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62" r:id="rId2"/>
    <p:sldId id="257" r:id="rId3"/>
    <p:sldId id="259" r:id="rId4"/>
    <p:sldId id="258" r:id="rId5"/>
    <p:sldId id="260" r:id="rId6"/>
    <p:sldId id="261"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smtClean="0"/>
              <a:pPr/>
              <a:t>24-Feb-21</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smtClean="0"/>
              <a:t>
              </a:t>
            </a:r>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8420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24-Feb-21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8130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24-Feb-21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1274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24-Feb-21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39019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24-Feb-21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2899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24-Feb-21</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5265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24-Feb-21</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3133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smtClean="0"/>
              <a:t>24-Feb-21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1108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smtClean="0"/>
              <a:t>24-Feb-21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3614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24-Feb-21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0001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24-Feb-21</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842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24-Feb-21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7990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24-Feb-21</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0866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24-Feb-21</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3301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24-Feb-21</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5264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24-Feb-21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0578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24-Feb-21</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4111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smtClean="0"/>
              <a:t>24-Feb-21</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smtClean="0"/>
              <a:t>
              </a:t>
            </a:r>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468257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BA" sz="2800" dirty="0" smtClean="0"/>
              <a:t>Бројеви-вјежба</a:t>
            </a:r>
            <a:endParaRPr lang="en-US" sz="2800" dirty="0"/>
          </a:p>
        </p:txBody>
      </p:sp>
      <p:sp>
        <p:nvSpPr>
          <p:cNvPr id="3" name="Subtitle 2"/>
          <p:cNvSpPr>
            <a:spLocks noGrp="1"/>
          </p:cNvSpPr>
          <p:nvPr>
            <p:ph type="subTitle" idx="1"/>
          </p:nvPr>
        </p:nvSpPr>
        <p:spPr/>
        <p:txBody>
          <a:bodyPr>
            <a:noAutofit/>
          </a:bodyPr>
          <a:lstStyle/>
          <a:p>
            <a:r>
              <a:rPr lang="sr-Cyrl-BA" sz="2800" dirty="0"/>
              <a:t>с</a:t>
            </a:r>
            <a:r>
              <a:rPr lang="sr-Cyrl-BA" sz="2800" dirty="0" smtClean="0"/>
              <a:t>рпски језик</a:t>
            </a:r>
            <a:br>
              <a:rPr lang="sr-Cyrl-BA" sz="2800" dirty="0" smtClean="0"/>
            </a:br>
            <a:r>
              <a:rPr lang="sr-Cyrl-BA" sz="2800" dirty="0" smtClean="0"/>
              <a:t>5.разред</a:t>
            </a:r>
            <a:endParaRPr lang="en-US" sz="2800" dirty="0"/>
          </a:p>
        </p:txBody>
      </p:sp>
    </p:spTree>
    <p:extLst>
      <p:ext uri="{BB962C8B-B14F-4D97-AF65-F5344CB8AC3E}">
        <p14:creationId xmlns:p14="http://schemas.microsoft.com/office/powerpoint/2010/main" val="2308443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3439" y="876240"/>
            <a:ext cx="8825658" cy="2677648"/>
          </a:xfrm>
        </p:spPr>
        <p:txBody>
          <a:bodyPr/>
          <a:lstStyle/>
          <a:p>
            <a:r>
              <a:rPr lang="sr-Cyrl-BA" sz="2400" dirty="0" smtClean="0"/>
              <a:t>Бројеви којима се исказује тачна количина нечега називају се </a:t>
            </a:r>
            <a:r>
              <a:rPr lang="sr-Cyrl-BA" sz="2400" dirty="0" smtClean="0">
                <a:solidFill>
                  <a:srgbClr val="FF0000"/>
                </a:solidFill>
                <a:effectLst>
                  <a:outerShdw blurRad="38100" dist="38100" dir="2700000" algn="tl">
                    <a:srgbClr val="000000">
                      <a:alpha val="43137"/>
                    </a:srgbClr>
                  </a:outerShdw>
                </a:effectLst>
              </a:rPr>
              <a:t>главни или основни бројеви</a:t>
            </a:r>
            <a:r>
              <a:rPr lang="sr-Cyrl-BA" sz="2400" dirty="0" smtClean="0"/>
              <a:t>.</a:t>
            </a:r>
            <a:br>
              <a:rPr lang="sr-Cyrl-BA" sz="2400" dirty="0" smtClean="0"/>
            </a:br>
            <a:r>
              <a:rPr lang="sr-Cyrl-BA" sz="2400" dirty="0" smtClean="0"/>
              <a:t>Бројеви који означавају по коме реду се нешто остварује називају се </a:t>
            </a:r>
            <a:r>
              <a:rPr lang="sr-Cyrl-BA" sz="2400" dirty="0" smtClean="0">
                <a:solidFill>
                  <a:srgbClr val="FF0000"/>
                </a:solidFill>
                <a:effectLst>
                  <a:outerShdw blurRad="38100" dist="38100" dir="2700000" algn="tl">
                    <a:srgbClr val="000000">
                      <a:alpha val="43137"/>
                    </a:srgbClr>
                  </a:outerShdw>
                </a:effectLst>
              </a:rPr>
              <a:t>редни бројеви</a:t>
            </a:r>
            <a:r>
              <a:rPr lang="sr-Cyrl-BA" sz="2400" dirty="0" smtClean="0">
                <a:effectLst>
                  <a:outerShdw blurRad="38100" dist="38100" dir="2700000" algn="tl">
                    <a:srgbClr val="000000">
                      <a:alpha val="43137"/>
                    </a:srgbClr>
                  </a:outerShdw>
                </a:effectLst>
              </a:rPr>
              <a:t>.</a:t>
            </a:r>
            <a:br>
              <a:rPr lang="sr-Cyrl-BA" sz="2400" dirty="0" smtClean="0">
                <a:effectLst>
                  <a:outerShdw blurRad="38100" dist="38100" dir="2700000" algn="tl">
                    <a:srgbClr val="000000">
                      <a:alpha val="43137"/>
                    </a:srgbClr>
                  </a:outerShdw>
                </a:effectLst>
              </a:rPr>
            </a:br>
            <a:r>
              <a:rPr lang="sr-Cyrl-BA" sz="2400" dirty="0" smtClean="0"/>
              <a:t>Бројеви којима се означава тачан број младих живих бића или тачан број бића различитог рода називају се </a:t>
            </a:r>
            <a:r>
              <a:rPr lang="sr-Cyrl-BA" sz="2400" dirty="0" smtClean="0">
                <a:solidFill>
                  <a:srgbClr val="FF0000"/>
                </a:solidFill>
                <a:effectLst>
                  <a:outerShdw blurRad="38100" dist="38100" dir="2700000" algn="tl">
                    <a:srgbClr val="000000">
                      <a:alpha val="43137"/>
                    </a:srgbClr>
                  </a:outerShdw>
                </a:effectLst>
              </a:rPr>
              <a:t>збирни бројеви</a:t>
            </a:r>
            <a:r>
              <a:rPr lang="sr-Cyrl-BA" sz="2400" dirty="0" smtClean="0">
                <a:effectLst>
                  <a:outerShdw blurRad="38100" dist="38100" dir="2700000" algn="tl">
                    <a:srgbClr val="000000">
                      <a:alpha val="43137"/>
                    </a:srgbClr>
                  </a:outerShdw>
                </a:effectLst>
              </a:rPr>
              <a:t>.</a:t>
            </a:r>
            <a:endParaRPr lang="en-US" sz="24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858741" y="3463736"/>
            <a:ext cx="8696869" cy="1182710"/>
          </a:xfrm>
        </p:spPr>
        <p:txBody>
          <a:bodyPr>
            <a:noAutofit/>
          </a:bodyPr>
          <a:lstStyle/>
          <a:p>
            <a:endParaRPr lang="sr-Cyrl-BA" dirty="0" smtClean="0">
              <a:solidFill>
                <a:schemeClr val="bg2"/>
              </a:solidFill>
            </a:endParaRPr>
          </a:p>
          <a:p>
            <a:endParaRPr lang="sr-Cyrl-BA" dirty="0" smtClean="0">
              <a:solidFill>
                <a:schemeClr val="bg2"/>
              </a:solidFill>
            </a:endParaRPr>
          </a:p>
          <a:p>
            <a:endParaRPr lang="sr-Cyrl-BA" dirty="0" smtClean="0">
              <a:solidFill>
                <a:schemeClr val="bg2"/>
              </a:solidFill>
            </a:endParaRPr>
          </a:p>
          <a:p>
            <a:endParaRPr lang="sr-Cyrl-BA" dirty="0" smtClean="0">
              <a:solidFill>
                <a:schemeClr val="bg2"/>
              </a:solidFill>
            </a:endParaRPr>
          </a:p>
          <a:p>
            <a:endParaRPr lang="en-US" dirty="0">
              <a:solidFill>
                <a:schemeClr val="bg2"/>
              </a:solidFill>
            </a:endParaRPr>
          </a:p>
        </p:txBody>
      </p:sp>
    </p:spTree>
    <p:extLst>
      <p:ext uri="{BB962C8B-B14F-4D97-AF65-F5344CB8AC3E}">
        <p14:creationId xmlns:p14="http://schemas.microsoft.com/office/powerpoint/2010/main" val="322687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BA" sz="2800" dirty="0" smtClean="0"/>
              <a:t>Бројеви - вјежба</a:t>
            </a: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0800000" flipH="1" flipV="1">
            <a:off x="2292440" y="1893829"/>
            <a:ext cx="6156043" cy="4692642"/>
          </a:xfrm>
          <a:prstGeom prst="rect">
            <a:avLst/>
          </a:prstGeom>
        </p:spPr>
      </p:pic>
      <p:sp>
        <p:nvSpPr>
          <p:cNvPr id="3" name="TextBox 2"/>
          <p:cNvSpPr txBox="1"/>
          <p:nvPr/>
        </p:nvSpPr>
        <p:spPr>
          <a:xfrm>
            <a:off x="3889419" y="4687910"/>
            <a:ext cx="1906074" cy="369332"/>
          </a:xfrm>
          <a:prstGeom prst="rect">
            <a:avLst/>
          </a:prstGeom>
          <a:noFill/>
          <a:ln>
            <a:noFill/>
          </a:ln>
        </p:spPr>
        <p:txBody>
          <a:bodyPr wrap="square" rtlCol="0">
            <a:spAutoFit/>
          </a:bodyPr>
          <a:lstStyle/>
          <a:p>
            <a:r>
              <a:rPr lang="sr-Cyrl-BA"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2212166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BA" sz="2800" dirty="0" smtClean="0"/>
              <a:t>1. Пронађимо и одредимо бројеве у сљедећим примјерима:</a:t>
            </a:r>
            <a:br>
              <a:rPr lang="sr-Cyrl-BA" sz="2800" dirty="0" smtClean="0"/>
            </a:br>
            <a:r>
              <a:rPr lang="sr-Cyrl-BA" sz="2800" dirty="0" smtClean="0"/>
              <a:t>У </a:t>
            </a:r>
            <a:r>
              <a:rPr lang="sr-Cyrl-BA" sz="2800" u="sng" dirty="0" smtClean="0"/>
              <a:t>првој</a:t>
            </a:r>
            <a:r>
              <a:rPr lang="sr-Cyrl-BA" sz="2800" dirty="0" smtClean="0"/>
              <a:t> клупи сједе </a:t>
            </a:r>
            <a:r>
              <a:rPr lang="sr-Cyrl-BA" sz="2800" u="sng" dirty="0" smtClean="0"/>
              <a:t>два</a:t>
            </a:r>
            <a:r>
              <a:rPr lang="sr-Cyrl-BA" sz="2800" dirty="0" smtClean="0"/>
              <a:t> ученика.</a:t>
            </a:r>
            <a:br>
              <a:rPr lang="sr-Cyrl-BA" sz="2800" dirty="0" smtClean="0"/>
            </a:br>
            <a:r>
              <a:rPr lang="sr-Cyrl-BA" sz="2800" dirty="0" smtClean="0"/>
              <a:t>Њих </a:t>
            </a:r>
            <a:r>
              <a:rPr lang="sr-Cyrl-BA" sz="2800" u="sng" dirty="0" smtClean="0"/>
              <a:t>двоје</a:t>
            </a:r>
            <a:r>
              <a:rPr lang="sr-Cyrl-BA" sz="2800" dirty="0" smtClean="0"/>
              <a:t> данас одговарарају.</a:t>
            </a:r>
            <a:br>
              <a:rPr lang="sr-Cyrl-BA" sz="2800" dirty="0" smtClean="0"/>
            </a:br>
            <a:r>
              <a:rPr lang="sr-Cyrl-BA" sz="2800" dirty="0" smtClean="0"/>
              <a:t>Бака има </a:t>
            </a:r>
            <a:r>
              <a:rPr lang="sr-Cyrl-BA" sz="2800" u="sng" dirty="0" smtClean="0"/>
              <a:t>једну</a:t>
            </a:r>
            <a:r>
              <a:rPr lang="sr-Cyrl-BA" sz="2800" dirty="0" smtClean="0"/>
              <a:t> унуку.</a:t>
            </a:r>
            <a:br>
              <a:rPr lang="sr-Cyrl-BA" sz="2800" dirty="0" smtClean="0"/>
            </a:br>
            <a:r>
              <a:rPr lang="sr-Cyrl-BA" sz="2800" dirty="0" smtClean="0"/>
              <a:t>Тата је </a:t>
            </a:r>
            <a:r>
              <a:rPr lang="sr-Cyrl-BA" sz="2800" u="sng" dirty="0" smtClean="0"/>
              <a:t>прво</a:t>
            </a:r>
            <a:r>
              <a:rPr lang="sr-Cyrl-BA" sz="2800" dirty="0" smtClean="0"/>
              <a:t> дијете по реду, а мама има нас </a:t>
            </a:r>
            <a:r>
              <a:rPr lang="sr-Cyrl-BA" sz="2800" u="sng" dirty="0" smtClean="0"/>
              <a:t>троје</a:t>
            </a:r>
            <a:r>
              <a:rPr lang="sr-Cyrl-BA" sz="2800" dirty="0" smtClean="0"/>
              <a:t>.</a:t>
            </a:r>
            <a:endParaRPr lang="en-US" sz="2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74023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BA" sz="2800" dirty="0" smtClean="0"/>
              <a:t>Допуни реченице основним и редним бројевима:</a:t>
            </a:r>
            <a:br>
              <a:rPr lang="sr-Cyrl-BA" sz="2800" dirty="0" smtClean="0"/>
            </a:br>
            <a:r>
              <a:rPr lang="sr-Cyrl-BA" sz="2800" dirty="0" smtClean="0"/>
              <a:t>а) Март је_____мјесец у години.</a:t>
            </a:r>
            <a:br>
              <a:rPr lang="sr-Cyrl-BA" sz="2800" dirty="0" smtClean="0"/>
            </a:br>
            <a:r>
              <a:rPr lang="sr-Cyrl-BA" sz="2800" dirty="0" smtClean="0"/>
              <a:t>б) Зец има _____ноге.</a:t>
            </a:r>
            <a:br>
              <a:rPr lang="sr-Cyrl-BA" sz="2800" dirty="0" smtClean="0"/>
            </a:br>
            <a:r>
              <a:rPr lang="sr-Cyrl-BA" sz="2800" dirty="0"/>
              <a:t>в</a:t>
            </a:r>
            <a:r>
              <a:rPr lang="sr-Cyrl-BA" sz="2800" dirty="0" smtClean="0"/>
              <a:t>) _____дан у недјељи је уторак.</a:t>
            </a:r>
            <a:br>
              <a:rPr lang="sr-Cyrl-BA" sz="2800" dirty="0" smtClean="0"/>
            </a:br>
            <a:r>
              <a:rPr lang="sr-Cyrl-BA" sz="2800" dirty="0" smtClean="0"/>
              <a:t>г) Сара је убрала дјетелину са _____листа.</a:t>
            </a:r>
            <a:br>
              <a:rPr lang="sr-Cyrl-BA" sz="2800" dirty="0" smtClean="0"/>
            </a:br>
            <a:endParaRPr lang="en-US" sz="2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91830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BA" sz="2400" dirty="0" smtClean="0"/>
              <a:t>За домаћу задаћу урадити све задатке из Српског језика и језичке културе на стр. 52</a:t>
            </a:r>
            <a:endParaRPr lang="en-US" sz="24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38890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14173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
  <TotalTime>144</TotalTime>
  <Words>54</Words>
  <Application>Microsoft Office PowerPoint</Application>
  <PresentationFormat>Widescreen</PresentationFormat>
  <Paragraphs>11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 Boardroom</vt:lpstr>
      <vt:lpstr>Бројеви-вјежба</vt:lpstr>
      <vt:lpstr>Бројеви којима се исказује тачна количина нечега називају се главни или основни бројеви. Бројеви који означавају по коме реду се нешто остварује називају се редни бројеви. Бројеви којима се означава тачан број младих живих бића или тачан број бића различитог рода називају се збирни бројеви.</vt:lpstr>
      <vt:lpstr>Бројеви - вјежба</vt:lpstr>
      <vt:lpstr>1. Пронађимо и одредимо бројеве у сљедећим примјерима: У првој клупи сједе два ученика. Њих двоје данас одговарарају. Бака има једну унуку. Тата је прво дијете по реду, а мама има нас троје.</vt:lpstr>
      <vt:lpstr>Допуни реченице основним и редним бројевима: а) Март је_____мјесец у години. б) Зец има _____ноге. в) _____дан у недјељи је уторак. г) Сара је убрала дјетелину са _____листа. </vt:lpstr>
      <vt:lpstr>За домаћу задаћу урадити све задатке из Српског језика и језичке културе на стр. 52</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Бројеви-вјежба</dc:title>
  <dc:creator>Sara Pikac</dc:creator>
  <cp:lastModifiedBy>Sara Pikac</cp:lastModifiedBy>
  <cp:revision>16</cp:revision>
  <dcterms:created xsi:type="dcterms:W3CDTF">2021-02-22T20:23:31Z</dcterms:created>
  <dcterms:modified xsi:type="dcterms:W3CDTF">2021-02-24T13:34:14Z</dcterms:modified>
</cp:coreProperties>
</file>