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395" y="1977023"/>
            <a:ext cx="8632735" cy="1515825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ДУЖИНА КРУЖНОГ ЛУКА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80" y="5490751"/>
            <a:ext cx="7766936" cy="1096899"/>
          </a:xfrm>
        </p:spPr>
        <p:txBody>
          <a:bodyPr>
            <a:normAutofit/>
          </a:bodyPr>
          <a:lstStyle/>
          <a:p>
            <a:r>
              <a:rPr lang="sr-Cyrl-BA" sz="2000" dirty="0" smtClean="0">
                <a:solidFill>
                  <a:srgbClr val="00B050"/>
                </a:solidFill>
              </a:rPr>
              <a:t>Миле Живковић</a:t>
            </a:r>
          </a:p>
          <a:p>
            <a:r>
              <a:rPr lang="sr-Cyrl-BA" sz="2000" dirty="0" smtClean="0">
                <a:solidFill>
                  <a:srgbClr val="00B050"/>
                </a:solidFill>
              </a:rPr>
              <a:t>ЈУ ОШ „ВУК КАРАЏИЋ“ ТЕСЛИЋ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690" y="199697"/>
            <a:ext cx="4078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ПРЕДМЕТ: МАТЕМАТИКА</a:t>
            </a:r>
          </a:p>
          <a:p>
            <a:r>
              <a:rPr lang="sr-Cyrl-BA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РАЗРЕД: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Поновимо: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8348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Cyrl-BA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У кругу, полупречника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r,</a:t>
            </a:r>
            <a:r>
              <a:rPr lang="sr-Cyrl-BA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кружни лук чији је централни угао </a:t>
            </a:r>
            <a:r>
              <a:rPr lang="el-G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BA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има дужину</a:t>
            </a:r>
          </a:p>
          <a:p>
            <a:endParaRPr lang="sr-Cyrl-BA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02676" y="3868194"/>
                <a:ext cx="2543503" cy="83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8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676" y="3868194"/>
                <a:ext cx="2543503" cy="830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06" y="3225638"/>
            <a:ext cx="2344097" cy="211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1.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4" y="1397876"/>
            <a:ext cx="8466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Полупречник круга је 12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Колика је дужина лука круга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чији је централни уао:</a:t>
            </a:r>
          </a:p>
          <a:p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sr-Latn-BA" sz="2400" dirty="0" smtClean="0"/>
              <a:t>60</a:t>
            </a:r>
            <a:r>
              <a:rPr lang="sr-Cyrl-BA" sz="2400" dirty="0" smtClean="0"/>
              <a:t>°</a:t>
            </a:r>
          </a:p>
          <a:p>
            <a:pPr marL="342900" indent="-342900">
              <a:buFont typeface="+mj-lt"/>
              <a:buAutoNum type="alphaLcParenR"/>
            </a:pPr>
            <a:r>
              <a:rPr lang="sr-Cyrl-BA" sz="2400" dirty="0" smtClean="0"/>
              <a:t>100°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74" y="3681410"/>
            <a:ext cx="2703104" cy="24393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0445" y="2227175"/>
                <a:ext cx="158239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u="sng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</m:t>
                      </m:r>
                      <m:r>
                        <a:rPr lang="el-GR" sz="24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r-Latn-BA" sz="240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45" y="2227175"/>
                <a:ext cx="1582390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57683" y="3456735"/>
                <a:ext cx="1655453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683" y="3456735"/>
                <a:ext cx="1655453" cy="7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55236" y="4325433"/>
                <a:ext cx="229280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236" y="4325433"/>
                <a:ext cx="2292807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57683" y="5524824"/>
                <a:ext cx="16163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683" y="5524824"/>
                <a:ext cx="161634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14965" y="1930400"/>
            <a:ext cx="40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i="1" dirty="0" smtClean="0"/>
              <a:t>a)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550586" y="1930400"/>
            <a:ext cx="49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i="1" dirty="0" smtClean="0"/>
              <a:t>b)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4765" y="2227176"/>
                <a:ext cx="158239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u="sng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</m:t>
                      </m:r>
                      <m:r>
                        <a:rPr lang="el-GR" sz="24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r-Latn-BA" sz="240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765" y="2227176"/>
                <a:ext cx="1582390" cy="12003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138234" y="3456735"/>
                <a:ext cx="1655453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234" y="3456735"/>
                <a:ext cx="1655453" cy="7248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734597" y="4325433"/>
                <a:ext cx="246272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597" y="4325433"/>
                <a:ext cx="2462725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047182" y="5362569"/>
                <a:ext cx="183755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182" y="5362569"/>
                <a:ext cx="1837554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4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2.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579" y="1460938"/>
            <a:ext cx="8685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Око квадрата дијагонале 8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описан је круг. Израчунати дужину мањег лука тог круга над страницом тог квадрата.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7334" y="2496942"/>
                <a:ext cx="17505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u="sng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sr-Latn-BA" b="0" i="1" u="sng" smtClean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sr-Latn-BA" b="0" i="1" u="sng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b="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2496942"/>
                <a:ext cx="175055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10702" y="2565994"/>
                <a:ext cx="1975945" cy="2268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 smtClean="0"/>
              </a:p>
              <a:p>
                <a:endParaRPr lang="sr-Latn-BA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sr-Latn-BA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702" y="2565994"/>
                <a:ext cx="1975945" cy="2268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74338"/>
            <a:ext cx="2450316" cy="23219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37400" y="4834500"/>
                <a:ext cx="3460498" cy="1154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90°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400" y="4834500"/>
                <a:ext cx="3460498" cy="11541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loud Callout 9"/>
          <p:cNvSpPr/>
          <p:nvPr/>
        </p:nvSpPr>
        <p:spPr>
          <a:xfrm>
            <a:off x="2354317" y="2356055"/>
            <a:ext cx="4456385" cy="192165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Дијаонале квадрата се сијеку под правим улом и полове се.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sr-Cyrl-RS" dirty="0" smtClean="0"/>
              <a:t>ЗАДАТАК 3.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8982" y="1524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Одреди полупречник кружнице ако је дужина кружног лука који одговара централном углу од 45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једнака 36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58982" y="4024772"/>
                <a:ext cx="1655453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4024772"/>
                <a:ext cx="1655453" cy="7248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69355" y="2520460"/>
                <a:ext cx="1766830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=45°</m:t>
                      </m:r>
                    </m:oMath>
                  </m:oMathPara>
                </a14:m>
                <a:endParaRPr lang="sr-Latn-RS" sz="2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400" i="1" u="sng">
                        <a:latin typeface="Cambria Math" panose="02040503050406030204" pitchFamily="18" charset="0"/>
                      </a:rPr>
                      <m:t>𝑙</m:t>
                    </m:r>
                    <m:r>
                      <a:rPr lang="sr-Latn-BA" sz="2400" i="1" u="sng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sr-Latn-RS" sz="2400" u="sng" dirty="0"/>
                      <m:t>36</m:t>
                    </m:r>
                    <m:r>
                      <m:rPr>
                        <m:sty m:val="p"/>
                      </m:rPr>
                      <a:rPr lang="el-GR" sz="2400" i="1" u="sng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sr-Latn-RS" sz="2400" b="0" i="1" u="sng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RS" sz="2400" b="0" i="1" u="sng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RS" sz="2400" u="sng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RS" sz="2400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355" y="2520460"/>
                <a:ext cx="1766830" cy="1200329"/>
              </a:xfrm>
              <a:prstGeom prst="rect">
                <a:avLst/>
              </a:prstGeom>
              <a:blipFill>
                <a:blip r:embed="rId3"/>
                <a:stretch>
                  <a:fillRect l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58982" y="5107217"/>
                <a:ext cx="2338717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5107217"/>
                <a:ext cx="2338717" cy="7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99319" y="4024772"/>
                <a:ext cx="1542217" cy="722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319" y="4024772"/>
                <a:ext cx="1542217" cy="7224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99318" y="5039321"/>
                <a:ext cx="19162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R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R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318" y="5039321"/>
                <a:ext cx="191629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15756" y="5793093"/>
                <a:ext cx="16928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R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756" y="5793093"/>
                <a:ext cx="169289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01756" y="4024772"/>
                <a:ext cx="158992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R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i="1"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756" y="4024772"/>
                <a:ext cx="1589922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01756" y="5238791"/>
                <a:ext cx="18119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=144 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756" y="5238791"/>
                <a:ext cx="181190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8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4.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274" y="1463040"/>
            <a:ext cx="8281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Одредимо централни угао кружнице којем одговара кружни лук дужине </a:t>
            </a:r>
            <a:r>
              <a:rPr lang="el-GR" sz="2400" dirty="0" smtClean="0"/>
              <a:t>π</a:t>
            </a:r>
            <a:r>
              <a:rPr lang="sr-Cyrl-RS" sz="2400" dirty="0" smtClean="0"/>
              <a:t> </a:t>
            </a:r>
            <a:r>
              <a:rPr lang="sr-Latn-RS" sz="2400" i="1" dirty="0" smtClean="0"/>
              <a:t>cm</a:t>
            </a:r>
            <a:r>
              <a:rPr lang="sr-Latn-BA" sz="2400" dirty="0" smtClean="0"/>
              <a:t>, </a:t>
            </a:r>
            <a:r>
              <a:rPr lang="sr-Cyrl-RS" sz="2400" dirty="0" smtClean="0"/>
              <a:t>на кружној линији чији је полупречник 5 </a:t>
            </a:r>
            <a:r>
              <a:rPr lang="sr-Latn-RS" sz="2400" i="1" dirty="0" smtClean="0"/>
              <a:t>cm</a:t>
            </a:r>
            <a:r>
              <a:rPr lang="sr-Latn-RS" sz="2400" dirty="0" smtClean="0"/>
              <a:t>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93" y="3183597"/>
            <a:ext cx="2344097" cy="2115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94538" y="2783841"/>
                <a:ext cx="1502979" cy="1189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2400" i="1" u="sng">
                        <a:latin typeface="Cambria Math" panose="02040503050406030204" pitchFamily="18" charset="0"/>
                      </a:rPr>
                      <m:t>𝑙</m:t>
                    </m:r>
                    <m:r>
                      <a:rPr lang="sr-Latn-R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sr-Cyrl-BA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400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Cyrl-BA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sr-Latn-R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sr-Latn-RS" sz="2400" i="1" u="sng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sz="2400" i="1" u="sng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sr-Cyrl-BA" sz="2400" b="0" i="0" u="sng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</m:t>
                    </m:r>
                    <m:r>
                      <a:rPr lang="sr-Latn-RS" sz="2400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RS" sz="2400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RS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RS" sz="2400" i="1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R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538" y="2783841"/>
                <a:ext cx="1502979" cy="1189070"/>
              </a:xfrm>
              <a:prstGeom prst="rect">
                <a:avLst/>
              </a:prstGeom>
              <a:blipFill>
                <a:blip r:embed="rId3"/>
                <a:stretch>
                  <a:fillRect l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94538" y="4241299"/>
                <a:ext cx="1655453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538" y="4241299"/>
                <a:ext cx="1655453" cy="7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25069" y="2783840"/>
                <a:ext cx="1905745" cy="793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sr-Latn-BA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069" y="2783840"/>
                <a:ext cx="1905745" cy="793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628313" y="3845059"/>
                <a:ext cx="2381101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sr-Latn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313" y="3845059"/>
                <a:ext cx="2381101" cy="7863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842254" y="4929670"/>
                <a:ext cx="13267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254" y="4929670"/>
                <a:ext cx="132671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3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3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Домаћа задаћа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504266" cy="1653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/>
              <a:t>Збирка задатака, страна 69.</a:t>
            </a:r>
          </a:p>
          <a:p>
            <a:pPr marL="0" indent="0">
              <a:buNone/>
            </a:pPr>
            <a:r>
              <a:rPr lang="sr-Cyrl-RS" sz="2400" dirty="0" smtClean="0"/>
              <a:t>Задаци: 29. и 30.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130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6411" y="3082834"/>
            <a:ext cx="6583054" cy="1198880"/>
          </a:xfrm>
        </p:spPr>
        <p:txBody>
          <a:bodyPr/>
          <a:lstStyle/>
          <a:p>
            <a:r>
              <a:rPr lang="sr-Cyrl-RS" dirty="0" smtClean="0"/>
              <a:t>ХВАЛА НА ПАЖЊИ!!!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317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Trebuchet MS</vt:lpstr>
      <vt:lpstr>Wingdings 3</vt:lpstr>
      <vt:lpstr>Facet</vt:lpstr>
      <vt:lpstr>ДУЖИНА КРУЖНОГ ЛУКА</vt:lpstr>
      <vt:lpstr>Поновимо:</vt:lpstr>
      <vt:lpstr>Задатак 1.</vt:lpstr>
      <vt:lpstr>Задатак 2.</vt:lpstr>
      <vt:lpstr>ЗАДАТАК 3.</vt:lpstr>
      <vt:lpstr>Задатак 4.</vt:lpstr>
      <vt:lpstr>Домаћа задаћа</vt:lpstr>
      <vt:lpstr>ХВАЛА НА ПАЖЊИ!!!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ДУЖИНА КРУЖНОГ ЛУКА</dc:title>
  <dc:creator>Mile Zivkovic</dc:creator>
  <cp:lastModifiedBy>Mile Zivkovic</cp:lastModifiedBy>
  <cp:revision>22</cp:revision>
  <dcterms:created xsi:type="dcterms:W3CDTF">2021-02-25T13:09:44Z</dcterms:created>
  <dcterms:modified xsi:type="dcterms:W3CDTF">2021-02-27T07:46:40Z</dcterms:modified>
</cp:coreProperties>
</file>