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1" r:id="rId9"/>
    <p:sldId id="264" r:id="rId10"/>
  </p:sldIdLst>
  <p:sldSz cx="9144000" cy="5143500" type="screen16x9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026" y="-24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sr-Latn-CS" smtClean="0"/>
              <a:t>Kliknite i uredite naslov mastera</a:t>
            </a:r>
            <a:endParaRPr lang="bs-Latn-BA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Latn-CS" smtClean="0"/>
              <a:t>Kliknite i uredite stil podnaslova mastera</a:t>
            </a:r>
            <a:endParaRPr lang="bs-Latn-BA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DEBC4-6BA5-4310-AE0C-51172F9CF9AD}" type="datetimeFigureOut">
              <a:rPr lang="bs-Latn-BA" smtClean="0"/>
              <a:t>3.3.2021</a:t>
            </a:fld>
            <a:endParaRPr lang="bs-Latn-BA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4E073-A69C-4BC4-B024-1CF1C8720EE6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8851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bs-Latn-BA"/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bs-Latn-BA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DEBC4-6BA5-4310-AE0C-51172F9CF9AD}" type="datetimeFigureOut">
              <a:rPr lang="bs-Latn-BA" smtClean="0"/>
              <a:t>3.3.2021</a:t>
            </a:fld>
            <a:endParaRPr lang="bs-Latn-BA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4E073-A69C-4BC4-B024-1CF1C8720EE6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556267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sr-Latn-CS" smtClean="0"/>
              <a:t>Kliknite i uredite naslov mastera</a:t>
            </a:r>
            <a:endParaRPr lang="bs-Latn-BA"/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bs-Latn-BA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DEBC4-6BA5-4310-AE0C-51172F9CF9AD}" type="datetimeFigureOut">
              <a:rPr lang="bs-Latn-BA" smtClean="0"/>
              <a:t>3.3.2021</a:t>
            </a:fld>
            <a:endParaRPr lang="bs-Latn-BA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4E073-A69C-4BC4-B024-1CF1C8720EE6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721829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bs-Latn-BA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bs-Latn-BA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DEBC4-6BA5-4310-AE0C-51172F9CF9AD}" type="datetimeFigureOut">
              <a:rPr lang="bs-Latn-BA" smtClean="0"/>
              <a:t>3.3.2021</a:t>
            </a:fld>
            <a:endParaRPr lang="bs-Latn-BA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4E073-A69C-4BC4-B024-1CF1C8720EE6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916107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r-Latn-CS" smtClean="0"/>
              <a:t>Kliknite i uredite naslov mastera</a:t>
            </a:r>
            <a:endParaRPr lang="bs-Latn-BA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DEBC4-6BA5-4310-AE0C-51172F9CF9AD}" type="datetimeFigureOut">
              <a:rPr lang="bs-Latn-BA" smtClean="0"/>
              <a:t>3.3.2021</a:t>
            </a:fld>
            <a:endParaRPr lang="bs-Latn-BA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4E073-A69C-4BC4-B024-1CF1C8720EE6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737162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bs-Latn-BA"/>
          </a:p>
        </p:txBody>
      </p:sp>
      <p:sp>
        <p:nvSpPr>
          <p:cNvPr id="3" name="Čuvar mesta za sadržaj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bs-Latn-BA"/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bs-Latn-BA"/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DEBC4-6BA5-4310-AE0C-51172F9CF9AD}" type="datetimeFigureOut">
              <a:rPr lang="bs-Latn-BA" smtClean="0"/>
              <a:t>3.3.2021</a:t>
            </a:fld>
            <a:endParaRPr lang="bs-Latn-BA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4E073-A69C-4BC4-B024-1CF1C8720EE6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634313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Latn-CS" smtClean="0"/>
              <a:t>Kliknite i uredite naslov mastera</a:t>
            </a:r>
            <a:endParaRPr lang="bs-Latn-BA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bs-Latn-BA"/>
          </a:p>
        </p:txBody>
      </p:sp>
      <p:sp>
        <p:nvSpPr>
          <p:cNvPr id="5" name="Čuvar mesta za teks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6" name="Čuvar mesta za sadržaj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bs-Latn-BA"/>
          </a:p>
        </p:txBody>
      </p:sp>
      <p:sp>
        <p:nvSpPr>
          <p:cNvPr id="7" name="Čuvar mesta za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DEBC4-6BA5-4310-AE0C-51172F9CF9AD}" type="datetimeFigureOut">
              <a:rPr lang="bs-Latn-BA" smtClean="0"/>
              <a:t>3.3.2021</a:t>
            </a:fld>
            <a:endParaRPr lang="bs-Latn-BA"/>
          </a:p>
        </p:txBody>
      </p:sp>
      <p:sp>
        <p:nvSpPr>
          <p:cNvPr id="8" name="Čuvar mesta za podnožj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Čuvar mesta za broj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4E073-A69C-4BC4-B024-1CF1C8720EE6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881195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bs-Latn-BA"/>
          </a:p>
        </p:txBody>
      </p:sp>
      <p:sp>
        <p:nvSpPr>
          <p:cNvPr id="3" name="Čuvar mesta za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DEBC4-6BA5-4310-AE0C-51172F9CF9AD}" type="datetimeFigureOut">
              <a:rPr lang="bs-Latn-BA" smtClean="0"/>
              <a:t>3.3.2021</a:t>
            </a:fld>
            <a:endParaRPr lang="bs-Latn-BA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4E073-A69C-4BC4-B024-1CF1C8720EE6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567964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DEBC4-6BA5-4310-AE0C-51172F9CF9AD}" type="datetimeFigureOut">
              <a:rPr lang="bs-Latn-BA" smtClean="0"/>
              <a:t>3.3.2021</a:t>
            </a:fld>
            <a:endParaRPr lang="bs-Latn-BA"/>
          </a:p>
        </p:txBody>
      </p:sp>
      <p:sp>
        <p:nvSpPr>
          <p:cNvPr id="3" name="Čuvar mesta za podnožj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4E073-A69C-4BC4-B024-1CF1C8720EE6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92495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Latn-CS" smtClean="0"/>
              <a:t>Kliknite i uredite naslov mastera</a:t>
            </a:r>
            <a:endParaRPr lang="bs-Latn-BA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bs-Latn-BA"/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DEBC4-6BA5-4310-AE0C-51172F9CF9AD}" type="datetimeFigureOut">
              <a:rPr lang="bs-Latn-BA" smtClean="0"/>
              <a:t>3.3.2021</a:t>
            </a:fld>
            <a:endParaRPr lang="bs-Latn-BA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4E073-A69C-4BC4-B024-1CF1C8720EE6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791078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Latn-CS" smtClean="0"/>
              <a:t>Kliknite i uredite naslov mastera</a:t>
            </a:r>
            <a:endParaRPr lang="bs-Latn-BA"/>
          </a:p>
        </p:txBody>
      </p:sp>
      <p:sp>
        <p:nvSpPr>
          <p:cNvPr id="3" name="Čuvar mesta za sliku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s-Latn-BA"/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DEBC4-6BA5-4310-AE0C-51172F9CF9AD}" type="datetimeFigureOut">
              <a:rPr lang="bs-Latn-BA" smtClean="0"/>
              <a:t>3.3.2021</a:t>
            </a:fld>
            <a:endParaRPr lang="bs-Latn-BA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4E073-A69C-4BC4-B024-1CF1C8720EE6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36275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naslov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Latn-CS" smtClean="0"/>
              <a:t>Kliknite i uredite naslov mastera</a:t>
            </a:r>
            <a:endParaRPr lang="bs-Latn-BA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bs-Latn-BA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DEBC4-6BA5-4310-AE0C-51172F9CF9AD}" type="datetimeFigureOut">
              <a:rPr lang="bs-Latn-BA" smtClean="0"/>
              <a:t>3.3.2021</a:t>
            </a:fld>
            <a:endParaRPr lang="bs-Latn-BA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4E073-A69C-4BC4-B024-1CF1C8720EE6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49179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1059582"/>
            <a:ext cx="7772400" cy="2180816"/>
          </a:xfrm>
        </p:spPr>
        <p:txBody>
          <a:bodyPr>
            <a:normAutofit fontScale="90000"/>
          </a:bodyPr>
          <a:lstStyle/>
          <a:p>
            <a:r>
              <a:rPr lang="sr-Cyrl-B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Наставни предмет: Српски језик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B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BA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B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Лектира</a:t>
            </a:r>
            <a:r>
              <a:rPr lang="bs-Latn-BA" sz="3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sr-Cyrl-B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sr-Cyrl-B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Патуљак вам прича’’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Ахмет </a:t>
            </a:r>
            <a:r>
              <a:rPr lang="sr-Cyrl-BA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Хромаџић</a:t>
            </a:r>
            <a:r>
              <a:rPr lang="bs-Latn-B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bs-Latn-BA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bs-Latn-B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bs-Latn-BA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B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BA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B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Разред: Четврти</a:t>
            </a:r>
            <a:br>
              <a:rPr lang="sr-Cyrl-BA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bs-Latn-B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427734"/>
            <a:ext cx="2304256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37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755576" y="411510"/>
            <a:ext cx="7702624" cy="918101"/>
          </a:xfrm>
        </p:spPr>
        <p:txBody>
          <a:bodyPr>
            <a:normAutofit/>
          </a:bodyPr>
          <a:lstStyle/>
          <a:p>
            <a:r>
              <a:rPr lang="sr-Latn-B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sr-Cyrl-B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Пријатељство’’</a:t>
            </a:r>
            <a:br>
              <a:rPr lang="sr-Cyrl-B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B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Ахмет </a:t>
            </a:r>
            <a:r>
              <a:rPr lang="sr-Cyrl-BA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Хромаџић</a:t>
            </a:r>
            <a:endParaRPr lang="bs-Latn-B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115616" y="1563638"/>
            <a:ext cx="7416824" cy="810090"/>
          </a:xfrm>
        </p:spPr>
        <p:txBody>
          <a:bodyPr>
            <a:noAutofit/>
          </a:bodyPr>
          <a:lstStyle/>
          <a:p>
            <a:pPr algn="l"/>
            <a:r>
              <a:rPr lang="sr-Cyrl-B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bs-Latn-B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 су </a:t>
            </a:r>
            <a:r>
              <a:rPr lang="sr-Cyrl-BA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Милогласа</a:t>
            </a:r>
            <a:r>
              <a:rPr lang="sr-Cyrl-B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Љепотица у овој причи?</a:t>
            </a:r>
          </a:p>
          <a:p>
            <a:pPr algn="l"/>
            <a:r>
              <a:rPr lang="sr-Cyrl-BA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Милогласа</a:t>
            </a:r>
            <a:r>
              <a:rPr lang="sr-Cyrl-B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Љепотица су двије младе шеве, нераздвојне пријатељице.</a:t>
            </a:r>
            <a:endParaRPr lang="sr-Latn-BA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sr-Latn-BA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sr-Cyrl-BA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sr-Cyrl-BA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sr-Cyrl-BA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sr-Cyrl-BA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sr-Cyrl-BA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sr-Cyrl-BA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bs-Latn-BA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kvir za tekst 3"/>
          <p:cNvSpPr txBox="1"/>
          <p:nvPr/>
        </p:nvSpPr>
        <p:spPr>
          <a:xfrm>
            <a:off x="1331643" y="267976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bs-Latn-BA"/>
          </a:p>
        </p:txBody>
      </p:sp>
      <p:sp>
        <p:nvSpPr>
          <p:cNvPr id="5" name="Okvir za tekst 4"/>
          <p:cNvSpPr txBox="1"/>
          <p:nvPr/>
        </p:nvSpPr>
        <p:spPr>
          <a:xfrm>
            <a:off x="1115616" y="2270358"/>
            <a:ext cx="72728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Cyrl-B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2. Шта је </a:t>
            </a:r>
            <a:r>
              <a:rPr lang="sr-Cyrl-BA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Милогласа</a:t>
            </a:r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жељела</a:t>
            </a:r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bs-Latn-B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Милогласа</a:t>
            </a:r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је </a:t>
            </a:r>
            <a:r>
              <a:rPr lang="sr-Cyrl-BA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жељела</a:t>
            </a:r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да лети високо, високо. Да узлети до сунца и да отуд запјева земљи и свим људима.</a:t>
            </a:r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49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755575" y="411510"/>
            <a:ext cx="7680133" cy="720078"/>
          </a:xfrm>
        </p:spPr>
        <p:txBody>
          <a:bodyPr>
            <a:normAutofit fontScale="90000"/>
          </a:bodyPr>
          <a:lstStyle/>
          <a:p>
            <a:pPr algn="l"/>
            <a:r>
              <a:rPr lang="sr-Cyrl-B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  <a:r>
              <a:rPr lang="bs-Latn-B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Ко се </a:t>
            </a:r>
            <a:r>
              <a:rPr lang="sr-Cyrl-BA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разболио</a:t>
            </a:r>
            <a:r>
              <a:rPr lang="sr-Cyrl-B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bs-Latn-B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bs-Latn-BA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bs-Latn-B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755576" y="1851670"/>
            <a:ext cx="7632848" cy="1080120"/>
          </a:xfrm>
        </p:spPr>
        <p:txBody>
          <a:bodyPr>
            <a:noAutofit/>
          </a:bodyPr>
          <a:lstStyle/>
          <a:p>
            <a:pPr algn="l"/>
            <a:r>
              <a:rPr lang="sr-Cyrl-B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  <a:r>
              <a:rPr lang="bs-Latn-B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 је бринуо о Љепотици?</a:t>
            </a:r>
            <a:endParaRPr lang="bs-Latn-BA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sr-Cyrl-BA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sr-Cyrl-B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Љепотици је бринула њена најбоља пријатељица </a:t>
            </a:r>
            <a:r>
              <a:rPr lang="sr-Cyrl-BA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Милогласа</a:t>
            </a:r>
            <a:r>
              <a:rPr lang="sr-Cyrl-B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bs-Latn-BA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kvir za tekst 3"/>
          <p:cNvSpPr txBox="1"/>
          <p:nvPr/>
        </p:nvSpPr>
        <p:spPr>
          <a:xfrm>
            <a:off x="755576" y="3450362"/>
            <a:ext cx="80648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5. Која је била Љепотичина посљедња жеља?</a:t>
            </a:r>
            <a:endParaRPr lang="sr-Latn-B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BA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Љепотичина посљедња жеља је била да јој њена најбоља пријатељица запјева. </a:t>
            </a:r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kvir za tekst 4"/>
          <p:cNvSpPr txBox="1"/>
          <p:nvPr/>
        </p:nvSpPr>
        <p:spPr>
          <a:xfrm>
            <a:off x="755576" y="843558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Једног прољећа Љепотица се изненада </a:t>
            </a:r>
            <a:r>
              <a:rPr lang="sr-Cyrl-BA" sz="2400" dirty="0" err="1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разбољела</a:t>
            </a:r>
            <a:r>
              <a:rPr lang="sr-Cyrl-BA" sz="2400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 Постајала је све слабија, престала је да лети и пјева.</a:t>
            </a:r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238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11560" y="951572"/>
            <a:ext cx="7846640" cy="1242137"/>
          </a:xfrm>
        </p:spPr>
        <p:txBody>
          <a:bodyPr>
            <a:noAutofit/>
          </a:bodyPr>
          <a:lstStyle/>
          <a:p>
            <a:pPr algn="l"/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BA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Милогласа</a:t>
            </a:r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је пјевала о блиједим зорама на истоку, о вјечном пријатељству и тишинама изнад модрих шума.</a:t>
            </a:r>
            <a:r>
              <a:rPr lang="sr-Latn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Latn-BA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 flipV="1">
            <a:off x="1371600" y="4229100"/>
            <a:ext cx="6400800" cy="178854"/>
          </a:xfrm>
        </p:spPr>
        <p:txBody>
          <a:bodyPr>
            <a:normAutofit fontScale="25000" lnSpcReduction="20000"/>
          </a:bodyPr>
          <a:lstStyle/>
          <a:p>
            <a:endParaRPr lang="bs-Latn-BA" dirty="0"/>
          </a:p>
        </p:txBody>
      </p:sp>
      <p:sp>
        <p:nvSpPr>
          <p:cNvPr id="4" name="Okvir za tekst 3"/>
          <p:cNvSpPr txBox="1"/>
          <p:nvPr/>
        </p:nvSpPr>
        <p:spPr>
          <a:xfrm>
            <a:off x="611560" y="2733767"/>
            <a:ext cx="8208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Cyrl-B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За Љепотицом је туговало </a:t>
            </a:r>
            <a:r>
              <a:rPr lang="sr-Cyrl-BA" sz="2400" dirty="0">
                <a:latin typeface="Arial" panose="020B0604020202020204" pitchFamily="34" charset="0"/>
                <a:cs typeface="Arial" panose="020B0604020202020204" pitchFamily="34" charset="0"/>
              </a:rPr>
              <a:t>ч</a:t>
            </a:r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итаво Брдо пјесме. </a:t>
            </a:r>
            <a:r>
              <a:rPr lang="sr-Cyrl-BA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Милогласа</a:t>
            </a:r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је била </a:t>
            </a:r>
            <a:r>
              <a:rPr lang="sr-Cyrl-BA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неутјешна</a:t>
            </a:r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само је плакала и мислила о својој несрећној пријатељици. </a:t>
            </a:r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kvir za tekst 4"/>
          <p:cNvSpPr txBox="1"/>
          <p:nvPr/>
        </p:nvSpPr>
        <p:spPr>
          <a:xfrm>
            <a:off x="611560" y="248910"/>
            <a:ext cx="79928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6. О чему је </a:t>
            </a:r>
            <a:r>
              <a:rPr lang="sr-Cyrl-BA" sz="2400" dirty="0" err="1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Милогласа</a:t>
            </a:r>
            <a:r>
              <a:rPr lang="sr-Cyrl-BA" sz="2400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пјевала?</a:t>
            </a:r>
            <a:r>
              <a:rPr lang="sr-Latn-BA" sz="2400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/>
            </a:r>
            <a:br>
              <a:rPr lang="sr-Latn-BA" sz="2400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endParaRPr lang="bs-Latn-BA" dirty="0"/>
          </a:p>
        </p:txBody>
      </p:sp>
      <p:sp>
        <p:nvSpPr>
          <p:cNvPr id="6" name="Okvir za tekst 5"/>
          <p:cNvSpPr txBox="1"/>
          <p:nvPr/>
        </p:nvSpPr>
        <p:spPr>
          <a:xfrm>
            <a:off x="611560" y="2398117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r-Cyrl-BA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Ко је туговао за Љепотицом?</a:t>
            </a:r>
            <a:endParaRPr lang="sr-Latn-BA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24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755576" y="681543"/>
            <a:ext cx="7702624" cy="1026112"/>
          </a:xfrm>
        </p:spPr>
        <p:txBody>
          <a:bodyPr>
            <a:noAutofit/>
          </a:bodyPr>
          <a:lstStyle/>
          <a:p>
            <a:pPr algn="l"/>
            <a:r>
              <a:rPr lang="sr-Latn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8. </a:t>
            </a:r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Да ли је кроз ову причу приказано право пријатељство двије шеве?</a:t>
            </a:r>
            <a:r>
              <a:rPr lang="sr-Latn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Latn-BA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975906"/>
            <a:ext cx="6400800" cy="253194"/>
          </a:xfrm>
        </p:spPr>
        <p:txBody>
          <a:bodyPr>
            <a:normAutofit fontScale="40000" lnSpcReduction="20000"/>
          </a:bodyPr>
          <a:lstStyle/>
          <a:p>
            <a:endParaRPr lang="bs-Latn-BA" dirty="0"/>
          </a:p>
        </p:txBody>
      </p:sp>
      <p:sp>
        <p:nvSpPr>
          <p:cNvPr id="4" name="Okvir za tekst 3"/>
          <p:cNvSpPr txBox="1"/>
          <p:nvPr/>
        </p:nvSpPr>
        <p:spPr>
          <a:xfrm>
            <a:off x="755576" y="1563638"/>
            <a:ext cx="6984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Кроз ову причу је приказано право, искрено, пријатељство двије шеве.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532630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843560"/>
            <a:ext cx="7774632" cy="972107"/>
          </a:xfrm>
        </p:spPr>
        <p:txBody>
          <a:bodyPr>
            <a:normAutofit fontScale="90000"/>
          </a:bodyPr>
          <a:lstStyle/>
          <a:p>
            <a:pPr algn="l"/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B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Мјесто радње </a:t>
            </a:r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ове приче је Брдо пјесме (прадомовина шева).</a:t>
            </a:r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83568" y="2355726"/>
            <a:ext cx="7088832" cy="540060"/>
          </a:xfrm>
        </p:spPr>
        <p:txBody>
          <a:bodyPr>
            <a:normAutofit/>
          </a:bodyPr>
          <a:lstStyle/>
          <a:p>
            <a:pPr algn="l"/>
            <a:r>
              <a:rPr lang="sr-Cyrl-BA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Вријеме радње </a:t>
            </a:r>
            <a:r>
              <a:rPr lang="sr-Cyrl-B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је прољеће.</a:t>
            </a:r>
            <a:endParaRPr lang="bs-Latn-BA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kvir za tekst 3"/>
          <p:cNvSpPr txBox="1"/>
          <p:nvPr/>
        </p:nvSpPr>
        <p:spPr>
          <a:xfrm>
            <a:off x="683568" y="3327835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Тема приче </a:t>
            </a:r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је пријатељство двије младе шеве.</a:t>
            </a:r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287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755576" y="735548"/>
            <a:ext cx="7702624" cy="756083"/>
          </a:xfrm>
        </p:spPr>
        <p:txBody>
          <a:bodyPr>
            <a:normAutofit fontScale="90000"/>
          </a:bodyPr>
          <a:lstStyle/>
          <a:p>
            <a: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  <a:t>Ликови </a:t>
            </a:r>
            <a:endParaRPr lang="bs-Latn-B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31640" y="1815666"/>
            <a:ext cx="6440760" cy="756084"/>
          </a:xfrm>
        </p:spPr>
        <p:txBody>
          <a:bodyPr>
            <a:normAutofit lnSpcReduction="10000"/>
          </a:bodyPr>
          <a:lstStyle/>
          <a:p>
            <a:pPr algn="l"/>
            <a:r>
              <a:rPr lang="sr-Cyrl-BA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Главни ликови </a:t>
            </a:r>
            <a:r>
              <a:rPr lang="sr-Cyrl-B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 шеве </a:t>
            </a:r>
            <a:r>
              <a:rPr lang="sr-Cyrl-BA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Милогласа</a:t>
            </a:r>
            <a:r>
              <a:rPr lang="sr-Cyrl-B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Љепотица.</a:t>
            </a:r>
          </a:p>
          <a:p>
            <a:endParaRPr lang="bs-Latn-BA" dirty="0"/>
          </a:p>
        </p:txBody>
      </p:sp>
      <p:sp>
        <p:nvSpPr>
          <p:cNvPr id="4" name="Okvir za tekst 3"/>
          <p:cNvSpPr txBox="1"/>
          <p:nvPr/>
        </p:nvSpPr>
        <p:spPr>
          <a:xfrm>
            <a:off x="1331640" y="2625757"/>
            <a:ext cx="91089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Споредни ликови </a:t>
            </a:r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су остале шеве са Брда пјесме.</a:t>
            </a:r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134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Особине главних ликова </a:t>
            </a:r>
            <a:endParaRPr lang="bs-Latn-B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Čuvar mesta za sadržaj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sr-Cyrl-BA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Милогласа</a:t>
            </a:r>
            <a:endParaRPr lang="sr-Cyrl-B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  <a:t>млада,</a:t>
            </a:r>
          </a:p>
          <a:p>
            <a:pPr>
              <a:buFontTx/>
              <a:buChar char="-"/>
            </a:pPr>
            <a:r>
              <a:rPr lang="sr-Cyrl-BA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  <a:t>лободна,</a:t>
            </a:r>
          </a:p>
          <a:p>
            <a:pPr>
              <a:buFontTx/>
              <a:buChar char="-"/>
            </a:pPr>
            <a:r>
              <a:rPr lang="sr-Cyrl-BA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  <a:t>ужна,</a:t>
            </a:r>
          </a:p>
          <a:p>
            <a:pPr>
              <a:buFontTx/>
              <a:buChar char="-"/>
            </a:pPr>
            <a:r>
              <a:rPr lang="sr-Cyrl-BA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  <a:t>ожртвована</a:t>
            </a:r>
            <a:r>
              <a:rPr lang="sr-Latn-BA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sr-Cyrl-B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sr-Cyrl-BA" dirty="0"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  <a:t>абринута,</a:t>
            </a:r>
          </a:p>
          <a:p>
            <a:pPr>
              <a:buFontTx/>
              <a:buChar char="-"/>
            </a:pPr>
            <a:r>
              <a:rPr lang="sr-Cyrl-BA" dirty="0" err="1"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sr-Cyrl-BA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еутјешна</a:t>
            </a:r>
            <a: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bs-Latn-B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  <a:t>Љепотица</a:t>
            </a:r>
          </a:p>
          <a:p>
            <a:pPr>
              <a:buFontTx/>
              <a:buChar char="-"/>
            </a:pPr>
            <a: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  <a:t>млада,</a:t>
            </a:r>
          </a:p>
          <a:p>
            <a:pPr>
              <a:buFontTx/>
              <a:buChar char="-"/>
            </a:pPr>
            <a:r>
              <a:rPr lang="sr-Cyrl-BA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  <a:t>лободна,</a:t>
            </a:r>
          </a:p>
          <a:p>
            <a:pPr>
              <a:buFontTx/>
              <a:buChar char="-"/>
            </a:pPr>
            <a:r>
              <a:rPr lang="sr-Cyrl-BA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  <a:t>рећна,</a:t>
            </a:r>
          </a:p>
          <a:p>
            <a:pPr>
              <a:buFontTx/>
              <a:buChar char="-"/>
            </a:pPr>
            <a:r>
              <a:rPr lang="sr-Cyrl-BA" dirty="0"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  <a:t>ахвална,</a:t>
            </a:r>
          </a:p>
          <a:p>
            <a:pPr>
              <a:buFontTx/>
              <a:buChar char="-"/>
            </a:pPr>
            <a:r>
              <a:rPr lang="sr-Cyrl-BA" dirty="0"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  <a:t>знемогла,</a:t>
            </a:r>
          </a:p>
          <a:p>
            <a:pPr>
              <a:buFontTx/>
              <a:buChar char="-"/>
            </a:pPr>
            <a:r>
              <a:rPr lang="sr-Cyrl-BA" dirty="0"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  <a:t>олесна.</a:t>
            </a:r>
            <a:endParaRPr lang="bs-Latn-B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362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11560" y="573530"/>
            <a:ext cx="7846640" cy="864095"/>
          </a:xfrm>
        </p:spPr>
        <p:txBody>
          <a:bodyPr>
            <a:normAutofit/>
          </a:bodyPr>
          <a:lstStyle/>
          <a:p>
            <a:pPr algn="l"/>
            <a:r>
              <a:rPr lang="sr-Cyrl-B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Поуке приче</a:t>
            </a:r>
            <a:endParaRPr lang="bs-Latn-B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755576" y="1437624"/>
            <a:ext cx="7488832" cy="2791476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r-Cyrl-B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 пријатељи се у невољи познају.</a:t>
            </a:r>
            <a:endParaRPr lang="bs-Latn-BA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sr-Cyrl-BA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r-Cyrl-B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Право пријатељство траје вјечно.</a:t>
            </a:r>
            <a:endParaRPr lang="bs-Latn-BA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sr-Cyrl-BA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r-Cyrl-B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 и искрени пријатељи су спремни учинити све једни за друге</a:t>
            </a:r>
            <a:r>
              <a:rPr lang="sr-Cyrl-BA" dirty="0" smtClean="0"/>
              <a:t>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320346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ema">
  <a:themeElements>
    <a:clrScheme name="Kancelarij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arij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arij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135</TotalTime>
  <Words>274</Words>
  <Application>Microsoft Office PowerPoint</Application>
  <PresentationFormat>Projekcija na ekranu (16:9)</PresentationFormat>
  <Paragraphs>56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Office tema</vt:lpstr>
      <vt:lpstr>Наставни предмет: Српски језик    Лектира: „Патуљак вам прича’’,  Ахмет Хромаџић   Разред: Четврти </vt:lpstr>
      <vt:lpstr>„Пријатељство’’                                 Ахмет Хромаџић</vt:lpstr>
      <vt:lpstr>3. Ко се разболио? </vt:lpstr>
      <vt:lpstr> Милогласа је пјевала о блиједим зорама на истоку, о вјечном пријатељству и тишинама изнад модрих шума. </vt:lpstr>
      <vt:lpstr>8. Да ли је кроз ову причу приказано право пријатељство двије шеве?  </vt:lpstr>
      <vt:lpstr> Мјесто радње ове приче је Брдо пјесме (прадомовина шева).</vt:lpstr>
      <vt:lpstr>Ликови </vt:lpstr>
      <vt:lpstr>Особине главних ликова </vt:lpstr>
      <vt:lpstr>Поуке приче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Наставни предмет: Српски језик Наставна јединица: Лектира ’’Патуљак вам прича’’ Ахмет Хромаџић Разред: Четврти</dc:title>
  <dc:creator>Zeljka Djukic</dc:creator>
  <cp:lastModifiedBy>Zeljka Djukic</cp:lastModifiedBy>
  <cp:revision>19</cp:revision>
  <dcterms:created xsi:type="dcterms:W3CDTF">2021-02-25T04:30:15Z</dcterms:created>
  <dcterms:modified xsi:type="dcterms:W3CDTF">2021-03-03T05:24:00Z</dcterms:modified>
</cp:coreProperties>
</file>