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6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7855B-8794-4422-AE7D-119FCE6ED5AF}" type="datetimeFigureOut">
              <a:rPr lang="sr-Latn-CS" smtClean="0"/>
              <a:pPr/>
              <a:t>7.3.2021</a:t>
            </a:fld>
            <a:endParaRPr lang="sr-Latn-BA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5591F67-639C-4CE3-A156-E80AE7F47102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r-Latn-B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7855B-8794-4422-AE7D-119FCE6ED5AF}" type="datetimeFigureOut">
              <a:rPr lang="sr-Latn-CS" smtClean="0"/>
              <a:pPr/>
              <a:t>7.3.2021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91F67-639C-4CE3-A156-E80AE7F47102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7855B-8794-4422-AE7D-119FCE6ED5AF}" type="datetimeFigureOut">
              <a:rPr lang="sr-Latn-CS" smtClean="0"/>
              <a:pPr/>
              <a:t>7.3.2021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91F67-639C-4CE3-A156-E80AE7F47102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767855B-8794-4422-AE7D-119FCE6ED5AF}" type="datetimeFigureOut">
              <a:rPr lang="sr-Latn-CS" smtClean="0"/>
              <a:pPr/>
              <a:t>7.3.2021</a:t>
            </a:fld>
            <a:endParaRPr lang="sr-Latn-BA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85591F67-639C-4CE3-A156-E80AE7F47102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7855B-8794-4422-AE7D-119FCE6ED5AF}" type="datetimeFigureOut">
              <a:rPr lang="sr-Latn-CS" smtClean="0"/>
              <a:pPr/>
              <a:t>7.3.2021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91F67-639C-4CE3-A156-E80AE7F47102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7855B-8794-4422-AE7D-119FCE6ED5AF}" type="datetimeFigureOut">
              <a:rPr lang="sr-Latn-CS" smtClean="0"/>
              <a:pPr/>
              <a:t>7.3.2021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91F67-639C-4CE3-A156-E80AE7F47102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91F67-639C-4CE3-A156-E80AE7F47102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7855B-8794-4422-AE7D-119FCE6ED5AF}" type="datetimeFigureOut">
              <a:rPr lang="sr-Latn-CS" smtClean="0"/>
              <a:pPr/>
              <a:t>7.3.2021</a:t>
            </a:fld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7855B-8794-4422-AE7D-119FCE6ED5AF}" type="datetimeFigureOut">
              <a:rPr lang="sr-Latn-CS" smtClean="0"/>
              <a:pPr/>
              <a:t>7.3.2021</a:t>
            </a:fld>
            <a:endParaRPr lang="sr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91F67-639C-4CE3-A156-E80AE7F47102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7855B-8794-4422-AE7D-119FCE6ED5AF}" type="datetimeFigureOut">
              <a:rPr lang="sr-Latn-CS" smtClean="0"/>
              <a:pPr/>
              <a:t>7.3.2021</a:t>
            </a:fld>
            <a:endParaRPr lang="sr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91F67-639C-4CE3-A156-E80AE7F47102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767855B-8794-4422-AE7D-119FCE6ED5AF}" type="datetimeFigureOut">
              <a:rPr lang="sr-Latn-CS" smtClean="0"/>
              <a:pPr/>
              <a:t>7.3.2021</a:t>
            </a:fld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5591F67-639C-4CE3-A156-E80AE7F47102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r-Latn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7855B-8794-4422-AE7D-119FCE6ED5AF}" type="datetimeFigureOut">
              <a:rPr lang="sr-Latn-CS" smtClean="0"/>
              <a:pPr/>
              <a:t>7.3.2021</a:t>
            </a:fld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5591F67-639C-4CE3-A156-E80AE7F47102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r-Latn-B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767855B-8794-4422-AE7D-119FCE6ED5AF}" type="datetimeFigureOut">
              <a:rPr lang="sr-Latn-CS" smtClean="0"/>
              <a:pPr/>
              <a:t>7.3.2021</a:t>
            </a:fld>
            <a:endParaRPr lang="sr-Latn-B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r-Latn-B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5591F67-639C-4CE3-A156-E80AE7F47102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596" y="357166"/>
            <a:ext cx="8229600" cy="52863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СРПСКИ ЈЕЗИК</a:t>
            </a:r>
          </a:p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3.разред</a:t>
            </a:r>
          </a:p>
          <a:p>
            <a:pPr>
              <a:buNone/>
            </a:pPr>
            <a:endParaRPr lang="sr-Cyrl-BA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Cyrl-BA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ПИСАЊЕ РИЈЕЧЦЕ </a:t>
            </a:r>
            <a:r>
              <a:rPr lang="sr-Cyrl-BA" sz="2800" b="1" dirty="0" smtClean="0">
                <a:latin typeface="Times New Roman" pitchFamily="18" charset="0"/>
                <a:cs typeface="Times New Roman" pitchFamily="18" charset="0"/>
              </a:rPr>
              <a:t>ЛИ</a:t>
            </a: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 У УПИТНИМ РЕЧЕНИЦАМА</a:t>
            </a:r>
            <a:endParaRPr lang="sr-Latn-BA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102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3.На полицама у школској библиотеци су 72 књиге за трећи разред. За други разред је за 6 књига мање, а за четврти разред је 9 пута мање књига.</a:t>
            </a:r>
          </a:p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   Колико је књига за други разред, а колико за четврти?</a:t>
            </a:r>
          </a:p>
          <a:p>
            <a:pPr>
              <a:buNone/>
            </a:pPr>
            <a:endParaRPr lang="sr-Cyrl-BA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   Рачун: 72 – 6 = 66</a:t>
            </a:r>
          </a:p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		     72 : 9 = 8</a:t>
            </a:r>
          </a:p>
          <a:p>
            <a:pPr>
              <a:buNone/>
            </a:pPr>
            <a:endParaRPr lang="sr-Cyrl-BA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   Одговор: У школској библиотеци је 66 књига за други разред и 8 књига за четврти разред.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388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Задатак за домаћи рад:</a:t>
            </a:r>
          </a:p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У уџбенику “Математика” на 93. страни урадити 1,</a:t>
            </a:r>
          </a:p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3, 4. и 5. задатак.</a:t>
            </a:r>
            <a:endParaRPr lang="sr-Latn-BA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388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ПРИРОДА И ДРУШТВО</a:t>
            </a:r>
          </a:p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3. разред </a:t>
            </a:r>
          </a:p>
          <a:p>
            <a:pPr>
              <a:buNone/>
            </a:pPr>
            <a:endParaRPr lang="sr-Cyrl-BA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Cyrl-BA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Cyrl-BA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ДИЈЕЛОВИ БИЉКЕ</a:t>
            </a:r>
          </a:p>
          <a:p>
            <a:pPr algn="ctr"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утврђивање</a:t>
            </a:r>
            <a:endParaRPr lang="sr-Latn-BA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596" y="357166"/>
            <a:ext cx="8229600" cy="58102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Научили смо:</a:t>
            </a:r>
          </a:p>
          <a:p>
            <a:pPr>
              <a:buNone/>
            </a:pPr>
            <a:endParaRPr lang="sr-Latn-BA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СТАБЛО И СБВЕЕЕ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2460" y="229447"/>
            <a:ext cx="3929090" cy="42148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ctangle 4"/>
          <p:cNvSpPr/>
          <p:nvPr/>
        </p:nvSpPr>
        <p:spPr>
          <a:xfrm>
            <a:off x="3275856" y="4653136"/>
            <a:ext cx="556637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Коријен је подземни дио биљке. На дебљим дијеловима коријена налазе се 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танки</a:t>
            </a:r>
            <a:r>
              <a:rPr lang="sr-Latn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завршеци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. Улога коријена је да причвршћује биљку за земљиште и упија воду са хранљивим састојцима.</a:t>
            </a:r>
          </a:p>
        </p:txBody>
      </p:sp>
      <p:sp>
        <p:nvSpPr>
          <p:cNvPr id="6" name="Rectangle 5"/>
          <p:cNvSpPr/>
          <p:nvPr/>
        </p:nvSpPr>
        <p:spPr>
          <a:xfrm>
            <a:off x="214282" y="1071546"/>
            <a:ext cx="4572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Стабло/стабљика је дио биљке који на себи носи листове и цвјетове.Дрвенасто стабло је</a:t>
            </a:r>
          </a:p>
          <a:p>
            <a:pPr>
              <a:buNone/>
            </a:pP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тврдо, а зељаста стабљика је мекана. Улога стабла/стабљике је да проводи воду и хранљиве материје до листова.</a:t>
            </a:r>
          </a:p>
          <a:p>
            <a:pPr>
              <a:buNone/>
            </a:pPr>
            <a:endParaRPr lang="sr-Latn-BA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881710"/>
          </a:xfrm>
        </p:spPr>
        <p:txBody>
          <a:bodyPr/>
          <a:lstStyle/>
          <a:p>
            <a:pPr>
              <a:buNone/>
            </a:pP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Научили смо:</a:t>
            </a:r>
          </a:p>
          <a:p>
            <a:pPr>
              <a:buNone/>
            </a:pPr>
            <a:endParaRPr lang="sr-Latn-BA" dirty="0"/>
          </a:p>
        </p:txBody>
      </p:sp>
      <p:pic>
        <p:nvPicPr>
          <p:cNvPr id="4" name="Picture 3" descr="СТАБЛО И СБВЕЕЕ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7" y="1000108"/>
            <a:ext cx="3929090" cy="49292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ectangle 6"/>
          <p:cNvSpPr/>
          <p:nvPr/>
        </p:nvSpPr>
        <p:spPr>
          <a:xfrm>
            <a:off x="4357687" y="412229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Листови, у њима се уз помоћ сунчеве енергије, воде и хранљивих материја ствара храна и кисеоник потребан за дисање.</a:t>
            </a:r>
          </a:p>
          <a:p>
            <a:pPr>
              <a:buNone/>
            </a:pPr>
            <a:endParaRPr lang="sr-Cyrl-BA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Цвијет служи за размножавање биљака. Из</a:t>
            </a:r>
          </a:p>
          <a:p>
            <a:pPr>
              <a:buNone/>
            </a:pP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цвијета се развијају плод и сјеме.</a:t>
            </a:r>
            <a:endParaRPr lang="sr-Cyrl-BA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571999" y="3651890"/>
            <a:ext cx="429144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Плод 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је дио биљке који се највише користи  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исхрану.  Плод чува и сјеме које се  </a:t>
            </a:r>
          </a:p>
          <a:p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налази 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у његовом  средишту.</a:t>
            </a:r>
            <a:endParaRPr lang="sr-Latn-BA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6500858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ПОКАЖИ ШТА ЗНАШ</a:t>
            </a:r>
          </a:p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Поред тачног одговора упиши (+), а поред нетачног</a:t>
            </a:r>
          </a:p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одговора упиши  (-).</a:t>
            </a:r>
          </a:p>
          <a:p>
            <a:pPr marL="514350" indent="-514350"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1.Главни дијелови биљке су:</a:t>
            </a:r>
          </a:p>
          <a:p>
            <a:pPr marL="514350" indent="-514350"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а) коријен и стабло</a:t>
            </a:r>
          </a:p>
          <a:p>
            <a:pPr marL="514350" indent="-514350"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б) цвијет, плод и лист</a:t>
            </a:r>
          </a:p>
          <a:p>
            <a:pPr marL="514350" indent="-514350"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в) коријен, стабло, лист, цвијет и плод</a:t>
            </a:r>
          </a:p>
          <a:p>
            <a:pPr marL="514350" indent="-514350">
              <a:buNone/>
            </a:pPr>
            <a:endParaRPr lang="sr-Cyrl-BA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2. Улога коријена је да </a:t>
            </a:r>
          </a:p>
          <a:p>
            <a:pPr marL="514350" indent="-514350"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а) уз помоћ сунчеве енергије, воде и хранљивих</a:t>
            </a:r>
          </a:p>
          <a:p>
            <a:pPr marL="514350" indent="-514350"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    материја ствара храну</a:t>
            </a:r>
          </a:p>
          <a:p>
            <a:pPr marL="514350" indent="-514350"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б) причвршћује биљку за земљиште и упија воду са хранљивим састојцима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8817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3.Стабло/стабљика је</a:t>
            </a:r>
          </a:p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а) дио биљке који служи за размножавање</a:t>
            </a:r>
          </a:p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б) дио биљке који на себи носи листове и цвјетове</a:t>
            </a:r>
          </a:p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в) подземни дио биљке</a:t>
            </a:r>
          </a:p>
          <a:p>
            <a:pPr>
              <a:buNone/>
            </a:pPr>
            <a:endParaRPr lang="sr-Cyrl-BA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4. Листови су дио биљке који</a:t>
            </a:r>
          </a:p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а) чувају сјеменке</a:t>
            </a:r>
          </a:p>
          <a:p>
            <a:pPr marL="514350" indent="-514350"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б) уз помоћ сунчеве енергије, воде и хранљивих</a:t>
            </a:r>
          </a:p>
          <a:p>
            <a:pPr marL="514350" indent="-514350"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    материја стварају храну</a:t>
            </a:r>
          </a:p>
          <a:p>
            <a:pPr marL="514350" indent="-514350"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в) су увијек зелене боје</a:t>
            </a:r>
          </a:p>
          <a:p>
            <a:pPr>
              <a:buNone/>
            </a:pPr>
            <a:endParaRPr lang="sr-Latn-BA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102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5. Плод је дио биљке који</a:t>
            </a:r>
          </a:p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а) има танке завршетке</a:t>
            </a:r>
          </a:p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б) најчешће користимо за исхрану</a:t>
            </a:r>
          </a:p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в) је увијек црвене боје</a:t>
            </a:r>
            <a:endParaRPr lang="sr-Latn-BA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0034" y="571480"/>
            <a:ext cx="8429684" cy="5572164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1.Главни дијелови биљке су:</a:t>
            </a:r>
          </a:p>
          <a:p>
            <a:pPr marL="514350" indent="-514350"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а) коријен и стабло  -</a:t>
            </a:r>
          </a:p>
          <a:p>
            <a:pPr marL="514350" indent="-514350"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б) цвијет, плод и лист  - </a:t>
            </a:r>
          </a:p>
          <a:p>
            <a:pPr marL="514350" indent="-514350"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в) коријен, стабло, лист, цвијет и плод  +</a:t>
            </a:r>
          </a:p>
          <a:p>
            <a:pPr marL="514350" indent="-514350">
              <a:buNone/>
            </a:pPr>
            <a:endParaRPr lang="sr-Cyrl-BA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2. Улога коријена је да </a:t>
            </a:r>
          </a:p>
          <a:p>
            <a:pPr marL="514350" indent="-514350"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а) уз помоћ сунчеве енергије, воде и хранљивих</a:t>
            </a:r>
          </a:p>
          <a:p>
            <a:pPr marL="514350" indent="-514350"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    материја ствара храну   -</a:t>
            </a:r>
          </a:p>
          <a:p>
            <a:pPr marL="514350" indent="-514350"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б) причвршћује биљку за земљиште и упија воду са</a:t>
            </a:r>
          </a:p>
          <a:p>
            <a:pPr marL="514350" indent="-514350"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    хранљивим састојцима  +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7158" y="357166"/>
            <a:ext cx="8229600" cy="6500834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endParaRPr lang="sr-Cyrl-BA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Cyrl-BA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Cyrl-BA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Cyrl-BA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Cyrl-BA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4. Листови су дио биљке који</a:t>
            </a:r>
          </a:p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а) чувају сјеменке    -</a:t>
            </a:r>
          </a:p>
          <a:p>
            <a:pPr marL="514350" indent="-514350"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б) уз помоћ сунчеве енергије, воде и хранљивих</a:t>
            </a:r>
          </a:p>
          <a:p>
            <a:pPr marL="514350" indent="-514350"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    материја стварају храну    +</a:t>
            </a:r>
          </a:p>
          <a:p>
            <a:pPr marL="514350" indent="-514350"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в) су увијек зелене боје      -</a:t>
            </a:r>
          </a:p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sr-Latn-BA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57158" y="642918"/>
            <a:ext cx="842968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3.Стабло/стабљика је </a:t>
            </a:r>
          </a:p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а) дио биљке који служи за размножавање    - </a:t>
            </a:r>
          </a:p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б) дио биљке који на себи носи листове и цвјетове  +</a:t>
            </a:r>
          </a:p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в) подземни дио биљке     -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388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Какве реченице могу бити по значењу?</a:t>
            </a:r>
          </a:p>
          <a:p>
            <a:pPr>
              <a:buNone/>
            </a:pPr>
            <a:endParaRPr lang="sr-Cyrl-BA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Реченице по значењу могу бити обавјештајне,</a:t>
            </a:r>
          </a:p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узвичне и упитне.</a:t>
            </a:r>
          </a:p>
          <a:p>
            <a:pPr>
              <a:buNone/>
            </a:pPr>
            <a:endParaRPr lang="sr-Cyrl-BA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Марко носи кишобран.ОБАВЈЕШТАЈНА</a:t>
            </a:r>
          </a:p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РЕЧЕНИЦА</a:t>
            </a:r>
          </a:p>
          <a:p>
            <a:pPr>
              <a:buNone/>
            </a:pPr>
            <a:endParaRPr lang="sr-Cyrl-BA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Марко, понеси кишобран! УЗВИЧНА РЕЧЕНИЦА</a:t>
            </a:r>
          </a:p>
          <a:p>
            <a:pPr>
              <a:buNone/>
            </a:pPr>
            <a:endParaRPr lang="sr-Cyrl-BA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Носи </a:t>
            </a:r>
            <a:r>
              <a:rPr lang="sr-Cyrl-BA" sz="2800" b="1" dirty="0" smtClean="0">
                <a:latin typeface="Times New Roman" pitchFamily="18" charset="0"/>
                <a:cs typeface="Times New Roman" pitchFamily="18" charset="0"/>
              </a:rPr>
              <a:t>ли</a:t>
            </a: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 Марко кишобран? УПИТНА РЕЧЕНИЦА</a:t>
            </a:r>
            <a:endParaRPr lang="sr-Latn-BA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881710"/>
          </a:xfrm>
        </p:spPr>
        <p:txBody>
          <a:bodyPr/>
          <a:lstStyle/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5. Плод је дио биљке који</a:t>
            </a:r>
          </a:p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а) има танке завршетке   -</a:t>
            </a:r>
          </a:p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б) најчешће користимо за исхрану   +</a:t>
            </a:r>
          </a:p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в) је увијек црвене боје    -</a:t>
            </a:r>
          </a:p>
          <a:p>
            <a:pPr>
              <a:buNone/>
            </a:pPr>
            <a:endParaRPr lang="sr-Cyrl-BA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Latn-BA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Latn-B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102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Имаш </a:t>
            </a:r>
            <a:r>
              <a:rPr lang="sr-Cyrl-BA" sz="2800" b="1" dirty="0" smtClean="0">
                <a:latin typeface="Times New Roman" pitchFamily="18" charset="0"/>
                <a:cs typeface="Times New Roman" pitchFamily="18" charset="0"/>
              </a:rPr>
              <a:t>ли</a:t>
            </a: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 оловку?</a:t>
            </a:r>
          </a:p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Може </a:t>
            </a:r>
            <a:r>
              <a:rPr lang="sr-Cyrl-BA" sz="2800" b="1" dirty="0" smtClean="0">
                <a:latin typeface="Times New Roman" pitchFamily="18" charset="0"/>
                <a:cs typeface="Times New Roman" pitchFamily="18" charset="0"/>
              </a:rPr>
              <a:t>ли</a:t>
            </a: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 Драган узети лопту?</a:t>
            </a:r>
          </a:p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Да </a:t>
            </a:r>
            <a:r>
              <a:rPr lang="sr-Cyrl-BA" sz="2800" b="1" dirty="0" smtClean="0">
                <a:latin typeface="Times New Roman" pitchFamily="18" charset="0"/>
                <a:cs typeface="Times New Roman" pitchFamily="18" charset="0"/>
              </a:rPr>
              <a:t>ли</a:t>
            </a: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 је мама у кући?</a:t>
            </a:r>
          </a:p>
          <a:p>
            <a:pPr>
              <a:buNone/>
            </a:pPr>
            <a:endParaRPr lang="sr-Cyrl-BA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У упитним реченицама се обично користи одређени</a:t>
            </a:r>
          </a:p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глагол иза којег се пише упитна ријечца </a:t>
            </a:r>
            <a:r>
              <a:rPr lang="sr-Cyrl-BA" sz="2800" b="1" dirty="0" smtClean="0">
                <a:latin typeface="Times New Roman" pitchFamily="18" charset="0"/>
                <a:cs typeface="Times New Roman" pitchFamily="18" charset="0"/>
              </a:rPr>
              <a:t>ЛИ</a:t>
            </a: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sr-Cyrl-BA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ЗНАШ </a:t>
            </a:r>
            <a:r>
              <a:rPr lang="sr-Cyrl-BA" sz="2800" b="1" dirty="0" smtClean="0">
                <a:latin typeface="Times New Roman" pitchFamily="18" charset="0"/>
                <a:cs typeface="Times New Roman" pitchFamily="18" charset="0"/>
              </a:rPr>
              <a:t>ЛИ</a:t>
            </a:r>
          </a:p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ЈЕ </a:t>
            </a:r>
            <a:r>
              <a:rPr lang="sr-Cyrl-BA" sz="2800" b="1" dirty="0" smtClean="0">
                <a:latin typeface="Times New Roman" pitchFamily="18" charset="0"/>
                <a:cs typeface="Times New Roman" pitchFamily="18" charset="0"/>
              </a:rPr>
              <a:t>ЛИ</a:t>
            </a: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ХОЋЕШ </a:t>
            </a:r>
            <a:r>
              <a:rPr lang="sr-Cyrl-BA" sz="2800" b="1" dirty="0" smtClean="0">
                <a:latin typeface="Times New Roman" pitchFamily="18" charset="0"/>
                <a:cs typeface="Times New Roman" pitchFamily="18" charset="0"/>
              </a:rPr>
              <a:t>ЛИ</a:t>
            </a:r>
          </a:p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ИДЕШ </a:t>
            </a:r>
            <a:r>
              <a:rPr lang="sr-Cyrl-BA" sz="2800" b="1" dirty="0" smtClean="0">
                <a:latin typeface="Times New Roman" pitchFamily="18" charset="0"/>
                <a:cs typeface="Times New Roman" pitchFamily="18" charset="0"/>
              </a:rPr>
              <a:t>ЛИ</a:t>
            </a:r>
          </a:p>
          <a:p>
            <a:pPr>
              <a:buNone/>
            </a:pPr>
            <a:endParaRPr lang="sr-Latn-BA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388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BA" sz="2800" b="1" dirty="0" smtClean="0">
                <a:latin typeface="Times New Roman" pitchFamily="18" charset="0"/>
                <a:cs typeface="Times New Roman" pitchFamily="18" charset="0"/>
              </a:rPr>
              <a:t>Упитна ријечца ЛИ се у упитним реченицама</a:t>
            </a:r>
          </a:p>
          <a:p>
            <a:pPr>
              <a:buNone/>
            </a:pPr>
            <a:r>
              <a:rPr lang="sr-Cyrl-BA" sz="2800" b="1" dirty="0" smtClean="0">
                <a:latin typeface="Times New Roman" pitchFamily="18" charset="0"/>
                <a:cs typeface="Times New Roman" pitchFamily="18" charset="0"/>
              </a:rPr>
              <a:t>увијек пише одвојено од глагола иза кога стоји</a:t>
            </a: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sr-Cyrl-BA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ДА </a:t>
            </a:r>
            <a:r>
              <a:rPr lang="sr-Cyrl-BA" sz="2800" b="1" dirty="0" smtClean="0">
                <a:latin typeface="Times New Roman" pitchFamily="18" charset="0"/>
                <a:cs typeface="Times New Roman" pitchFamily="18" charset="0"/>
              </a:rPr>
              <a:t>ЛИ </a:t>
            </a:r>
          </a:p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ЈЕ </a:t>
            </a:r>
            <a:r>
              <a:rPr lang="sr-Cyrl-BA" sz="2800" b="1" dirty="0" smtClean="0">
                <a:latin typeface="Times New Roman" pitchFamily="18" charset="0"/>
                <a:cs typeface="Times New Roman" pitchFamily="18" charset="0"/>
              </a:rPr>
              <a:t>ЛИ</a:t>
            </a:r>
          </a:p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ВОЛИШ </a:t>
            </a:r>
            <a:r>
              <a:rPr lang="sr-Cyrl-BA" sz="2800" b="1" dirty="0" smtClean="0">
                <a:latin typeface="Times New Roman" pitchFamily="18" charset="0"/>
                <a:cs typeface="Times New Roman" pitchFamily="18" charset="0"/>
              </a:rPr>
              <a:t>ЛИ</a:t>
            </a:r>
          </a:p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РАДИШ </a:t>
            </a:r>
            <a:r>
              <a:rPr lang="sr-Cyrl-BA" sz="2800" b="1" dirty="0" smtClean="0">
                <a:latin typeface="Times New Roman" pitchFamily="18" charset="0"/>
                <a:cs typeface="Times New Roman" pitchFamily="18" charset="0"/>
              </a:rPr>
              <a:t>ЛИ		</a:t>
            </a: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ГЛАГОЛ </a:t>
            </a:r>
            <a:r>
              <a:rPr lang="sr-Cyrl-BA" sz="2800" b="1" dirty="0" smtClean="0">
                <a:latin typeface="Times New Roman" pitchFamily="18" charset="0"/>
                <a:cs typeface="Times New Roman" pitchFamily="18" charset="0"/>
              </a:rPr>
              <a:t> ЛИ</a:t>
            </a:r>
          </a:p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ПИШЕШ </a:t>
            </a:r>
            <a:r>
              <a:rPr lang="sr-Cyrl-BA" sz="2800" b="1" dirty="0" smtClean="0">
                <a:latin typeface="Times New Roman" pitchFamily="18" charset="0"/>
                <a:cs typeface="Times New Roman" pitchFamily="18" charset="0"/>
              </a:rPr>
              <a:t>ЛИ</a:t>
            </a:r>
          </a:p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ЧИТАШ </a:t>
            </a:r>
            <a:r>
              <a:rPr lang="sr-Cyrl-BA" sz="2800" b="1" dirty="0" smtClean="0">
                <a:latin typeface="Times New Roman" pitchFamily="18" charset="0"/>
                <a:cs typeface="Times New Roman" pitchFamily="18" charset="0"/>
              </a:rPr>
              <a:t>ЛИ</a:t>
            </a:r>
          </a:p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НОСИШ </a:t>
            </a:r>
            <a:r>
              <a:rPr lang="sr-Cyrl-BA" sz="2800" b="1" dirty="0" smtClean="0">
                <a:latin typeface="Times New Roman" pitchFamily="18" charset="0"/>
                <a:cs typeface="Times New Roman" pitchFamily="18" charset="0"/>
              </a:rPr>
              <a:t>ЛИ</a:t>
            </a:r>
          </a:p>
          <a:p>
            <a:pPr>
              <a:buNone/>
            </a:pPr>
            <a:endParaRPr lang="sr-Latn-BA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388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Задатак за домаћи рад:</a:t>
            </a:r>
          </a:p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У уџбенику “Од ријечи до реченице” на 47. страни</a:t>
            </a:r>
          </a:p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урадити Вјежбу 1.</a:t>
            </a:r>
            <a:endParaRPr lang="sr-Latn-BA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102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МАТЕМАТИКА</a:t>
            </a:r>
          </a:p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3. разред</a:t>
            </a:r>
          </a:p>
          <a:p>
            <a:pPr algn="ctr">
              <a:buNone/>
            </a:pPr>
            <a:endParaRPr lang="sr-Cyrl-BA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sr-Cyrl-BA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sr-Cyrl-BA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ЗА ТОЛИКО МАЊИ БРОЈ И ТОЛИКО ПУТА (ТРИ, ШЕСТ, ДЕВЕТ) МАЊИ БРОЈ</a:t>
            </a:r>
          </a:p>
          <a:p>
            <a:pPr>
              <a:buNone/>
            </a:pPr>
            <a:endParaRPr lang="sr-Latn-BA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28596" y="428604"/>
            <a:ext cx="8229600" cy="57388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1.</a:t>
            </a:r>
          </a:p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а) Број 18 умањи за 3, 6 и 9.</a:t>
            </a:r>
          </a:p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	 18 – 3 = 15</a:t>
            </a:r>
          </a:p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	 18 – 6 = 12</a:t>
            </a:r>
          </a:p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	 18 – 9 = 9</a:t>
            </a:r>
          </a:p>
          <a:p>
            <a:pPr>
              <a:buNone/>
            </a:pPr>
            <a:endParaRPr lang="sr-Cyrl-BA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б) Број 18 умањи 3, 6 и 9 пута.</a:t>
            </a:r>
          </a:p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	 18 : 3 = 6</a:t>
            </a:r>
          </a:p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	 18 : 6 = 3</a:t>
            </a:r>
          </a:p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	 18 : 9 = 2</a:t>
            </a:r>
            <a:endParaRPr lang="sr-Latn-BA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102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2. Попуни табелу.</a:t>
            </a:r>
          </a:p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а)</a:t>
            </a:r>
          </a:p>
          <a:p>
            <a:pPr>
              <a:buNone/>
            </a:pPr>
            <a:endParaRPr lang="sr-Cyrl-BA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Cyrl-BA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Cyrl-BA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Cyrl-BA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sr-Latn-BA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42910" y="1357298"/>
          <a:ext cx="7000920" cy="17358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0092"/>
                <a:gridCol w="700092"/>
                <a:gridCol w="700092"/>
                <a:gridCol w="700092"/>
                <a:gridCol w="700092"/>
                <a:gridCol w="700092"/>
                <a:gridCol w="700092"/>
                <a:gridCol w="700092"/>
                <a:gridCol w="700092"/>
                <a:gridCol w="700092"/>
              </a:tblGrid>
              <a:tr h="608052">
                <a:tc>
                  <a:txBody>
                    <a:bodyPr/>
                    <a:lstStyle/>
                    <a:p>
                      <a:r>
                        <a:rPr lang="sr-Cyrl-BA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sr-Cyrl-BA" sz="2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sr-Latn-BA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sr-Cyrl-BA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sr-Latn-BA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15</a:t>
                      </a:r>
                      <a:endParaRPr lang="sr-Latn-BA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sr-Cyrl-BA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sr-Latn-BA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sr-Cyrl-BA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sr-Latn-BA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 24</a:t>
                      </a:r>
                      <a:endParaRPr lang="sr-Latn-BA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72</a:t>
                      </a:r>
                      <a:endParaRPr lang="sr-Latn-BA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81</a:t>
                      </a:r>
                      <a:endParaRPr lang="sr-Latn-BA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36</a:t>
                      </a:r>
                      <a:endParaRPr lang="sr-Latn-BA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 54</a:t>
                      </a:r>
                      <a:endParaRPr lang="sr-Latn-BA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8053">
                <a:tc>
                  <a:txBody>
                    <a:bodyPr/>
                    <a:lstStyle/>
                    <a:p>
                      <a:r>
                        <a:rPr lang="sr-Cyrl-BA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а - 3</a:t>
                      </a:r>
                      <a:endParaRPr lang="sr-Latn-BA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BA"/>
                    </a:p>
                  </a:txBody>
                  <a:tcPr/>
                </a:tc>
              </a:tr>
              <a:tr h="348053">
                <a:tc>
                  <a:txBody>
                    <a:bodyPr/>
                    <a:lstStyle/>
                    <a:p>
                      <a:r>
                        <a:rPr lang="sr-Cyrl-BA" dirty="0" smtClean="0"/>
                        <a:t>а – 6</a:t>
                      </a:r>
                      <a:endParaRPr lang="sr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BA"/>
                    </a:p>
                  </a:txBody>
                  <a:tcPr/>
                </a:tc>
              </a:tr>
              <a:tr h="348053">
                <a:tc>
                  <a:txBody>
                    <a:bodyPr/>
                    <a:lstStyle/>
                    <a:p>
                      <a:r>
                        <a:rPr lang="sr-Cyrl-BA" dirty="0" smtClean="0"/>
                        <a:t>а -</a:t>
                      </a:r>
                      <a:r>
                        <a:rPr lang="sr-Cyrl-BA" baseline="0" dirty="0" smtClean="0"/>
                        <a:t> 9</a:t>
                      </a:r>
                      <a:endParaRPr lang="sr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BA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14280" y="3429000"/>
          <a:ext cx="8715440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1544"/>
                <a:gridCol w="871544"/>
                <a:gridCol w="871544"/>
                <a:gridCol w="871544"/>
                <a:gridCol w="871544"/>
                <a:gridCol w="871544"/>
                <a:gridCol w="871544"/>
                <a:gridCol w="871544"/>
                <a:gridCol w="871544"/>
                <a:gridCol w="871544"/>
              </a:tblGrid>
              <a:tr h="500066">
                <a:tc>
                  <a:txBody>
                    <a:bodyPr/>
                    <a:lstStyle/>
                    <a:p>
                      <a:r>
                        <a:rPr lang="sr-Cyrl-BA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sr-Cyrl-BA" sz="2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sr-Latn-BA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sr-Cyrl-BA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sr-Latn-BA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15</a:t>
                      </a:r>
                      <a:endParaRPr lang="sr-Latn-BA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sr-Cyrl-BA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sr-Latn-BA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sr-Cyrl-BA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sr-Latn-BA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 24</a:t>
                      </a:r>
                      <a:endParaRPr lang="sr-Latn-BA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72</a:t>
                      </a:r>
                      <a:endParaRPr lang="sr-Latn-BA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81</a:t>
                      </a:r>
                      <a:endParaRPr lang="sr-Latn-BA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36</a:t>
                      </a:r>
                      <a:endParaRPr lang="sr-Latn-BA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BA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54</a:t>
                      </a:r>
                      <a:endParaRPr lang="sr-Latn-BA" sz="24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sr-Latn-BA" b="0" dirty="0"/>
                    </a:p>
                  </a:txBody>
                  <a:tcPr/>
                </a:tc>
              </a:tr>
              <a:tr h="554364">
                <a:tc>
                  <a:txBody>
                    <a:bodyPr/>
                    <a:lstStyle/>
                    <a:p>
                      <a:r>
                        <a:rPr lang="sr-Cyrl-BA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а - 3</a:t>
                      </a:r>
                      <a:endParaRPr lang="sr-Latn-BA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9-3=6</a:t>
                      </a:r>
                      <a:endParaRPr lang="sr-Latn-BA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15-3=</a:t>
                      </a:r>
                    </a:p>
                    <a:p>
                      <a:r>
                        <a:rPr lang="sr-Cyrl-BA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 12</a:t>
                      </a:r>
                      <a:endParaRPr lang="sr-Latn-BA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12-3=9</a:t>
                      </a:r>
                      <a:endParaRPr lang="sr-Latn-BA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18-3=</a:t>
                      </a:r>
                    </a:p>
                    <a:p>
                      <a:r>
                        <a:rPr lang="sr-Cyrl-BA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 15</a:t>
                      </a:r>
                      <a:endParaRPr lang="sr-Latn-BA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24-3=</a:t>
                      </a:r>
                    </a:p>
                    <a:p>
                      <a:r>
                        <a:rPr lang="sr-Cyrl-BA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  21</a:t>
                      </a:r>
                      <a:endParaRPr lang="sr-Latn-BA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72-3=</a:t>
                      </a:r>
                    </a:p>
                    <a:p>
                      <a:r>
                        <a:rPr lang="sr-Cyrl-BA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  69</a:t>
                      </a:r>
                      <a:endParaRPr lang="sr-Latn-BA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81-3=</a:t>
                      </a:r>
                    </a:p>
                    <a:p>
                      <a:r>
                        <a:rPr lang="sr-Cyrl-BA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  78</a:t>
                      </a:r>
                      <a:endParaRPr lang="sr-Latn-BA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36-3=</a:t>
                      </a:r>
                    </a:p>
                    <a:p>
                      <a:r>
                        <a:rPr lang="sr-Cyrl-BA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  33</a:t>
                      </a:r>
                      <a:endParaRPr lang="sr-Latn-BA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54-3=</a:t>
                      </a:r>
                    </a:p>
                    <a:p>
                      <a:r>
                        <a:rPr lang="sr-Cyrl-BA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 51</a:t>
                      </a:r>
                      <a:endParaRPr lang="sr-Latn-BA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BA" dirty="0" smtClean="0">
                          <a:latin typeface="Times New Roman" pitchFamily="18" charset="0"/>
                          <a:cs typeface="Times New Roman" pitchFamily="18" charset="0"/>
                        </a:rPr>
                        <a:t>а – 6</a:t>
                      </a:r>
                      <a:endParaRPr lang="sr-Latn-BA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dirty="0" smtClean="0">
                          <a:latin typeface="Times New Roman" pitchFamily="18" charset="0"/>
                          <a:cs typeface="Times New Roman" pitchFamily="18" charset="0"/>
                        </a:rPr>
                        <a:t>9-6=3</a:t>
                      </a:r>
                      <a:endParaRPr lang="sr-Latn-BA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dirty="0" smtClean="0">
                          <a:latin typeface="Times New Roman" pitchFamily="18" charset="0"/>
                          <a:cs typeface="Times New Roman" pitchFamily="18" charset="0"/>
                        </a:rPr>
                        <a:t>15-6=9</a:t>
                      </a:r>
                      <a:endParaRPr lang="sr-Latn-BA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dirty="0" smtClean="0">
                          <a:latin typeface="Times New Roman" pitchFamily="18" charset="0"/>
                          <a:cs typeface="Times New Roman" pitchFamily="18" charset="0"/>
                        </a:rPr>
                        <a:t>12-6=6</a:t>
                      </a:r>
                      <a:endParaRPr lang="sr-Latn-BA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dirty="0" smtClean="0">
                          <a:latin typeface="Times New Roman" pitchFamily="18" charset="0"/>
                          <a:cs typeface="Times New Roman" pitchFamily="18" charset="0"/>
                        </a:rPr>
                        <a:t>18-6=</a:t>
                      </a:r>
                    </a:p>
                    <a:p>
                      <a:r>
                        <a:rPr lang="sr-Cyrl-BA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sr-Cyrl-BA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sr-Latn-BA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dirty="0" smtClean="0">
                          <a:latin typeface="Times New Roman" pitchFamily="18" charset="0"/>
                          <a:cs typeface="Times New Roman" pitchFamily="18" charset="0"/>
                        </a:rPr>
                        <a:t>24-6=</a:t>
                      </a:r>
                    </a:p>
                    <a:p>
                      <a:r>
                        <a:rPr lang="sr-Cyrl-BA" dirty="0" smtClean="0">
                          <a:latin typeface="Times New Roman" pitchFamily="18" charset="0"/>
                          <a:cs typeface="Times New Roman" pitchFamily="18" charset="0"/>
                        </a:rPr>
                        <a:t>   18</a:t>
                      </a:r>
                      <a:endParaRPr lang="sr-Latn-BA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dirty="0" smtClean="0">
                          <a:latin typeface="Times New Roman" pitchFamily="18" charset="0"/>
                          <a:cs typeface="Times New Roman" pitchFamily="18" charset="0"/>
                        </a:rPr>
                        <a:t>72-6=</a:t>
                      </a:r>
                    </a:p>
                    <a:p>
                      <a:r>
                        <a:rPr lang="sr-Cyrl-BA" dirty="0" smtClean="0">
                          <a:latin typeface="Times New Roman" pitchFamily="18" charset="0"/>
                          <a:cs typeface="Times New Roman" pitchFamily="18" charset="0"/>
                        </a:rPr>
                        <a:t>   66</a:t>
                      </a:r>
                      <a:endParaRPr lang="sr-Latn-BA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dirty="0" smtClean="0">
                          <a:latin typeface="Times New Roman" pitchFamily="18" charset="0"/>
                          <a:cs typeface="Times New Roman" pitchFamily="18" charset="0"/>
                        </a:rPr>
                        <a:t>81-6=</a:t>
                      </a:r>
                    </a:p>
                    <a:p>
                      <a:r>
                        <a:rPr lang="sr-Cyrl-BA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75</a:t>
                      </a:r>
                      <a:endParaRPr lang="sr-Latn-BA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dirty="0" smtClean="0">
                          <a:latin typeface="Times New Roman" pitchFamily="18" charset="0"/>
                          <a:cs typeface="Times New Roman" pitchFamily="18" charset="0"/>
                        </a:rPr>
                        <a:t>36-6=</a:t>
                      </a:r>
                    </a:p>
                    <a:p>
                      <a:r>
                        <a:rPr lang="sr-Cyrl-BA" dirty="0" smtClean="0">
                          <a:latin typeface="Times New Roman" pitchFamily="18" charset="0"/>
                          <a:cs typeface="Times New Roman" pitchFamily="18" charset="0"/>
                        </a:rPr>
                        <a:t>  30</a:t>
                      </a:r>
                      <a:endParaRPr lang="sr-Latn-BA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dirty="0" smtClean="0">
                          <a:latin typeface="Times New Roman" pitchFamily="18" charset="0"/>
                          <a:cs typeface="Times New Roman" pitchFamily="18" charset="0"/>
                        </a:rPr>
                        <a:t>56-6=</a:t>
                      </a:r>
                    </a:p>
                    <a:p>
                      <a:r>
                        <a:rPr lang="sr-Cyrl-BA" dirty="0" smtClean="0">
                          <a:latin typeface="Times New Roman" pitchFamily="18" charset="0"/>
                          <a:cs typeface="Times New Roman" pitchFamily="18" charset="0"/>
                        </a:rPr>
                        <a:t>  50</a:t>
                      </a:r>
                      <a:endParaRPr lang="sr-Latn-BA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BA" dirty="0" smtClean="0">
                          <a:latin typeface="Times New Roman" pitchFamily="18" charset="0"/>
                          <a:cs typeface="Times New Roman" pitchFamily="18" charset="0"/>
                        </a:rPr>
                        <a:t>а -</a:t>
                      </a:r>
                      <a:r>
                        <a:rPr lang="sr-Cyrl-BA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9</a:t>
                      </a:r>
                      <a:endParaRPr lang="sr-Latn-BA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dirty="0" smtClean="0">
                          <a:latin typeface="Times New Roman" pitchFamily="18" charset="0"/>
                          <a:cs typeface="Times New Roman" pitchFamily="18" charset="0"/>
                        </a:rPr>
                        <a:t>9-9=0</a:t>
                      </a:r>
                      <a:endParaRPr lang="sr-Latn-BA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dirty="0" smtClean="0">
                          <a:latin typeface="Times New Roman" pitchFamily="18" charset="0"/>
                          <a:cs typeface="Times New Roman" pitchFamily="18" charset="0"/>
                        </a:rPr>
                        <a:t>15-9=6</a:t>
                      </a:r>
                      <a:endParaRPr lang="sr-Latn-BA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dirty="0" smtClean="0">
                          <a:latin typeface="Times New Roman" pitchFamily="18" charset="0"/>
                          <a:cs typeface="Times New Roman" pitchFamily="18" charset="0"/>
                        </a:rPr>
                        <a:t>12-9=3</a:t>
                      </a:r>
                      <a:endParaRPr lang="sr-Latn-BA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dirty="0" smtClean="0">
                          <a:latin typeface="Times New Roman" pitchFamily="18" charset="0"/>
                          <a:cs typeface="Times New Roman" pitchFamily="18" charset="0"/>
                        </a:rPr>
                        <a:t>18-9=9</a:t>
                      </a:r>
                      <a:endParaRPr lang="sr-Latn-BA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dirty="0" smtClean="0">
                          <a:latin typeface="Times New Roman" pitchFamily="18" charset="0"/>
                          <a:cs typeface="Times New Roman" pitchFamily="18" charset="0"/>
                        </a:rPr>
                        <a:t>24-9=</a:t>
                      </a:r>
                    </a:p>
                    <a:p>
                      <a:r>
                        <a:rPr lang="sr-Cyrl-BA" dirty="0" smtClean="0">
                          <a:latin typeface="Times New Roman" pitchFamily="18" charset="0"/>
                          <a:cs typeface="Times New Roman" pitchFamily="18" charset="0"/>
                        </a:rPr>
                        <a:t>  15</a:t>
                      </a:r>
                      <a:endParaRPr lang="sr-Latn-BA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dirty="0" smtClean="0">
                          <a:latin typeface="Times New Roman" pitchFamily="18" charset="0"/>
                          <a:cs typeface="Times New Roman" pitchFamily="18" charset="0"/>
                        </a:rPr>
                        <a:t>72-9=</a:t>
                      </a:r>
                    </a:p>
                    <a:p>
                      <a:r>
                        <a:rPr lang="sr-Cyrl-BA" dirty="0" smtClean="0">
                          <a:latin typeface="Times New Roman" pitchFamily="18" charset="0"/>
                          <a:cs typeface="Times New Roman" pitchFamily="18" charset="0"/>
                        </a:rPr>
                        <a:t>  63</a:t>
                      </a:r>
                      <a:endParaRPr lang="sr-Latn-BA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dirty="0" smtClean="0">
                          <a:latin typeface="Times New Roman" pitchFamily="18" charset="0"/>
                          <a:cs typeface="Times New Roman" pitchFamily="18" charset="0"/>
                        </a:rPr>
                        <a:t>81-9=</a:t>
                      </a:r>
                    </a:p>
                    <a:p>
                      <a:r>
                        <a:rPr lang="sr-Cyrl-BA" dirty="0" smtClean="0">
                          <a:latin typeface="Times New Roman" pitchFamily="18" charset="0"/>
                          <a:cs typeface="Times New Roman" pitchFamily="18" charset="0"/>
                        </a:rPr>
                        <a:t>  72</a:t>
                      </a:r>
                      <a:endParaRPr lang="sr-Latn-BA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dirty="0" smtClean="0">
                          <a:latin typeface="Times New Roman" pitchFamily="18" charset="0"/>
                          <a:cs typeface="Times New Roman" pitchFamily="18" charset="0"/>
                        </a:rPr>
                        <a:t>36-9=</a:t>
                      </a:r>
                    </a:p>
                    <a:p>
                      <a:r>
                        <a:rPr lang="sr-Cyrl-BA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sr-Cyrl-BA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sr-Cyrl-BA" dirty="0" smtClean="0"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lang="sr-Latn-BA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dirty="0" smtClean="0">
                          <a:latin typeface="Times New Roman" pitchFamily="18" charset="0"/>
                          <a:cs typeface="Times New Roman" pitchFamily="18" charset="0"/>
                        </a:rPr>
                        <a:t>54-9=</a:t>
                      </a:r>
                    </a:p>
                    <a:p>
                      <a:r>
                        <a:rPr lang="sr-Cyrl-BA" dirty="0" smtClean="0">
                          <a:latin typeface="Times New Roman" pitchFamily="18" charset="0"/>
                          <a:cs typeface="Times New Roman" pitchFamily="18" charset="0"/>
                        </a:rPr>
                        <a:t>  45</a:t>
                      </a:r>
                      <a:endParaRPr lang="sr-Latn-BA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102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BA" sz="2800" dirty="0" smtClean="0">
                <a:latin typeface="Times New Roman" pitchFamily="18" charset="0"/>
                <a:cs typeface="Times New Roman" pitchFamily="18" charset="0"/>
              </a:rPr>
              <a:t>б)</a:t>
            </a:r>
          </a:p>
          <a:p>
            <a:pPr>
              <a:buNone/>
            </a:pPr>
            <a:endParaRPr lang="sr-Latn-BA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71540" y="762510"/>
          <a:ext cx="7072360" cy="19018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7236"/>
                <a:gridCol w="707236"/>
                <a:gridCol w="707236"/>
                <a:gridCol w="707236"/>
                <a:gridCol w="707236"/>
                <a:gridCol w="707236"/>
                <a:gridCol w="707236"/>
                <a:gridCol w="707236"/>
                <a:gridCol w="707236"/>
                <a:gridCol w="707236"/>
              </a:tblGrid>
              <a:tr h="713096">
                <a:tc>
                  <a:txBody>
                    <a:bodyPr/>
                    <a:lstStyle/>
                    <a:p>
                      <a:r>
                        <a:rPr lang="sr-Cyrl-BA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sr-Cyrl-BA" sz="2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sr-Latn-BA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sr-Cyrl-BA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sr-Latn-BA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15</a:t>
                      </a:r>
                      <a:endParaRPr lang="sr-Latn-BA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sr-Cyrl-BA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sr-Latn-BA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sr-Cyrl-BA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sr-Latn-BA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 24</a:t>
                      </a:r>
                      <a:endParaRPr lang="sr-Latn-BA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72</a:t>
                      </a:r>
                      <a:endParaRPr lang="sr-Latn-BA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81</a:t>
                      </a:r>
                      <a:endParaRPr lang="sr-Latn-BA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36</a:t>
                      </a:r>
                      <a:endParaRPr lang="sr-Latn-BA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 54</a:t>
                      </a:r>
                      <a:endParaRPr lang="sr-Latn-BA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9192">
                <a:tc>
                  <a:txBody>
                    <a:bodyPr/>
                    <a:lstStyle/>
                    <a:p>
                      <a:r>
                        <a:rPr lang="sr-Cyrl-BA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а:3</a:t>
                      </a:r>
                      <a:endParaRPr lang="sr-Latn-BA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B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BA"/>
                    </a:p>
                  </a:txBody>
                  <a:tcPr/>
                </a:tc>
              </a:tr>
              <a:tr h="389192">
                <a:tc>
                  <a:txBody>
                    <a:bodyPr/>
                    <a:lstStyle/>
                    <a:p>
                      <a:r>
                        <a:rPr lang="sr-Cyrl-BA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а:6</a:t>
                      </a:r>
                      <a:endParaRPr lang="sr-Latn-BA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BA"/>
                    </a:p>
                  </a:txBody>
                  <a:tcPr/>
                </a:tc>
              </a:tr>
              <a:tr h="389192">
                <a:tc>
                  <a:txBody>
                    <a:bodyPr/>
                    <a:lstStyle/>
                    <a:p>
                      <a:r>
                        <a:rPr lang="sr-Cyrl-BA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а:9</a:t>
                      </a:r>
                      <a:endParaRPr lang="sr-Latn-BA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BA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71471" y="3286122"/>
          <a:ext cx="8429624" cy="25674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4374"/>
                <a:gridCol w="857250"/>
                <a:gridCol w="857250"/>
                <a:gridCol w="857250"/>
                <a:gridCol w="857250"/>
                <a:gridCol w="857250"/>
                <a:gridCol w="857250"/>
                <a:gridCol w="857250"/>
                <a:gridCol w="857250"/>
                <a:gridCol w="857250"/>
              </a:tblGrid>
              <a:tr h="464348">
                <a:tc>
                  <a:txBody>
                    <a:bodyPr/>
                    <a:lstStyle/>
                    <a:p>
                      <a:r>
                        <a:rPr lang="sr-Cyrl-BA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sr-Cyrl-BA" sz="24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sr-Latn-BA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sr-Cyrl-BA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sr-Latn-BA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15</a:t>
                      </a:r>
                      <a:endParaRPr lang="sr-Latn-BA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sr-Cyrl-BA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sr-Latn-BA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sr-Cyrl-BA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lang="sr-Latn-BA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 24</a:t>
                      </a:r>
                      <a:endParaRPr lang="sr-Latn-BA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72</a:t>
                      </a:r>
                      <a:endParaRPr lang="sr-Latn-BA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81</a:t>
                      </a:r>
                      <a:endParaRPr lang="sr-Latn-BA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36</a:t>
                      </a:r>
                      <a:endParaRPr lang="sr-Latn-BA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  54</a:t>
                      </a:r>
                      <a:endParaRPr lang="sr-Latn-BA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4348">
                <a:tc>
                  <a:txBody>
                    <a:bodyPr/>
                    <a:lstStyle/>
                    <a:p>
                      <a:r>
                        <a:rPr lang="sr-Cyrl-BA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а:3</a:t>
                      </a:r>
                      <a:endParaRPr lang="sr-Latn-BA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9:3=3</a:t>
                      </a:r>
                      <a:endParaRPr lang="sr-Latn-BA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15:3=</a:t>
                      </a:r>
                    </a:p>
                    <a:p>
                      <a:r>
                        <a:rPr lang="sr-Cyrl-BA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sr-Cyrl-BA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5</a:t>
                      </a:r>
                      <a:endParaRPr lang="sr-Latn-BA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12:3=</a:t>
                      </a:r>
                    </a:p>
                    <a:p>
                      <a:r>
                        <a:rPr lang="sr-Cyrl-BA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4</a:t>
                      </a:r>
                      <a:endParaRPr lang="sr-Latn-BA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18:3= </a:t>
                      </a:r>
                      <a:r>
                        <a:rPr lang="sr-Cyrl-BA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r>
                        <a:rPr lang="sr-Cyrl-BA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sr-Cyrl-BA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sr-Latn-BA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24:3=</a:t>
                      </a:r>
                    </a:p>
                    <a:p>
                      <a:r>
                        <a:rPr lang="sr-Cyrl-BA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sr-Cyrl-BA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sr-Latn-BA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   -</a:t>
                      </a:r>
                      <a:endParaRPr lang="sr-Latn-BA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  -</a:t>
                      </a:r>
                      <a:endParaRPr lang="sr-Latn-BA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sr-Cyrl-BA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-</a:t>
                      </a:r>
                      <a:endParaRPr lang="sr-Latn-BA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   -</a:t>
                      </a:r>
                      <a:endParaRPr lang="sr-Latn-BA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4348">
                <a:tc>
                  <a:txBody>
                    <a:bodyPr/>
                    <a:lstStyle/>
                    <a:p>
                      <a:r>
                        <a:rPr lang="sr-Cyrl-BA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а:6</a:t>
                      </a:r>
                      <a:endParaRPr lang="sr-Latn-BA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   -</a:t>
                      </a:r>
                      <a:endParaRPr lang="sr-Latn-BA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   -</a:t>
                      </a:r>
                      <a:endParaRPr lang="sr-Latn-BA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12:6=</a:t>
                      </a:r>
                    </a:p>
                    <a:p>
                      <a:r>
                        <a:rPr lang="sr-Cyrl-BA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sr-Cyrl-BA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sr-Latn-BA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18:6=</a:t>
                      </a:r>
                    </a:p>
                    <a:p>
                      <a:r>
                        <a:rPr lang="sr-Cyrl-BA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sr-Cyrl-BA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sr-Latn-BA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24:6=</a:t>
                      </a:r>
                    </a:p>
                    <a:p>
                      <a:r>
                        <a:rPr lang="sr-Cyrl-BA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sr-Cyrl-BA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sr-Latn-BA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   -</a:t>
                      </a:r>
                      <a:endParaRPr lang="sr-Latn-BA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  -</a:t>
                      </a:r>
                      <a:endParaRPr lang="sr-Latn-BA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36:6=</a:t>
                      </a:r>
                    </a:p>
                    <a:p>
                      <a:r>
                        <a:rPr lang="sr-Cyrl-BA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sr-Cyrl-BA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sr-Latn-BA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54:6=</a:t>
                      </a:r>
                    </a:p>
                    <a:p>
                      <a:r>
                        <a:rPr lang="sr-Cyrl-BA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lang="sr-Cyrl-BA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sr-Latn-BA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4348">
                <a:tc>
                  <a:txBody>
                    <a:bodyPr/>
                    <a:lstStyle/>
                    <a:p>
                      <a:r>
                        <a:rPr lang="sr-Cyrl-BA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а:9</a:t>
                      </a:r>
                      <a:endParaRPr lang="sr-Latn-BA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9:9=1</a:t>
                      </a:r>
                      <a:endParaRPr lang="sr-Latn-BA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   -</a:t>
                      </a:r>
                      <a:endParaRPr lang="sr-Latn-BA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   -</a:t>
                      </a:r>
                      <a:endParaRPr lang="sr-Latn-BA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18:9=</a:t>
                      </a:r>
                    </a:p>
                    <a:p>
                      <a:r>
                        <a:rPr lang="sr-Cyrl-BA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sr-Cyrl-BA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sr-Latn-BA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     -</a:t>
                      </a:r>
                      <a:endParaRPr lang="sr-Latn-BA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72:9=</a:t>
                      </a:r>
                    </a:p>
                    <a:p>
                      <a:r>
                        <a:rPr lang="sr-Cyrl-BA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sr-Cyrl-BA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sr-Latn-BA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81:9=</a:t>
                      </a:r>
                    </a:p>
                    <a:p>
                      <a:r>
                        <a:rPr lang="sr-Cyrl-BA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sr-Cyrl-BA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sr-Latn-BA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36:9=</a:t>
                      </a:r>
                    </a:p>
                    <a:p>
                      <a:r>
                        <a:rPr lang="sr-Cyrl-BA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sr-Cyrl-BA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sr-Latn-BA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BA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54:9=</a:t>
                      </a:r>
                    </a:p>
                    <a:p>
                      <a:r>
                        <a:rPr lang="sr-Cyrl-BA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sr-Cyrl-BA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sr-Latn-BA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Custom 8">
      <a:dk1>
        <a:sysClr val="windowText" lastClr="000000"/>
      </a:dk1>
      <a:lt1>
        <a:srgbClr val="000000"/>
      </a:lt1>
      <a:dk2>
        <a:srgbClr val="ECE717"/>
      </a:dk2>
      <a:lt2>
        <a:srgbClr val="FFFF00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F3D72D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16</TotalTime>
  <Words>964</Words>
  <Application>Microsoft Office PowerPoint</Application>
  <PresentationFormat>Projekcija na ekranu (4:3)</PresentationFormat>
  <Paragraphs>284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20</vt:i4>
      </vt:variant>
    </vt:vector>
  </HeadingPairs>
  <TitlesOfParts>
    <vt:vector size="21" baseType="lpstr">
      <vt:lpstr>Paper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Korisnik</dc:creator>
  <cp:lastModifiedBy>PC-Admin</cp:lastModifiedBy>
  <cp:revision>10</cp:revision>
  <dcterms:created xsi:type="dcterms:W3CDTF">2021-03-06T11:44:48Z</dcterms:created>
  <dcterms:modified xsi:type="dcterms:W3CDTF">2021-03-07T12:40:18Z</dcterms:modified>
</cp:coreProperties>
</file>