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jela Lolic" userId="67d28de278fda3f0" providerId="LiveId" clId="{A9F75BB7-2A89-4F25-ABAA-66C15A8484B7}"/>
    <pc:docChg chg="custSel modSld">
      <pc:chgData name="Danijela Lolic" userId="67d28de278fda3f0" providerId="LiveId" clId="{A9F75BB7-2A89-4F25-ABAA-66C15A8484B7}" dt="2021-03-11T10:41:28.422" v="101"/>
      <pc:docMkLst>
        <pc:docMk/>
      </pc:docMkLst>
      <pc:sldChg chg="modAnim">
        <pc:chgData name="Danijela Lolic" userId="67d28de278fda3f0" providerId="LiveId" clId="{A9F75BB7-2A89-4F25-ABAA-66C15A8484B7}" dt="2021-03-11T10:28:55.904" v="16"/>
        <pc:sldMkLst>
          <pc:docMk/>
          <pc:sldMk cId="3247399094" sldId="259"/>
        </pc:sldMkLst>
      </pc:sldChg>
      <pc:sldChg chg="modSp mod">
        <pc:chgData name="Danijela Lolic" userId="67d28de278fda3f0" providerId="LiveId" clId="{A9F75BB7-2A89-4F25-ABAA-66C15A8484B7}" dt="2021-03-11T10:31:32.097" v="17" actId="14100"/>
        <pc:sldMkLst>
          <pc:docMk/>
          <pc:sldMk cId="4286682869" sldId="261"/>
        </pc:sldMkLst>
        <pc:spChg chg="mod">
          <ac:chgData name="Danijela Lolic" userId="67d28de278fda3f0" providerId="LiveId" clId="{A9F75BB7-2A89-4F25-ABAA-66C15A8484B7}" dt="2021-03-11T10:31:32.097" v="17" actId="14100"/>
          <ac:spMkLst>
            <pc:docMk/>
            <pc:sldMk cId="4286682869" sldId="261"/>
            <ac:spMk id="4" creationId="{76B29DB1-202F-493D-B7A5-57838F6D0EC4}"/>
          </ac:spMkLst>
        </pc:spChg>
      </pc:sldChg>
      <pc:sldChg chg="addSp delSp modSp mod delAnim modAnim">
        <pc:chgData name="Danijela Lolic" userId="67d28de278fda3f0" providerId="LiveId" clId="{A9F75BB7-2A89-4F25-ABAA-66C15A8484B7}" dt="2021-03-11T10:41:28.422" v="101"/>
        <pc:sldMkLst>
          <pc:docMk/>
          <pc:sldMk cId="376860885" sldId="269"/>
        </pc:sldMkLst>
        <pc:spChg chg="mod">
          <ac:chgData name="Danijela Lolic" userId="67d28de278fda3f0" providerId="LiveId" clId="{A9F75BB7-2A89-4F25-ABAA-66C15A8484B7}" dt="2021-03-11T10:40:00.294" v="74" actId="20577"/>
          <ac:spMkLst>
            <pc:docMk/>
            <pc:sldMk cId="376860885" sldId="269"/>
            <ac:spMk id="12" creationId="{6762E223-A336-4098-B978-D60F9255A5D6}"/>
          </ac:spMkLst>
        </pc:spChg>
        <pc:spChg chg="mod">
          <ac:chgData name="Danijela Lolic" userId="67d28de278fda3f0" providerId="LiveId" clId="{A9F75BB7-2A89-4F25-ABAA-66C15A8484B7}" dt="2021-03-11T10:40:19.434" v="95" actId="20577"/>
          <ac:spMkLst>
            <pc:docMk/>
            <pc:sldMk cId="376860885" sldId="269"/>
            <ac:spMk id="13" creationId="{BB5B9E45-83DF-4752-8AC8-A2467410FF64}"/>
          </ac:spMkLst>
        </pc:spChg>
        <pc:spChg chg="add del mod">
          <ac:chgData name="Danijela Lolic" userId="67d28de278fda3f0" providerId="LiveId" clId="{A9F75BB7-2A89-4F25-ABAA-66C15A8484B7}" dt="2021-03-11T10:40:59.299" v="98" actId="478"/>
          <ac:spMkLst>
            <pc:docMk/>
            <pc:sldMk cId="376860885" sldId="269"/>
            <ac:spMk id="15" creationId="{02525581-278D-4E34-928B-6D4BDCFCC973}"/>
          </ac:spMkLst>
        </pc:spChg>
        <pc:picChg chg="add mod">
          <ac:chgData name="Danijela Lolic" userId="67d28de278fda3f0" providerId="LiveId" clId="{A9F75BB7-2A89-4F25-ABAA-66C15A8484B7}" dt="2021-03-11T10:41:19.848" v="100" actId="1076"/>
          <ac:picMkLst>
            <pc:docMk/>
            <pc:sldMk cId="376860885" sldId="269"/>
            <ac:picMk id="2" creationId="{4F2861E0-76BD-4518-B1CD-44302D16F686}"/>
          </ac:picMkLst>
        </pc:picChg>
      </pc:sldChg>
      <pc:sldChg chg="modAnim">
        <pc:chgData name="Danijela Lolic" userId="67d28de278fda3f0" providerId="LiveId" clId="{A9F75BB7-2A89-4F25-ABAA-66C15A8484B7}" dt="2021-03-11T10:26:57.889" v="5"/>
        <pc:sldMkLst>
          <pc:docMk/>
          <pc:sldMk cId="1243500100" sldId="2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Cyrl-B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87CCA-7849-4A8F-94BC-77FE65FEE668}" type="datetimeFigureOut">
              <a:rPr lang="sr-Cyrl-BA" smtClean="0"/>
              <a:t>11.3.2021.</a:t>
            </a:fld>
            <a:endParaRPr lang="sr-Cyrl-B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Cyrl-B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0E9D22-1D27-4B4F-B068-844DCEB4C806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628627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A3C7D-C4D4-4FE3-A637-9280CDF41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660" y="1944209"/>
            <a:ext cx="8689976" cy="1723746"/>
          </a:xfrm>
        </p:spPr>
        <p:txBody>
          <a:bodyPr>
            <a:normAutofit/>
          </a:bodyPr>
          <a:lstStyle/>
          <a:p>
            <a:r>
              <a:rPr lang="sr-Cyrl-BA" dirty="0"/>
              <a:t>Ваздушни омотач земље   </a:t>
            </a:r>
            <a:r>
              <a:rPr lang="sr-Cyrl-BA" dirty="0">
                <a:solidFill>
                  <a:srgbClr val="0070C0"/>
                </a:solidFill>
              </a:rPr>
              <a:t>атмосфера</a:t>
            </a:r>
            <a:br>
              <a:rPr lang="sr-Cyrl-BA" dirty="0">
                <a:solidFill>
                  <a:srgbClr val="0070C0"/>
                </a:solidFill>
              </a:rPr>
            </a:br>
            <a:r>
              <a:rPr lang="sr-Cyrl-BA" sz="2000" dirty="0"/>
              <a:t>Понављање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C64160-A256-449F-B7A4-EA7B37AED59A}"/>
              </a:ext>
            </a:extLst>
          </p:cNvPr>
          <p:cNvSpPr txBox="1"/>
          <p:nvPr/>
        </p:nvSpPr>
        <p:spPr>
          <a:xfrm>
            <a:off x="550416" y="5459767"/>
            <a:ext cx="4065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/>
              <a:t>Данијела Лолић</a:t>
            </a:r>
          </a:p>
          <a:p>
            <a:r>
              <a:rPr lang="sr-Cyrl-BA" dirty="0"/>
              <a:t>ЈУ ОШ „Петар Кочић“, Кола</a:t>
            </a:r>
          </a:p>
          <a:p>
            <a:r>
              <a:rPr lang="sr-Cyrl-BA" dirty="0"/>
              <a:t>Бања Лука</a:t>
            </a:r>
          </a:p>
        </p:txBody>
      </p:sp>
    </p:spTree>
    <p:extLst>
      <p:ext uri="{BB962C8B-B14F-4D97-AF65-F5344CB8AC3E}">
        <p14:creationId xmlns:p14="http://schemas.microsoft.com/office/powerpoint/2010/main" val="1530046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7498C6-30F1-4096-96E2-602114233990}"/>
              </a:ext>
            </a:extLst>
          </p:cNvPr>
          <p:cNvSpPr txBox="1"/>
          <p:nvPr/>
        </p:nvSpPr>
        <p:spPr>
          <a:xfrm>
            <a:off x="9199485" y="359091"/>
            <a:ext cx="14981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BA" sz="2400" b="1" dirty="0">
                <a:solidFill>
                  <a:srgbClr val="0070C0"/>
                </a:solidFill>
              </a:rPr>
              <a:t>9.питање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C96BCD-E817-49CC-8AA9-2940ECE22295}"/>
              </a:ext>
            </a:extLst>
          </p:cNvPr>
          <p:cNvSpPr txBox="1"/>
          <p:nvPr/>
        </p:nvSpPr>
        <p:spPr>
          <a:xfrm>
            <a:off x="905523" y="1003177"/>
            <a:ext cx="9570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/>
              <a:t>Дате појмове стави на одговарајуће мјесто у табели!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F4F3E27-08D6-43CC-9EDE-6623A7E64F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033010"/>
              </p:ext>
            </p:extLst>
          </p:nvPr>
        </p:nvGraphicFramePr>
        <p:xfrm>
          <a:off x="1242872" y="3486595"/>
          <a:ext cx="8833283" cy="3009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2037">
                  <a:extLst>
                    <a:ext uri="{9D8B030D-6E8A-4147-A177-3AD203B41FA5}">
                      <a16:colId xmlns:a16="http://schemas.microsoft.com/office/drawing/2014/main" val="2380895236"/>
                    </a:ext>
                  </a:extLst>
                </a:gridCol>
                <a:gridCol w="3060623">
                  <a:extLst>
                    <a:ext uri="{9D8B030D-6E8A-4147-A177-3AD203B41FA5}">
                      <a16:colId xmlns:a16="http://schemas.microsoft.com/office/drawing/2014/main" val="1108264592"/>
                    </a:ext>
                  </a:extLst>
                </a:gridCol>
                <a:gridCol w="3060623">
                  <a:extLst>
                    <a:ext uri="{9D8B030D-6E8A-4147-A177-3AD203B41FA5}">
                      <a16:colId xmlns:a16="http://schemas.microsoft.com/office/drawing/2014/main" val="2148976631"/>
                    </a:ext>
                  </a:extLst>
                </a:gridCol>
              </a:tblGrid>
              <a:tr h="411506">
                <a:tc>
                  <a:txBody>
                    <a:bodyPr/>
                    <a:lstStyle/>
                    <a:p>
                      <a:r>
                        <a:rPr lang="sr-Cyrl-BA" dirty="0"/>
                        <a:t>Климатски елемент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BA" dirty="0"/>
                        <a:t>Инструмент за мјерење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BA" dirty="0"/>
                        <a:t> Јединица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37008"/>
                  </a:ext>
                </a:extLst>
              </a:tr>
              <a:tr h="543278">
                <a:tc>
                  <a:txBody>
                    <a:bodyPr/>
                    <a:lstStyle/>
                    <a:p>
                      <a:r>
                        <a:rPr lang="sr-Cyrl-BA" dirty="0"/>
                        <a:t>   Трајање сунчевог сјаја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r-Cyrl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r-Cyrl-B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145425"/>
                  </a:ext>
                </a:extLst>
              </a:tr>
              <a:tr h="411506">
                <a:tc>
                  <a:txBody>
                    <a:bodyPr/>
                    <a:lstStyle/>
                    <a:p>
                      <a:endParaRPr lang="sr-Cyrl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BA" dirty="0"/>
                        <a:t>               термометар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r-Cyrl-B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913896"/>
                  </a:ext>
                </a:extLst>
              </a:tr>
              <a:tr h="411506">
                <a:tc>
                  <a:txBody>
                    <a:bodyPr/>
                    <a:lstStyle/>
                    <a:p>
                      <a:endParaRPr lang="sr-Cyrl-B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r-Cyrl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     mb</a:t>
                      </a:r>
                      <a:endParaRPr lang="sr-Cyrl-B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574647"/>
                  </a:ext>
                </a:extLst>
              </a:tr>
              <a:tr h="408440">
                <a:tc>
                  <a:txBody>
                    <a:bodyPr/>
                    <a:lstStyle/>
                    <a:p>
                      <a:r>
                        <a:rPr lang="en-US" dirty="0"/>
                        <a:t>      </a:t>
                      </a:r>
                      <a:r>
                        <a:rPr lang="sr-Cyrl-BA" dirty="0"/>
                        <a:t>Вјетар (брзина)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r-Cyrl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r-Cyrl-B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534412"/>
                  </a:ext>
                </a:extLst>
              </a:tr>
              <a:tr h="411506">
                <a:tc>
                  <a:txBody>
                    <a:bodyPr/>
                    <a:lstStyle/>
                    <a:p>
                      <a:endParaRPr lang="sr-Cyrl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BA" dirty="0"/>
                        <a:t>             хигрометар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r-Cyrl-B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384946"/>
                  </a:ext>
                </a:extLst>
              </a:tr>
              <a:tr h="411506">
                <a:tc>
                  <a:txBody>
                    <a:bodyPr/>
                    <a:lstStyle/>
                    <a:p>
                      <a:endParaRPr lang="sr-Cyrl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r-Cyrl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      mm</a:t>
                      </a:r>
                      <a:endParaRPr lang="sr-Cyrl-B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15775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87C5403-B36A-4E7E-807C-FCFA8BC9A8A8}"/>
              </a:ext>
            </a:extLst>
          </p:cNvPr>
          <p:cNvSpPr txBox="1"/>
          <p:nvPr/>
        </p:nvSpPr>
        <p:spPr>
          <a:xfrm>
            <a:off x="905523" y="1770373"/>
            <a:ext cx="1447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барометар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47B66F-300E-427A-8168-37C5B98423D3}"/>
              </a:ext>
            </a:extLst>
          </p:cNvPr>
          <p:cNvSpPr txBox="1"/>
          <p:nvPr/>
        </p:nvSpPr>
        <p:spPr>
          <a:xfrm>
            <a:off x="2636668" y="1770373"/>
            <a:ext cx="87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6E3E30-0B5F-442F-8FBC-54CFB3C20537}"/>
              </a:ext>
            </a:extLst>
          </p:cNvPr>
          <p:cNvSpPr txBox="1"/>
          <p:nvPr/>
        </p:nvSpPr>
        <p:spPr>
          <a:xfrm>
            <a:off x="3506680" y="1770373"/>
            <a:ext cx="1251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Падавине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6701C5-2019-422C-B439-EBA9AB309DEB}"/>
              </a:ext>
            </a:extLst>
          </p:cNvPr>
          <p:cNvSpPr txBox="1"/>
          <p:nvPr/>
        </p:nvSpPr>
        <p:spPr>
          <a:xfrm>
            <a:off x="5033639" y="1770373"/>
            <a:ext cx="1251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Влажност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5F6FEF-19EA-41CA-950D-369CCBFA36D1}"/>
              </a:ext>
            </a:extLst>
          </p:cNvPr>
          <p:cNvSpPr txBox="1"/>
          <p:nvPr/>
        </p:nvSpPr>
        <p:spPr>
          <a:xfrm>
            <a:off x="6670091" y="1805884"/>
            <a:ext cx="1526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хелиограф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27E7FC-00CC-4386-96CA-AFD27783B829}"/>
              </a:ext>
            </a:extLst>
          </p:cNvPr>
          <p:cNvSpPr txBox="1"/>
          <p:nvPr/>
        </p:nvSpPr>
        <p:spPr>
          <a:xfrm>
            <a:off x="8197050" y="1770373"/>
            <a:ext cx="208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Температура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8DB94C-BFB7-4566-9AE3-17CFECBC2C38}"/>
              </a:ext>
            </a:extLst>
          </p:cNvPr>
          <p:cNvSpPr txBox="1"/>
          <p:nvPr/>
        </p:nvSpPr>
        <p:spPr>
          <a:xfrm>
            <a:off x="905523" y="2485748"/>
            <a:ext cx="807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Сати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70ADC3-4D5E-465B-BF40-F0E0B152D375}"/>
              </a:ext>
            </a:extLst>
          </p:cNvPr>
          <p:cNvSpPr txBox="1"/>
          <p:nvPr/>
        </p:nvSpPr>
        <p:spPr>
          <a:xfrm>
            <a:off x="2210540" y="2500251"/>
            <a:ext cx="719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°</a:t>
            </a:r>
            <a:r>
              <a:rPr lang="en-US" dirty="0"/>
              <a:t>C</a:t>
            </a:r>
            <a:endParaRPr lang="sr-Cyrl-B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17D5F0-8A71-491D-A1B6-E185C163C429}"/>
              </a:ext>
            </a:extLst>
          </p:cNvPr>
          <p:cNvSpPr txBox="1"/>
          <p:nvPr/>
        </p:nvSpPr>
        <p:spPr>
          <a:xfrm>
            <a:off x="4789502" y="2479243"/>
            <a:ext cx="87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sr-Cyrl-BA" dirty="0"/>
              <a:t>/</a:t>
            </a:r>
            <a:r>
              <a:rPr lang="en-US" dirty="0"/>
              <a:t>s</a:t>
            </a:r>
            <a:endParaRPr lang="sr-Cyrl-B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F8599B-FE95-4EF4-964A-7DB022AFB402}"/>
              </a:ext>
            </a:extLst>
          </p:cNvPr>
          <p:cNvSpPr txBox="1"/>
          <p:nvPr/>
        </p:nvSpPr>
        <p:spPr>
          <a:xfrm>
            <a:off x="3215936" y="2485748"/>
            <a:ext cx="1251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Притисак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BDA6DF-E5DA-463B-80AA-D6AB8D227DD7}"/>
              </a:ext>
            </a:extLst>
          </p:cNvPr>
          <p:cNvSpPr txBox="1"/>
          <p:nvPr/>
        </p:nvSpPr>
        <p:spPr>
          <a:xfrm>
            <a:off x="5837810" y="2500251"/>
            <a:ext cx="159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анемометар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01536C-A883-46F4-92DC-D760DDFAEBEA}"/>
              </a:ext>
            </a:extLst>
          </p:cNvPr>
          <p:cNvSpPr txBox="1"/>
          <p:nvPr/>
        </p:nvSpPr>
        <p:spPr>
          <a:xfrm>
            <a:off x="7954392" y="2464740"/>
            <a:ext cx="159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кишомјер </a:t>
            </a:r>
          </a:p>
        </p:txBody>
      </p:sp>
    </p:spTree>
    <p:extLst>
      <p:ext uri="{BB962C8B-B14F-4D97-AF65-F5344CB8AC3E}">
        <p14:creationId xmlns:p14="http://schemas.microsoft.com/office/powerpoint/2010/main" val="338475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15717 0.30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5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57865 0.215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32" y="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52487 0.384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1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0.01805 L 0.49466 0.285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53" y="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86 0.11065 L -0.08086 0.3606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81 0.19977 L 0.31081 0.4497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453 0.14282 L -0.09453 0.3928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2 -0.06598 L 0.26862 0.39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80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-0.04004 L -0.23646 0.579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92" y="3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0.46042 0.5687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21" y="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612 0.38426 L -0.10612 0.6342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4768 L -0.2487 0.5291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0" y="2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C2BC94-B42E-4FBA-8451-D26450628A4C}"/>
              </a:ext>
            </a:extLst>
          </p:cNvPr>
          <p:cNvSpPr txBox="1"/>
          <p:nvPr/>
        </p:nvSpPr>
        <p:spPr>
          <a:xfrm>
            <a:off x="9532860" y="200870"/>
            <a:ext cx="1746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BA" sz="2400" b="1" dirty="0">
                <a:solidFill>
                  <a:srgbClr val="0070C0"/>
                </a:solidFill>
              </a:rPr>
              <a:t>10.питање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005AED-2376-469A-AD5B-D56C40F2CA9E}"/>
              </a:ext>
            </a:extLst>
          </p:cNvPr>
          <p:cNvSpPr txBox="1"/>
          <p:nvPr/>
        </p:nvSpPr>
        <p:spPr>
          <a:xfrm>
            <a:off x="1354954" y="923278"/>
            <a:ext cx="8717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/>
              <a:t>Посматрај слику и у табелу пренеси слова која представљају мјеста на основу датих података!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32B7F-88EA-4699-BDC0-704A3D700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646" y="2521982"/>
            <a:ext cx="5837426" cy="37493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E71682-CE9A-46D2-AE9E-EDEA9BD25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26" y="2521982"/>
            <a:ext cx="3506177" cy="374936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3D6CA3E-C74F-4585-8120-68DE61EEB681}"/>
              </a:ext>
            </a:extLst>
          </p:cNvPr>
          <p:cNvSpPr/>
          <p:nvPr/>
        </p:nvSpPr>
        <p:spPr>
          <a:xfrm>
            <a:off x="6178859" y="2787588"/>
            <a:ext cx="594804" cy="64141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3200" b="1" dirty="0"/>
              <a:t>А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B349CEB-399C-494E-BD39-D2A4E518720D}"/>
              </a:ext>
            </a:extLst>
          </p:cNvPr>
          <p:cNvSpPr/>
          <p:nvPr/>
        </p:nvSpPr>
        <p:spPr>
          <a:xfrm>
            <a:off x="9099613" y="5566299"/>
            <a:ext cx="639192" cy="63031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3200" b="1" dirty="0"/>
              <a:t>Б</a:t>
            </a:r>
          </a:p>
        </p:txBody>
      </p:sp>
    </p:spTree>
    <p:extLst>
      <p:ext uri="{BB962C8B-B14F-4D97-AF65-F5344CB8AC3E}">
        <p14:creationId xmlns:p14="http://schemas.microsoft.com/office/powerpoint/2010/main" val="215272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-0.00231 L -0.25104 -0.038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-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2.59259E-6 L -0.42761 -0.450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6" y="-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F9CC87-1D2B-4F11-ADE6-01C1DF595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787" y="2114332"/>
            <a:ext cx="7658764" cy="46198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49F776-BC1F-446F-980D-BCE734941429}"/>
              </a:ext>
            </a:extLst>
          </p:cNvPr>
          <p:cNvSpPr txBox="1"/>
          <p:nvPr/>
        </p:nvSpPr>
        <p:spPr>
          <a:xfrm>
            <a:off x="9525000" y="293390"/>
            <a:ext cx="22764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BA" sz="2400" b="1" dirty="0">
                <a:solidFill>
                  <a:srgbClr val="0070C0"/>
                </a:solidFill>
              </a:rPr>
              <a:t>11.питање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B9C0A-E8BA-48C3-95A1-6707825DE261}"/>
              </a:ext>
            </a:extLst>
          </p:cNvPr>
          <p:cNvSpPr txBox="1"/>
          <p:nvPr/>
        </p:nvSpPr>
        <p:spPr>
          <a:xfrm>
            <a:off x="1066799" y="841266"/>
            <a:ext cx="9705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/>
              <a:t>Посматрај слику клима дијаграма и одреди којој клими тај град припада!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E08E41-C265-454C-A2EA-FB2A922B6974}"/>
              </a:ext>
            </a:extLst>
          </p:cNvPr>
          <p:cNvSpPr/>
          <p:nvPr/>
        </p:nvSpPr>
        <p:spPr>
          <a:xfrm>
            <a:off x="7896225" y="3095625"/>
            <a:ext cx="180975" cy="20954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9977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157072-FD05-4894-8417-E8AA2A9AC145}"/>
              </a:ext>
            </a:extLst>
          </p:cNvPr>
          <p:cNvSpPr txBox="1"/>
          <p:nvPr/>
        </p:nvSpPr>
        <p:spPr>
          <a:xfrm>
            <a:off x="1181100" y="981075"/>
            <a:ext cx="7981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/>
              <a:t>Шта одликује тропску (монсунску) климу! Изабери тачан одговор!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D5F8F3-1E16-4D7F-BB59-43AF9552EDDE}"/>
              </a:ext>
            </a:extLst>
          </p:cNvPr>
          <p:cNvSpPr txBox="1"/>
          <p:nvPr/>
        </p:nvSpPr>
        <p:spPr>
          <a:xfrm>
            <a:off x="9163050" y="377309"/>
            <a:ext cx="2009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BA" sz="2400" b="1" dirty="0">
                <a:solidFill>
                  <a:srgbClr val="0070C0"/>
                </a:solidFill>
              </a:rPr>
              <a:t>12.питање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1D2FAF-32C6-4183-BB2F-E5C5502BCD04}"/>
              </a:ext>
            </a:extLst>
          </p:cNvPr>
          <p:cNvSpPr/>
          <p:nvPr/>
        </p:nvSpPr>
        <p:spPr>
          <a:xfrm>
            <a:off x="1181100" y="2716567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F91EEF-5C1D-4369-A84B-37D3A2AF3C83}"/>
              </a:ext>
            </a:extLst>
          </p:cNvPr>
          <p:cNvSpPr/>
          <p:nvPr/>
        </p:nvSpPr>
        <p:spPr>
          <a:xfrm>
            <a:off x="1181100" y="3887797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A26776-2F40-4E29-8916-9A0D40A333D5}"/>
              </a:ext>
            </a:extLst>
          </p:cNvPr>
          <p:cNvSpPr/>
          <p:nvPr/>
        </p:nvSpPr>
        <p:spPr>
          <a:xfrm>
            <a:off x="1178324" y="5059027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A7A93E-0C8F-4144-B41D-8423ABE4C8B3}"/>
              </a:ext>
            </a:extLst>
          </p:cNvPr>
          <p:cNvSpPr txBox="1"/>
          <p:nvPr/>
        </p:nvSpPr>
        <p:spPr>
          <a:xfrm>
            <a:off x="1743075" y="2570279"/>
            <a:ext cx="565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Љетњи сушни и зимски кишни период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13B34F-041D-44AD-AC61-F787EBDEE36C}"/>
              </a:ext>
            </a:extLst>
          </p:cNvPr>
          <p:cNvSpPr txBox="1"/>
          <p:nvPr/>
        </p:nvSpPr>
        <p:spPr>
          <a:xfrm>
            <a:off x="1743075" y="3799079"/>
            <a:ext cx="674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Љетњи кишни и зимски сушни период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B352DE-F492-40A8-A703-E4CB1A6BF24B}"/>
              </a:ext>
            </a:extLst>
          </p:cNvPr>
          <p:cNvSpPr txBox="1"/>
          <p:nvPr/>
        </p:nvSpPr>
        <p:spPr>
          <a:xfrm>
            <a:off x="1743075" y="4912739"/>
            <a:ext cx="659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Кишни период током читаве године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7CD0CA-9F56-47D6-8F8E-3F42138ACFCD}"/>
              </a:ext>
            </a:extLst>
          </p:cNvPr>
          <p:cNvSpPr/>
          <p:nvPr/>
        </p:nvSpPr>
        <p:spPr>
          <a:xfrm>
            <a:off x="1178324" y="3887797"/>
            <a:ext cx="228600" cy="16909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89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1CFC5D-8C09-4723-9780-B874BCC8D2D7}"/>
              </a:ext>
            </a:extLst>
          </p:cNvPr>
          <p:cNvSpPr txBox="1"/>
          <p:nvPr/>
        </p:nvSpPr>
        <p:spPr>
          <a:xfrm>
            <a:off x="9248775" y="263009"/>
            <a:ext cx="18192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BA" sz="2400" b="1" dirty="0">
                <a:solidFill>
                  <a:srgbClr val="0070C0"/>
                </a:solidFill>
              </a:rPr>
              <a:t>13.питање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E4BECF-7C78-4320-8EE0-BD452B447108}"/>
              </a:ext>
            </a:extLst>
          </p:cNvPr>
          <p:cNvSpPr txBox="1"/>
          <p:nvPr/>
        </p:nvSpPr>
        <p:spPr>
          <a:xfrm>
            <a:off x="1571625" y="971550"/>
            <a:ext cx="619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0729B1-4BAD-4BD4-AC11-A327FCF8C8F2}"/>
              </a:ext>
            </a:extLst>
          </p:cNvPr>
          <p:cNvSpPr txBox="1"/>
          <p:nvPr/>
        </p:nvSpPr>
        <p:spPr>
          <a:xfrm>
            <a:off x="933450" y="1123950"/>
            <a:ext cx="100107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/>
              <a:t>Како се зове клима која влада у жарком топлотном појасу? Изабери тачан одговор!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B88DB0-5F95-4633-BEF7-A698F1016164}"/>
              </a:ext>
            </a:extLst>
          </p:cNvPr>
          <p:cNvSpPr/>
          <p:nvPr/>
        </p:nvSpPr>
        <p:spPr>
          <a:xfrm>
            <a:off x="1357312" y="3542462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585CB9-2078-4A30-89D4-B5FACC421722}"/>
              </a:ext>
            </a:extLst>
          </p:cNvPr>
          <p:cNvSpPr/>
          <p:nvPr/>
        </p:nvSpPr>
        <p:spPr>
          <a:xfrm>
            <a:off x="3990975" y="3544062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7A4BDC-922D-4F4D-AE05-DAFB08B0BEBC}"/>
              </a:ext>
            </a:extLst>
          </p:cNvPr>
          <p:cNvSpPr/>
          <p:nvPr/>
        </p:nvSpPr>
        <p:spPr>
          <a:xfrm>
            <a:off x="6624637" y="3542463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CC7A89-1EC8-4C05-9423-13129D7A93E0}"/>
              </a:ext>
            </a:extLst>
          </p:cNvPr>
          <p:cNvSpPr/>
          <p:nvPr/>
        </p:nvSpPr>
        <p:spPr>
          <a:xfrm>
            <a:off x="9258300" y="3542463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23088E-A407-4D85-A308-39C00499BD57}"/>
              </a:ext>
            </a:extLst>
          </p:cNvPr>
          <p:cNvSpPr txBox="1"/>
          <p:nvPr/>
        </p:nvSpPr>
        <p:spPr>
          <a:xfrm>
            <a:off x="1676399" y="3396174"/>
            <a:ext cx="1619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Монсунска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0A31B9-FEB0-470A-A01A-B6B61214353B}"/>
              </a:ext>
            </a:extLst>
          </p:cNvPr>
          <p:cNvSpPr txBox="1"/>
          <p:nvPr/>
        </p:nvSpPr>
        <p:spPr>
          <a:xfrm>
            <a:off x="4412457" y="3396173"/>
            <a:ext cx="195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Средоземна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62E223-A336-4098-B978-D60F9255A5D6}"/>
              </a:ext>
            </a:extLst>
          </p:cNvPr>
          <p:cNvSpPr txBox="1"/>
          <p:nvPr/>
        </p:nvSpPr>
        <p:spPr>
          <a:xfrm>
            <a:off x="6853237" y="3396173"/>
            <a:ext cx="2240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Екваторијална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5B9E45-83DF-4752-8AC8-A2467410FF64}"/>
              </a:ext>
            </a:extLst>
          </p:cNvPr>
          <p:cNvSpPr txBox="1"/>
          <p:nvPr/>
        </p:nvSpPr>
        <p:spPr>
          <a:xfrm>
            <a:off x="9582150" y="3311629"/>
            <a:ext cx="1933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Пустињска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DA1BCF-2183-41D6-A581-2969F34AC135}"/>
              </a:ext>
            </a:extLst>
          </p:cNvPr>
          <p:cNvSpPr/>
          <p:nvPr/>
        </p:nvSpPr>
        <p:spPr>
          <a:xfrm>
            <a:off x="6624637" y="3542462"/>
            <a:ext cx="228600" cy="16909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2861E0-76BD-4518-B1CD-44302D16F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571" y="3507208"/>
            <a:ext cx="384081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5951D6-52BE-4F4B-AEC6-99E519780914}"/>
              </a:ext>
            </a:extLst>
          </p:cNvPr>
          <p:cNvSpPr txBox="1"/>
          <p:nvPr/>
        </p:nvSpPr>
        <p:spPr>
          <a:xfrm>
            <a:off x="9658350" y="178653"/>
            <a:ext cx="2095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BA" sz="2400" b="1" dirty="0">
                <a:solidFill>
                  <a:srgbClr val="0070C0"/>
                </a:solidFill>
              </a:rPr>
              <a:t>14.питање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213190-22A9-41BE-B3AA-3576425F99A9}"/>
              </a:ext>
            </a:extLst>
          </p:cNvPr>
          <p:cNvSpPr txBox="1"/>
          <p:nvPr/>
        </p:nvSpPr>
        <p:spPr>
          <a:xfrm>
            <a:off x="924622" y="64031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/>
              <a:t>Који тип климе је заступљен у Републици Српској и Босни и Херцеговини и шта је утицало да се формира баш тај тип климе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332460-7136-4449-8B3E-40F5057ABB52}"/>
              </a:ext>
            </a:extLst>
          </p:cNvPr>
          <p:cNvSpPr txBox="1"/>
          <p:nvPr/>
        </p:nvSpPr>
        <p:spPr>
          <a:xfrm>
            <a:off x="348009" y="2318742"/>
            <a:ext cx="50050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solidFill>
                  <a:srgbClr val="7030A0"/>
                </a:solidFill>
              </a:rPr>
              <a:t>У РС и БиХ влада </a:t>
            </a:r>
            <a:r>
              <a:rPr lang="sr-Cyrl-BA" sz="2400" b="1" dirty="0">
                <a:solidFill>
                  <a:srgbClr val="7030A0"/>
                </a:solidFill>
              </a:rPr>
              <a:t>умјерена  клима </a:t>
            </a:r>
            <a:r>
              <a:rPr lang="sr-Cyrl-BA" sz="2400" dirty="0">
                <a:solidFill>
                  <a:srgbClr val="7030A0"/>
                </a:solidFill>
              </a:rPr>
              <a:t>са подтиповима: умјереноконтинентална, континентална, планинска и средоземна.</a:t>
            </a:r>
          </a:p>
          <a:p>
            <a:r>
              <a:rPr lang="sr-Cyrl-BA" sz="2400" dirty="0">
                <a:solidFill>
                  <a:srgbClr val="7030A0"/>
                </a:solidFill>
              </a:rPr>
              <a:t>На формирање овог типа климе пресудан утицај су имали  климатски фактори</a:t>
            </a:r>
          </a:p>
          <a:p>
            <a:r>
              <a:rPr lang="sr-Cyrl-BA" sz="2400" dirty="0">
                <a:solidFill>
                  <a:srgbClr val="7030A0"/>
                </a:solidFill>
              </a:rPr>
              <a:t> (географска ширина, рељеф, близина мора..)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F795E-44BF-49AC-B59F-77DEAD943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622" y="2209978"/>
            <a:ext cx="6504878" cy="450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0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D19BBC-F358-4628-86A5-96C93CE3A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21" y="1657213"/>
            <a:ext cx="3543607" cy="31625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B82348-2505-42B2-BEFA-9DE32B40C5FA}"/>
              </a:ext>
            </a:extLst>
          </p:cNvPr>
          <p:cNvSpPr txBox="1"/>
          <p:nvPr/>
        </p:nvSpPr>
        <p:spPr>
          <a:xfrm>
            <a:off x="5010150" y="1743075"/>
            <a:ext cx="68770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b="1" dirty="0"/>
              <a:t>Домаћа задаћа:</a:t>
            </a:r>
          </a:p>
          <a:p>
            <a:endParaRPr lang="sr-Cyrl-BA" sz="3200" dirty="0"/>
          </a:p>
          <a:p>
            <a:r>
              <a:rPr lang="sr-Cyrl-BA" sz="2400" b="1" dirty="0"/>
              <a:t>На </a:t>
            </a:r>
            <a:r>
              <a:rPr lang="sr-Cyrl-BA" sz="2400" b="1"/>
              <a:t>сајту РПЗ-а </a:t>
            </a:r>
            <a:r>
              <a:rPr lang="sr-Cyrl-BA" sz="2400" b="1" dirty="0"/>
              <a:t>пронађите ову презентацију и </a:t>
            </a:r>
            <a:r>
              <a:rPr lang="sr-Cyrl-BA" sz="2400" b="1"/>
              <a:t>самостално вјежбајте </a:t>
            </a:r>
            <a:r>
              <a:rPr lang="sr-Cyrl-BA" sz="2400" b="1" dirty="0"/>
              <a:t>све оно што смо учили о Атмосфери</a:t>
            </a:r>
            <a:r>
              <a:rPr lang="sr-Cyrl-BA" sz="2400" b="1"/>
              <a:t>! </a:t>
            </a:r>
          </a:p>
          <a:p>
            <a:r>
              <a:rPr lang="sr-Cyrl-BA" sz="2400" b="1"/>
              <a:t>Срећно</a:t>
            </a:r>
            <a:r>
              <a:rPr lang="sr-Cyrl-BA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50601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63BF36-56EB-4136-98DC-F4075BC46F67}"/>
              </a:ext>
            </a:extLst>
          </p:cNvPr>
          <p:cNvSpPr txBox="1"/>
          <p:nvPr/>
        </p:nvSpPr>
        <p:spPr>
          <a:xfrm>
            <a:off x="1509203" y="858449"/>
            <a:ext cx="8682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/>
              <a:t>Допуни реченицу да добијеш тачну тврдњу: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56559F-9FA9-4FB2-8CA8-3CCC1D998B35}"/>
              </a:ext>
            </a:extLst>
          </p:cNvPr>
          <p:cNvSpPr txBox="1"/>
          <p:nvPr/>
        </p:nvSpPr>
        <p:spPr>
          <a:xfrm>
            <a:off x="461637" y="5607400"/>
            <a:ext cx="9729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/>
              <a:t>Ваздушни омотач Земље назива се_______________.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337FB-D9E4-4D2B-9590-17DCA5A1D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628" y="1661879"/>
            <a:ext cx="5231232" cy="3744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778E81-F032-42B6-B1E7-FAC8AF84C477}"/>
              </a:ext>
            </a:extLst>
          </p:cNvPr>
          <p:cNvSpPr txBox="1"/>
          <p:nvPr/>
        </p:nvSpPr>
        <p:spPr>
          <a:xfrm>
            <a:off x="7146524" y="5506374"/>
            <a:ext cx="2485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>
                <a:solidFill>
                  <a:srgbClr val="0070C0"/>
                </a:solidFill>
              </a:rPr>
              <a:t>атмосфера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7DCE8A-9588-4C6C-B03D-6B0FA87E429E}"/>
              </a:ext>
            </a:extLst>
          </p:cNvPr>
          <p:cNvSpPr txBox="1"/>
          <p:nvPr/>
        </p:nvSpPr>
        <p:spPr>
          <a:xfrm>
            <a:off x="9037466" y="115439"/>
            <a:ext cx="2663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>
                <a:solidFill>
                  <a:srgbClr val="0070C0"/>
                </a:solidFill>
              </a:rPr>
              <a:t>1.питање</a:t>
            </a:r>
          </a:p>
        </p:txBody>
      </p:sp>
    </p:spTree>
    <p:extLst>
      <p:ext uri="{BB962C8B-B14F-4D97-AF65-F5344CB8AC3E}">
        <p14:creationId xmlns:p14="http://schemas.microsoft.com/office/powerpoint/2010/main" val="9689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338D6F-8481-4218-A9B5-EED8FB539F2E}"/>
              </a:ext>
            </a:extLst>
          </p:cNvPr>
          <p:cNvSpPr txBox="1"/>
          <p:nvPr/>
        </p:nvSpPr>
        <p:spPr>
          <a:xfrm>
            <a:off x="1217720" y="1056443"/>
            <a:ext cx="97565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/>
              <a:t>Заокружи два најзаступљенија гаса у ваздушном омотачу Земље!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A96197-67DC-4C46-891D-2C0F4C3C017A}"/>
              </a:ext>
            </a:extLst>
          </p:cNvPr>
          <p:cNvSpPr/>
          <p:nvPr/>
        </p:nvSpPr>
        <p:spPr>
          <a:xfrm>
            <a:off x="1103420" y="372702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CAE85A-CC24-4D3F-8047-A5CA344A1B2D}"/>
              </a:ext>
            </a:extLst>
          </p:cNvPr>
          <p:cNvSpPr/>
          <p:nvPr/>
        </p:nvSpPr>
        <p:spPr>
          <a:xfrm>
            <a:off x="3951671" y="3729561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A4E007-4AF7-4D5D-9E0C-C9085EF51E35}"/>
              </a:ext>
            </a:extLst>
          </p:cNvPr>
          <p:cNvSpPr/>
          <p:nvPr/>
        </p:nvSpPr>
        <p:spPr>
          <a:xfrm>
            <a:off x="9085554" y="3714093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B2B7F7-978E-40FD-8AD3-5245823473EE}"/>
              </a:ext>
            </a:extLst>
          </p:cNvPr>
          <p:cNvSpPr/>
          <p:nvPr/>
        </p:nvSpPr>
        <p:spPr>
          <a:xfrm>
            <a:off x="5550015" y="372702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2CC082-B487-4E05-B15A-14F49E55104C}"/>
              </a:ext>
            </a:extLst>
          </p:cNvPr>
          <p:cNvSpPr txBox="1"/>
          <p:nvPr/>
        </p:nvSpPr>
        <p:spPr>
          <a:xfrm>
            <a:off x="1488489" y="3613973"/>
            <a:ext cx="1802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Угљен диоксид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E09E76-FCC5-4D87-A317-3CA25075EA79}"/>
              </a:ext>
            </a:extLst>
          </p:cNvPr>
          <p:cNvSpPr txBox="1"/>
          <p:nvPr/>
        </p:nvSpPr>
        <p:spPr>
          <a:xfrm>
            <a:off x="4229461" y="3626909"/>
            <a:ext cx="1171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Азот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65F4C3-30B5-4CE3-BE7D-535C14562168}"/>
              </a:ext>
            </a:extLst>
          </p:cNvPr>
          <p:cNvSpPr txBox="1"/>
          <p:nvPr/>
        </p:nvSpPr>
        <p:spPr>
          <a:xfrm>
            <a:off x="5790457" y="3626909"/>
            <a:ext cx="1072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Водоник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593FAB-52FA-4183-9C76-1936988A8A51}"/>
              </a:ext>
            </a:extLst>
          </p:cNvPr>
          <p:cNvSpPr txBox="1"/>
          <p:nvPr/>
        </p:nvSpPr>
        <p:spPr>
          <a:xfrm>
            <a:off x="9398123" y="3626909"/>
            <a:ext cx="169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Кисеоник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56A95C-A6CF-42DA-9A5B-A9C313E49FD7}"/>
              </a:ext>
            </a:extLst>
          </p:cNvPr>
          <p:cNvSpPr/>
          <p:nvPr/>
        </p:nvSpPr>
        <p:spPr>
          <a:xfrm>
            <a:off x="7483135" y="372702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72F786-4E4F-41E8-9593-8B4CD6D490B0}"/>
              </a:ext>
            </a:extLst>
          </p:cNvPr>
          <p:cNvSpPr txBox="1"/>
          <p:nvPr/>
        </p:nvSpPr>
        <p:spPr>
          <a:xfrm>
            <a:off x="7711735" y="3626909"/>
            <a:ext cx="1145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Озон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61D43BD-7A12-4A77-92D0-A9A6241B6D24}"/>
              </a:ext>
            </a:extLst>
          </p:cNvPr>
          <p:cNvSpPr/>
          <p:nvPr/>
        </p:nvSpPr>
        <p:spPr>
          <a:xfrm>
            <a:off x="3848469" y="3545244"/>
            <a:ext cx="397636" cy="5326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05CEAEE-B3F6-4F66-AC1F-31DB781A9D74}"/>
              </a:ext>
            </a:extLst>
          </p:cNvPr>
          <p:cNvSpPr/>
          <p:nvPr/>
        </p:nvSpPr>
        <p:spPr>
          <a:xfrm>
            <a:off x="9000487" y="3532308"/>
            <a:ext cx="397636" cy="5326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C0FC7B-343F-47FB-8EF1-8E9FACC48F9D}"/>
              </a:ext>
            </a:extLst>
          </p:cNvPr>
          <p:cNvSpPr txBox="1"/>
          <p:nvPr/>
        </p:nvSpPr>
        <p:spPr>
          <a:xfrm>
            <a:off x="9563469" y="128830"/>
            <a:ext cx="1808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BA" sz="2400" b="1" dirty="0">
                <a:solidFill>
                  <a:srgbClr val="0070C0"/>
                </a:solidFill>
              </a:rPr>
              <a:t>2.питање</a:t>
            </a:r>
          </a:p>
        </p:txBody>
      </p:sp>
    </p:spTree>
    <p:extLst>
      <p:ext uri="{BB962C8B-B14F-4D97-AF65-F5344CB8AC3E}">
        <p14:creationId xmlns:p14="http://schemas.microsoft.com/office/powerpoint/2010/main" val="395251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88631C-DADB-43F7-88CE-83482777C3EF}"/>
              </a:ext>
            </a:extLst>
          </p:cNvPr>
          <p:cNvSpPr txBox="1"/>
          <p:nvPr/>
        </p:nvSpPr>
        <p:spPr>
          <a:xfrm>
            <a:off x="9117367" y="292963"/>
            <a:ext cx="197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>
                <a:solidFill>
                  <a:srgbClr val="0070C0"/>
                </a:solidFill>
              </a:rPr>
              <a:t>3. питање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EAA36F-5519-48C3-A14A-26B9D082E5FE}"/>
              </a:ext>
            </a:extLst>
          </p:cNvPr>
          <p:cNvSpPr txBox="1"/>
          <p:nvPr/>
        </p:nvSpPr>
        <p:spPr>
          <a:xfrm>
            <a:off x="390617" y="1402671"/>
            <a:ext cx="10999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/>
              <a:t>Обиљежи која је од наведених тврдњи </a:t>
            </a:r>
            <a:r>
              <a:rPr lang="sr-Cyrl-BA" sz="3200" b="1" dirty="0"/>
              <a:t>тачна</a:t>
            </a:r>
            <a:r>
              <a:rPr lang="sr-Cyrl-BA" sz="3200" dirty="0"/>
              <a:t> а која </a:t>
            </a:r>
            <a:r>
              <a:rPr lang="sr-Cyrl-BA" sz="3200" b="1" dirty="0"/>
              <a:t>нетачна</a:t>
            </a:r>
            <a:r>
              <a:rPr lang="sr-Cyrl-BA" sz="3200" dirty="0"/>
              <a:t>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2365A9-7859-41D0-A956-187052BCDFBC}"/>
              </a:ext>
            </a:extLst>
          </p:cNvPr>
          <p:cNvSpPr/>
          <p:nvPr/>
        </p:nvSpPr>
        <p:spPr>
          <a:xfrm>
            <a:off x="579637" y="2716567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1E333D-1FB9-4D50-99F2-1D4D8348A2A2}"/>
              </a:ext>
            </a:extLst>
          </p:cNvPr>
          <p:cNvSpPr/>
          <p:nvPr/>
        </p:nvSpPr>
        <p:spPr>
          <a:xfrm>
            <a:off x="571220" y="3483138"/>
            <a:ext cx="197343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97812B-324A-4E64-A943-845AC034EF13}"/>
              </a:ext>
            </a:extLst>
          </p:cNvPr>
          <p:cNvSpPr/>
          <p:nvPr/>
        </p:nvSpPr>
        <p:spPr>
          <a:xfrm>
            <a:off x="581116" y="4163611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55E4B1-D2E5-483A-8405-7569B6420C79}"/>
              </a:ext>
            </a:extLst>
          </p:cNvPr>
          <p:cNvSpPr/>
          <p:nvPr/>
        </p:nvSpPr>
        <p:spPr>
          <a:xfrm>
            <a:off x="571220" y="4962153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D0CF9E-56B5-45A1-8A87-9F3B75C9A5FD}"/>
              </a:ext>
            </a:extLst>
          </p:cNvPr>
          <p:cNvSpPr/>
          <p:nvPr/>
        </p:nvSpPr>
        <p:spPr>
          <a:xfrm>
            <a:off x="579637" y="5752504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137AD1-2703-4E96-883F-173953A0025C}"/>
              </a:ext>
            </a:extLst>
          </p:cNvPr>
          <p:cNvSpPr txBox="1"/>
          <p:nvPr/>
        </p:nvSpPr>
        <p:spPr>
          <a:xfrm>
            <a:off x="985421" y="2562492"/>
            <a:ext cx="5708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/>
              <a:t>Атмосфера је значајна јер задржава штетне гасове са Земљине површине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3AC1C9-27C6-4607-82E8-D14DFC8B2D2C}"/>
              </a:ext>
            </a:extLst>
          </p:cNvPr>
          <p:cNvSpPr txBox="1"/>
          <p:nvPr/>
        </p:nvSpPr>
        <p:spPr>
          <a:xfrm>
            <a:off x="985421" y="3414537"/>
            <a:ext cx="3355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/>
              <a:t>Стратосфера садржи Озон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4214C0-2E39-4388-962D-C57E36BDF4FE}"/>
              </a:ext>
            </a:extLst>
          </p:cNvPr>
          <p:cNvSpPr txBox="1"/>
          <p:nvPr/>
        </p:nvSpPr>
        <p:spPr>
          <a:xfrm>
            <a:off x="985421" y="4063490"/>
            <a:ext cx="5992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/>
              <a:t>Озон спречава продор штетног ултраљубичастог Сунчевог зрачења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DBEB45-785B-4DF0-A977-FBBC625DB7CA}"/>
              </a:ext>
            </a:extLst>
          </p:cNvPr>
          <p:cNvSpPr txBox="1"/>
          <p:nvPr/>
        </p:nvSpPr>
        <p:spPr>
          <a:xfrm>
            <a:off x="985421" y="4870682"/>
            <a:ext cx="5797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/>
              <a:t>Егзосфера је горњи скоро безвадушни простор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C7E982-8774-4590-A8B1-FAAB8A139465}"/>
              </a:ext>
            </a:extLst>
          </p:cNvPr>
          <p:cNvSpPr txBox="1"/>
          <p:nvPr/>
        </p:nvSpPr>
        <p:spPr>
          <a:xfrm>
            <a:off x="1074197" y="5598429"/>
            <a:ext cx="5797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/>
              <a:t>Тропосфера је најрјеђи и највиши слој атмосфере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BAF9F2-157B-4DB2-B839-AE45C1D215B4}"/>
              </a:ext>
            </a:extLst>
          </p:cNvPr>
          <p:cNvSpPr txBox="1"/>
          <p:nvPr/>
        </p:nvSpPr>
        <p:spPr>
          <a:xfrm>
            <a:off x="8072620" y="257526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/>
              <a:t>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14AAF5-1DAD-48A6-AEDA-627CC6CEF657}"/>
              </a:ext>
            </a:extLst>
          </p:cNvPr>
          <p:cNvSpPr txBox="1"/>
          <p:nvPr/>
        </p:nvSpPr>
        <p:spPr>
          <a:xfrm>
            <a:off x="9734799" y="2609343"/>
            <a:ext cx="217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/>
              <a:t>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80D412-9E6D-4D07-B144-DB3F7F9626B8}"/>
              </a:ext>
            </a:extLst>
          </p:cNvPr>
          <p:cNvSpPr txBox="1"/>
          <p:nvPr/>
        </p:nvSpPr>
        <p:spPr>
          <a:xfrm>
            <a:off x="8027051" y="3306073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/>
              <a:t>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1BB4EE-4BCE-441D-82EA-DD0B936A5D0C}"/>
              </a:ext>
            </a:extLst>
          </p:cNvPr>
          <p:cNvSpPr txBox="1"/>
          <p:nvPr/>
        </p:nvSpPr>
        <p:spPr>
          <a:xfrm>
            <a:off x="8071880" y="407328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/>
              <a:t>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11FD92-48E8-49B8-8A2B-8A9DF47D4B08}"/>
              </a:ext>
            </a:extLst>
          </p:cNvPr>
          <p:cNvSpPr txBox="1"/>
          <p:nvPr/>
        </p:nvSpPr>
        <p:spPr>
          <a:xfrm>
            <a:off x="8094515" y="480090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/>
              <a:t>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004512-26E4-4BB7-BF29-933A36F602FB}"/>
              </a:ext>
            </a:extLst>
          </p:cNvPr>
          <p:cNvSpPr txBox="1"/>
          <p:nvPr/>
        </p:nvSpPr>
        <p:spPr>
          <a:xfrm>
            <a:off x="8071880" y="549089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/>
              <a:t>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788ECE-F2D9-49B9-AD0B-1B2B7A48F83F}"/>
              </a:ext>
            </a:extLst>
          </p:cNvPr>
          <p:cNvSpPr txBox="1"/>
          <p:nvPr/>
        </p:nvSpPr>
        <p:spPr>
          <a:xfrm>
            <a:off x="9736435" y="3320846"/>
            <a:ext cx="309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/>
              <a:t>Н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32EDC2-1566-4009-BA7E-3ECB2D16ECC5}"/>
              </a:ext>
            </a:extLst>
          </p:cNvPr>
          <p:cNvSpPr txBox="1"/>
          <p:nvPr/>
        </p:nvSpPr>
        <p:spPr>
          <a:xfrm>
            <a:off x="9736435" y="4130388"/>
            <a:ext cx="309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/>
              <a:t>Н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C14E48-31E1-438A-9610-427EDE9888B1}"/>
              </a:ext>
            </a:extLst>
          </p:cNvPr>
          <p:cNvSpPr txBox="1"/>
          <p:nvPr/>
        </p:nvSpPr>
        <p:spPr>
          <a:xfrm>
            <a:off x="9734799" y="4851744"/>
            <a:ext cx="309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/>
              <a:t>Н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B3B56C-FACF-4C89-8278-8BC2AC2F604B}"/>
              </a:ext>
            </a:extLst>
          </p:cNvPr>
          <p:cNvSpPr txBox="1"/>
          <p:nvPr/>
        </p:nvSpPr>
        <p:spPr>
          <a:xfrm>
            <a:off x="9729644" y="5523353"/>
            <a:ext cx="309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/>
              <a:t>Н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14D8678-203F-4D6A-BB7E-78EA1973E0C8}"/>
              </a:ext>
            </a:extLst>
          </p:cNvPr>
          <p:cNvSpPr/>
          <p:nvPr/>
        </p:nvSpPr>
        <p:spPr>
          <a:xfrm>
            <a:off x="9729644" y="2716567"/>
            <a:ext cx="457200" cy="3819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55534D3-FEED-4A32-A3D9-A089D3235634}"/>
              </a:ext>
            </a:extLst>
          </p:cNvPr>
          <p:cNvSpPr/>
          <p:nvPr/>
        </p:nvSpPr>
        <p:spPr>
          <a:xfrm>
            <a:off x="8008149" y="3394125"/>
            <a:ext cx="457200" cy="3819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E4D1058-3019-4BD9-B467-C8558F005FE3}"/>
              </a:ext>
            </a:extLst>
          </p:cNvPr>
          <p:cNvSpPr/>
          <p:nvPr/>
        </p:nvSpPr>
        <p:spPr>
          <a:xfrm>
            <a:off x="8016569" y="4188811"/>
            <a:ext cx="457200" cy="3524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39BE029-4C21-4313-BB75-F6E174FD48AD}"/>
              </a:ext>
            </a:extLst>
          </p:cNvPr>
          <p:cNvSpPr/>
          <p:nvPr/>
        </p:nvSpPr>
        <p:spPr>
          <a:xfrm>
            <a:off x="8053842" y="4892940"/>
            <a:ext cx="457200" cy="3819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BCFAE61-61D2-4B0F-9FD7-E5A936227A47}"/>
              </a:ext>
            </a:extLst>
          </p:cNvPr>
          <p:cNvSpPr/>
          <p:nvPr/>
        </p:nvSpPr>
        <p:spPr>
          <a:xfrm>
            <a:off x="9723958" y="5607525"/>
            <a:ext cx="457200" cy="3819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324739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8FC6CD-E14D-4B58-A1BA-83EAE0231199}"/>
              </a:ext>
            </a:extLst>
          </p:cNvPr>
          <p:cNvSpPr txBox="1"/>
          <p:nvPr/>
        </p:nvSpPr>
        <p:spPr>
          <a:xfrm>
            <a:off x="9414768" y="179428"/>
            <a:ext cx="221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>
                <a:solidFill>
                  <a:srgbClr val="0070C0"/>
                </a:solidFill>
              </a:rPr>
              <a:t>4.питање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C3D7A0-97AF-4FBC-90DC-37FE3C5E3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383" y="1619484"/>
            <a:ext cx="6862098" cy="28234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6B67BF-7030-4230-AAD9-EF2788DF8032}"/>
              </a:ext>
            </a:extLst>
          </p:cNvPr>
          <p:cNvSpPr/>
          <p:nvPr/>
        </p:nvSpPr>
        <p:spPr>
          <a:xfrm>
            <a:off x="988383" y="3992017"/>
            <a:ext cx="1056443" cy="4509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1400" dirty="0"/>
              <a:t>Кнежево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692B9D-8EC4-49A6-9C08-11510B9DDEAD}"/>
              </a:ext>
            </a:extLst>
          </p:cNvPr>
          <p:cNvSpPr/>
          <p:nvPr/>
        </p:nvSpPr>
        <p:spPr>
          <a:xfrm>
            <a:off x="988383" y="3183951"/>
            <a:ext cx="1056443" cy="4261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1300" dirty="0"/>
              <a:t>Хан Пијесак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809108-9414-46FA-A50B-61A78FA3B5F5}"/>
              </a:ext>
            </a:extLst>
          </p:cNvPr>
          <p:cNvSpPr/>
          <p:nvPr/>
        </p:nvSpPr>
        <p:spPr>
          <a:xfrm>
            <a:off x="988383" y="3623054"/>
            <a:ext cx="1056443" cy="3824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1400" dirty="0"/>
              <a:t>Приједор </a:t>
            </a:r>
            <a:endParaRPr lang="sr-Cyrl-B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8F4F95-23D1-444E-B1A5-742D8B8997A7}"/>
              </a:ext>
            </a:extLst>
          </p:cNvPr>
          <p:cNvSpPr/>
          <p:nvPr/>
        </p:nvSpPr>
        <p:spPr>
          <a:xfrm>
            <a:off x="988383" y="2783127"/>
            <a:ext cx="1056443" cy="4008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1400" dirty="0"/>
              <a:t>Рибник</a:t>
            </a:r>
            <a:r>
              <a:rPr lang="sr-Cyrl-BA" dirty="0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BA82E8-B5DF-4FE3-9655-42E219DABE0F}"/>
              </a:ext>
            </a:extLst>
          </p:cNvPr>
          <p:cNvSpPr/>
          <p:nvPr/>
        </p:nvSpPr>
        <p:spPr>
          <a:xfrm>
            <a:off x="988383" y="2281562"/>
            <a:ext cx="1056443" cy="4956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1400" dirty="0"/>
              <a:t>Челинац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060262-E747-47F3-B505-7FF3608D25EF}"/>
              </a:ext>
            </a:extLst>
          </p:cNvPr>
          <p:cNvSpPr txBox="1"/>
          <p:nvPr/>
        </p:nvSpPr>
        <p:spPr>
          <a:xfrm>
            <a:off x="988383" y="641093"/>
            <a:ext cx="100140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dirty="0"/>
              <a:t>Дати су подаци са пет меторолошких станица у Републици Српској. Користећи податке из табеле попуни текст!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A78877-91DB-4603-AFD0-E454D3006263}"/>
              </a:ext>
            </a:extLst>
          </p:cNvPr>
          <p:cNvSpPr txBox="1"/>
          <p:nvPr/>
        </p:nvSpPr>
        <p:spPr>
          <a:xfrm>
            <a:off x="514903" y="4634923"/>
            <a:ext cx="107597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/>
              <a:t>Највиша температура измјерена је у _____________. У Челинцу дува ________________ вјетар, брзине _____________. Највећа влажност ваздуха измјерена је у______________. Југозападни вјетар дува у _______________. Најнижи ваздушни притисак је у _______________ и износи ___________. Највећа брзина вјетра измјерена је у _________________. Ведро вријеме је у ________________ , док је слаб снијег у _________________.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0F9650-6571-4DFB-B8A2-D87F4BD5539D}"/>
              </a:ext>
            </a:extLst>
          </p:cNvPr>
          <p:cNvSpPr txBox="1"/>
          <p:nvPr/>
        </p:nvSpPr>
        <p:spPr>
          <a:xfrm>
            <a:off x="4746594" y="4617168"/>
            <a:ext cx="134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rgbClr val="0070C0"/>
                </a:solidFill>
              </a:rPr>
              <a:t>Приједору</a:t>
            </a:r>
            <a:r>
              <a:rPr lang="sr-Cyrl-BA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E76352-CF8B-46DB-B2A5-F1A36F2613FF}"/>
              </a:ext>
            </a:extLst>
          </p:cNvPr>
          <p:cNvSpPr txBox="1"/>
          <p:nvPr/>
        </p:nvSpPr>
        <p:spPr>
          <a:xfrm>
            <a:off x="8442664" y="4617168"/>
            <a:ext cx="1713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rgbClr val="0070C0"/>
                </a:solidFill>
              </a:rPr>
              <a:t>Југоисточни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3A16AF-5BF9-4663-887B-342A1C05D488}"/>
              </a:ext>
            </a:extLst>
          </p:cNvPr>
          <p:cNvSpPr txBox="1"/>
          <p:nvPr/>
        </p:nvSpPr>
        <p:spPr>
          <a:xfrm>
            <a:off x="1819922" y="4920363"/>
            <a:ext cx="932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rgbClr val="0070C0"/>
                </a:solidFill>
              </a:rPr>
              <a:t>1 </a:t>
            </a:r>
            <a:r>
              <a:rPr lang="en-US" dirty="0">
                <a:solidFill>
                  <a:srgbClr val="0070C0"/>
                </a:solidFill>
              </a:rPr>
              <a:t>m</a:t>
            </a:r>
            <a:r>
              <a:rPr lang="sr-Cyrl-BA" dirty="0">
                <a:solidFill>
                  <a:srgbClr val="0070C0"/>
                </a:solidFill>
              </a:rPr>
              <a:t>/</a:t>
            </a:r>
            <a:r>
              <a:rPr lang="en-US" dirty="0">
                <a:solidFill>
                  <a:srgbClr val="0070C0"/>
                </a:solidFill>
              </a:rPr>
              <a:t>s</a:t>
            </a:r>
            <a:endParaRPr lang="sr-Cyrl-BA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D375D4-62D8-48C1-8676-BDC77140A7FA}"/>
              </a:ext>
            </a:extLst>
          </p:cNvPr>
          <p:cNvSpPr txBox="1"/>
          <p:nvPr/>
        </p:nvSpPr>
        <p:spPr>
          <a:xfrm>
            <a:off x="7932197" y="4920363"/>
            <a:ext cx="148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rgbClr val="0070C0"/>
                </a:solidFill>
              </a:rPr>
              <a:t>Рибнику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FDBEC2-371E-4953-8DD3-E361A8539255}"/>
              </a:ext>
            </a:extLst>
          </p:cNvPr>
          <p:cNvSpPr txBox="1"/>
          <p:nvPr/>
        </p:nvSpPr>
        <p:spPr>
          <a:xfrm>
            <a:off x="2350362" y="5222453"/>
            <a:ext cx="1447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rgbClr val="0070C0"/>
                </a:solidFill>
              </a:rPr>
              <a:t>Приједору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9A8906-E45D-42F4-8364-128867B1A478}"/>
              </a:ext>
            </a:extLst>
          </p:cNvPr>
          <p:cNvSpPr txBox="1"/>
          <p:nvPr/>
        </p:nvSpPr>
        <p:spPr>
          <a:xfrm>
            <a:off x="7825665" y="5238516"/>
            <a:ext cx="158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rgbClr val="0070C0"/>
                </a:solidFill>
              </a:rPr>
              <a:t>Хан Пијеску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1FE379-4928-4A8D-A4F6-3D01FAA8AA89}"/>
              </a:ext>
            </a:extLst>
          </p:cNvPr>
          <p:cNvSpPr txBox="1"/>
          <p:nvPr/>
        </p:nvSpPr>
        <p:spPr>
          <a:xfrm>
            <a:off x="917359" y="5524591"/>
            <a:ext cx="1053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rgbClr val="0070C0"/>
                </a:solidFill>
              </a:rPr>
              <a:t>894 </a:t>
            </a:r>
            <a:r>
              <a:rPr lang="en-US" dirty="0">
                <a:solidFill>
                  <a:srgbClr val="0070C0"/>
                </a:solidFill>
              </a:rPr>
              <a:t>mb</a:t>
            </a:r>
            <a:endParaRPr lang="sr-Cyrl-BA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160B48-F214-422C-92F5-6C8182FE22D7}"/>
              </a:ext>
            </a:extLst>
          </p:cNvPr>
          <p:cNvSpPr txBox="1"/>
          <p:nvPr/>
        </p:nvSpPr>
        <p:spPr>
          <a:xfrm>
            <a:off x="6539882" y="5558839"/>
            <a:ext cx="158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rgbClr val="0070C0"/>
                </a:solidFill>
              </a:rPr>
              <a:t>Хан Пијеску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E0815B-506E-4D76-8DBC-E6CFDDD2E2E5}"/>
              </a:ext>
            </a:extLst>
          </p:cNvPr>
          <p:cNvSpPr txBox="1"/>
          <p:nvPr/>
        </p:nvSpPr>
        <p:spPr>
          <a:xfrm>
            <a:off x="988383" y="5816931"/>
            <a:ext cx="126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rgbClr val="0070C0"/>
                </a:solidFill>
              </a:rPr>
              <a:t>Челинцу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D9491B-CA22-424D-AB2B-C8ECF1BC5F58}"/>
              </a:ext>
            </a:extLst>
          </p:cNvPr>
          <p:cNvSpPr txBox="1"/>
          <p:nvPr/>
        </p:nvSpPr>
        <p:spPr>
          <a:xfrm>
            <a:off x="5477524" y="5827983"/>
            <a:ext cx="134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rgbClr val="0070C0"/>
                </a:solidFill>
              </a:rPr>
              <a:t>Хан Пијеску</a:t>
            </a:r>
          </a:p>
        </p:txBody>
      </p:sp>
    </p:spTree>
    <p:extLst>
      <p:ext uri="{BB962C8B-B14F-4D97-AF65-F5344CB8AC3E}">
        <p14:creationId xmlns:p14="http://schemas.microsoft.com/office/powerpoint/2010/main" val="316907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F7B064-B30C-48DC-A729-B3DE1D17BF4F}"/>
              </a:ext>
            </a:extLst>
          </p:cNvPr>
          <p:cNvSpPr txBox="1"/>
          <p:nvPr/>
        </p:nvSpPr>
        <p:spPr>
          <a:xfrm>
            <a:off x="9243874" y="217048"/>
            <a:ext cx="14981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BA" sz="2400" b="1" dirty="0">
                <a:solidFill>
                  <a:srgbClr val="0070C0"/>
                </a:solidFill>
              </a:rPr>
              <a:t>5.питање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B29DB1-202F-493D-B7A5-57838F6D0EC4}"/>
              </a:ext>
            </a:extLst>
          </p:cNvPr>
          <p:cNvSpPr txBox="1"/>
          <p:nvPr/>
        </p:nvSpPr>
        <p:spPr>
          <a:xfrm>
            <a:off x="1393793" y="1038687"/>
            <a:ext cx="951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/>
              <a:t>Избаци појмове кој</a:t>
            </a:r>
            <a:r>
              <a:rPr lang="sr-Cyrl-RS" sz="3200" dirty="0"/>
              <a:t>е</a:t>
            </a:r>
            <a:r>
              <a:rPr lang="sr-Cyrl-BA" sz="3200" dirty="0"/>
              <a:t> </a:t>
            </a:r>
            <a:r>
              <a:rPr lang="sr-Cyrl-BA" sz="3200" b="1" dirty="0"/>
              <a:t>не </a:t>
            </a:r>
            <a:r>
              <a:rPr lang="sr-Cyrl-RS" sz="3200" b="1" dirty="0"/>
              <a:t>убрајамо </a:t>
            </a:r>
            <a:r>
              <a:rPr lang="sr-Cyrl-BA" sz="3200" b="1" dirty="0"/>
              <a:t> </a:t>
            </a:r>
            <a:r>
              <a:rPr lang="sr-Cyrl-BA" sz="3200" dirty="0"/>
              <a:t>у падавине!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036137-7692-4034-8FF8-80331D469FB6}"/>
              </a:ext>
            </a:extLst>
          </p:cNvPr>
          <p:cNvSpPr txBox="1"/>
          <p:nvPr/>
        </p:nvSpPr>
        <p:spPr>
          <a:xfrm>
            <a:off x="941033" y="2237173"/>
            <a:ext cx="2254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b="1" dirty="0"/>
              <a:t>ИСПАРАВАЊЕ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2D2E9C-1D0E-4DEB-9D9A-FD338566863B}"/>
              </a:ext>
            </a:extLst>
          </p:cNvPr>
          <p:cNvSpPr txBox="1"/>
          <p:nvPr/>
        </p:nvSpPr>
        <p:spPr>
          <a:xfrm>
            <a:off x="5672831" y="2237173"/>
            <a:ext cx="2254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b="1" dirty="0"/>
              <a:t>СНИЈЕГ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9729A8-B1AF-4ED1-BA63-F3B9C86A7A82}"/>
              </a:ext>
            </a:extLst>
          </p:cNvPr>
          <p:cNvSpPr txBox="1"/>
          <p:nvPr/>
        </p:nvSpPr>
        <p:spPr>
          <a:xfrm>
            <a:off x="652507" y="4407439"/>
            <a:ext cx="1482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b="1" dirty="0"/>
              <a:t>ОБЛАЦИ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5CD56-5837-4FA8-B4CD-5E33F0D9E6CD}"/>
              </a:ext>
            </a:extLst>
          </p:cNvPr>
          <p:cNvSpPr txBox="1"/>
          <p:nvPr/>
        </p:nvSpPr>
        <p:spPr>
          <a:xfrm>
            <a:off x="5086905" y="3429000"/>
            <a:ext cx="23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/>
              <a:t>МАГЛА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0CAF7D-DCAC-46FD-97A0-CD61CC1C3A0E}"/>
              </a:ext>
            </a:extLst>
          </p:cNvPr>
          <p:cNvSpPr txBox="1"/>
          <p:nvPr/>
        </p:nvSpPr>
        <p:spPr>
          <a:xfrm>
            <a:off x="7867835" y="2916007"/>
            <a:ext cx="1376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b="1" dirty="0"/>
              <a:t>РОСА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993736-5010-4C83-AB2A-09A7CABBBD5C}"/>
              </a:ext>
            </a:extLst>
          </p:cNvPr>
          <p:cNvSpPr txBox="1"/>
          <p:nvPr/>
        </p:nvSpPr>
        <p:spPr>
          <a:xfrm>
            <a:off x="1615736" y="3322306"/>
            <a:ext cx="1748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b="1" dirty="0"/>
              <a:t>ГРАД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35273C-9761-4B48-99B2-D00E4F3EC853}"/>
              </a:ext>
            </a:extLst>
          </p:cNvPr>
          <p:cNvSpPr txBox="1"/>
          <p:nvPr/>
        </p:nvSpPr>
        <p:spPr>
          <a:xfrm>
            <a:off x="5859262" y="4296792"/>
            <a:ext cx="1890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b="1" dirty="0"/>
              <a:t>ИЊЕ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A5C47C-5261-41C3-8566-1562D226F9B0}"/>
              </a:ext>
            </a:extLst>
          </p:cNvPr>
          <p:cNvSpPr txBox="1"/>
          <p:nvPr/>
        </p:nvSpPr>
        <p:spPr>
          <a:xfrm>
            <a:off x="8194089" y="4296792"/>
            <a:ext cx="240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b="1" dirty="0"/>
              <a:t>КОНДЕНЗАЦИЈА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5DD6F1-D007-4BA1-A30C-ED91B7E163E6}"/>
              </a:ext>
            </a:extLst>
          </p:cNvPr>
          <p:cNvSpPr txBox="1"/>
          <p:nvPr/>
        </p:nvSpPr>
        <p:spPr>
          <a:xfrm>
            <a:off x="2974019" y="4696902"/>
            <a:ext cx="1890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b="1" dirty="0"/>
              <a:t>БУРА</a:t>
            </a:r>
          </a:p>
        </p:txBody>
      </p:sp>
    </p:spTree>
    <p:extLst>
      <p:ext uri="{BB962C8B-B14F-4D97-AF65-F5344CB8AC3E}">
        <p14:creationId xmlns:p14="http://schemas.microsoft.com/office/powerpoint/2010/main" val="428668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B4A074-2248-4FE1-95A2-E6489D08D136}"/>
              </a:ext>
            </a:extLst>
          </p:cNvPr>
          <p:cNvSpPr txBox="1"/>
          <p:nvPr/>
        </p:nvSpPr>
        <p:spPr>
          <a:xfrm>
            <a:off x="9243874" y="217048"/>
            <a:ext cx="14981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BA" sz="2400" b="1" dirty="0">
                <a:solidFill>
                  <a:srgbClr val="0070C0"/>
                </a:solidFill>
              </a:rPr>
              <a:t>6.питање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E764ED-8356-493C-9AFF-DFA0CED1E0C5}"/>
              </a:ext>
            </a:extLst>
          </p:cNvPr>
          <p:cNvSpPr txBox="1"/>
          <p:nvPr/>
        </p:nvSpPr>
        <p:spPr>
          <a:xfrm>
            <a:off x="1047565" y="1003176"/>
            <a:ext cx="9863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/>
              <a:t>Повежи климатске елементе са њиховим значењем!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72662-073B-444E-ABEE-62A271D8DF35}"/>
              </a:ext>
            </a:extLst>
          </p:cNvPr>
          <p:cNvSpPr txBox="1"/>
          <p:nvPr/>
        </p:nvSpPr>
        <p:spPr>
          <a:xfrm>
            <a:off x="1047565" y="2232439"/>
            <a:ext cx="1429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Вјетар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7D474E-E176-4021-9F5E-B7B560473436}"/>
              </a:ext>
            </a:extLst>
          </p:cNvPr>
          <p:cNvSpPr txBox="1"/>
          <p:nvPr/>
        </p:nvSpPr>
        <p:spPr>
          <a:xfrm>
            <a:off x="878890" y="3107759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Влажност ваздуха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BAD2CE-39C5-461C-98EC-201F06A3007F}"/>
              </a:ext>
            </a:extLst>
          </p:cNvPr>
          <p:cNvSpPr txBox="1"/>
          <p:nvPr/>
        </p:nvSpPr>
        <p:spPr>
          <a:xfrm>
            <a:off x="976544" y="4021571"/>
            <a:ext cx="2334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Притисак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CE243D-5CFC-41A5-AE7E-B0C7E32B6FB4}"/>
              </a:ext>
            </a:extLst>
          </p:cNvPr>
          <p:cNvSpPr txBox="1"/>
          <p:nvPr/>
        </p:nvSpPr>
        <p:spPr>
          <a:xfrm>
            <a:off x="4904913" y="2263217"/>
            <a:ext cx="5837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/>
              <a:t>Производ дјеловања ваздуха на површину Земље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20A4C2-7A14-4F6B-924A-F317D01D667F}"/>
              </a:ext>
            </a:extLst>
          </p:cNvPr>
          <p:cNvSpPr txBox="1"/>
          <p:nvPr/>
        </p:nvSpPr>
        <p:spPr>
          <a:xfrm>
            <a:off x="5015883" y="3138536"/>
            <a:ext cx="3999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/>
              <a:t>Садржај водене паре у ваздуху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C300A6-C6B2-407F-A811-30AEE9970FC9}"/>
              </a:ext>
            </a:extLst>
          </p:cNvPr>
          <p:cNvSpPr txBox="1"/>
          <p:nvPr/>
        </p:nvSpPr>
        <p:spPr>
          <a:xfrm>
            <a:off x="5015883" y="4065973"/>
            <a:ext cx="3187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/>
              <a:t>Кретање ваздуха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4165A1D-C261-4EE4-A6C8-D6D2C5CCBDE4}"/>
              </a:ext>
            </a:extLst>
          </p:cNvPr>
          <p:cNvCxnSpPr>
            <a:endCxn id="10" idx="1"/>
          </p:cNvCxnSpPr>
          <p:nvPr/>
        </p:nvCxnSpPr>
        <p:spPr>
          <a:xfrm>
            <a:off x="2143957" y="2463271"/>
            <a:ext cx="2871926" cy="18027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818B106-FEBC-4817-8AB6-874D0A7CA018}"/>
              </a:ext>
            </a:extLst>
          </p:cNvPr>
          <p:cNvCxnSpPr/>
          <p:nvPr/>
        </p:nvCxnSpPr>
        <p:spPr>
          <a:xfrm flipV="1">
            <a:off x="2636668" y="2563299"/>
            <a:ext cx="2268245" cy="17027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F53F743-6FC5-4DFD-B1C8-875DC5F4FD8A}"/>
              </a:ext>
            </a:extLst>
          </p:cNvPr>
          <p:cNvCxnSpPr>
            <a:endCxn id="9" idx="1"/>
          </p:cNvCxnSpPr>
          <p:nvPr/>
        </p:nvCxnSpPr>
        <p:spPr>
          <a:xfrm flipV="1">
            <a:off x="3382392" y="3338591"/>
            <a:ext cx="1633491" cy="260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39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5F2894-2B4B-4B92-AB74-A4CC4D5099EF}"/>
              </a:ext>
            </a:extLst>
          </p:cNvPr>
          <p:cNvSpPr txBox="1"/>
          <p:nvPr/>
        </p:nvSpPr>
        <p:spPr>
          <a:xfrm>
            <a:off x="9199485" y="359091"/>
            <a:ext cx="14981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BA" sz="2400" b="1" dirty="0">
                <a:solidFill>
                  <a:srgbClr val="0070C0"/>
                </a:solidFill>
              </a:rPr>
              <a:t>7.питање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556151-D3F8-42BE-8CDF-2F46E96F5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24" y="2325951"/>
            <a:ext cx="4753327" cy="12252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ACF43C-528E-4635-9957-F53D63273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642" y="2894248"/>
            <a:ext cx="5885894" cy="35748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6DD74F-4725-4E5F-914A-B4BC7B02B54D}"/>
              </a:ext>
            </a:extLst>
          </p:cNvPr>
          <p:cNvSpPr txBox="1"/>
          <p:nvPr/>
        </p:nvSpPr>
        <p:spPr>
          <a:xfrm>
            <a:off x="923278" y="896645"/>
            <a:ext cx="10244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/>
              <a:t>На основу података из табеле нацртати клима дијаграм!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F2E1EC-8FCB-4D65-BB33-CEAC3B6A70CB}"/>
              </a:ext>
            </a:extLst>
          </p:cNvPr>
          <p:cNvSpPr txBox="1"/>
          <p:nvPr/>
        </p:nvSpPr>
        <p:spPr>
          <a:xfrm>
            <a:off x="5872578" y="5668966"/>
            <a:ext cx="34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/>
              <a:t>•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B85A08-9636-4DA2-9696-53DBCBFCE85C}"/>
              </a:ext>
            </a:extLst>
          </p:cNvPr>
          <p:cNvSpPr txBox="1"/>
          <p:nvPr/>
        </p:nvSpPr>
        <p:spPr>
          <a:xfrm>
            <a:off x="6241000" y="5656223"/>
            <a:ext cx="34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/>
              <a:t>•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13FCC9-4296-431C-9438-04C8B494F359}"/>
              </a:ext>
            </a:extLst>
          </p:cNvPr>
          <p:cNvSpPr txBox="1"/>
          <p:nvPr/>
        </p:nvSpPr>
        <p:spPr>
          <a:xfrm>
            <a:off x="6609422" y="5574585"/>
            <a:ext cx="34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/>
              <a:t>•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3329B5-4BEF-4E50-A9AF-654300E13B52}"/>
              </a:ext>
            </a:extLst>
          </p:cNvPr>
          <p:cNvSpPr txBox="1"/>
          <p:nvPr/>
        </p:nvSpPr>
        <p:spPr>
          <a:xfrm>
            <a:off x="6998196" y="5447599"/>
            <a:ext cx="34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/>
              <a:t>•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04E72C-DDB5-41B0-B228-144CC6EA0DF3}"/>
              </a:ext>
            </a:extLst>
          </p:cNvPr>
          <p:cNvSpPr txBox="1"/>
          <p:nvPr/>
        </p:nvSpPr>
        <p:spPr>
          <a:xfrm>
            <a:off x="7429131" y="5337185"/>
            <a:ext cx="34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/>
              <a:t>•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A33CAB-A717-417D-B200-19D9B091225E}"/>
              </a:ext>
            </a:extLst>
          </p:cNvPr>
          <p:cNvSpPr txBox="1"/>
          <p:nvPr/>
        </p:nvSpPr>
        <p:spPr>
          <a:xfrm>
            <a:off x="7775360" y="5282197"/>
            <a:ext cx="34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/>
              <a:t>•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97ECDA-97EB-496F-A042-AFC21C58B8D7}"/>
              </a:ext>
            </a:extLst>
          </p:cNvPr>
          <p:cNvSpPr txBox="1"/>
          <p:nvPr/>
        </p:nvSpPr>
        <p:spPr>
          <a:xfrm>
            <a:off x="8147482" y="5236894"/>
            <a:ext cx="34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/>
              <a:t>•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B3F46D-927B-4B09-AD1E-2D4D192D6F64}"/>
              </a:ext>
            </a:extLst>
          </p:cNvPr>
          <p:cNvSpPr txBox="1"/>
          <p:nvPr/>
        </p:nvSpPr>
        <p:spPr>
          <a:xfrm>
            <a:off x="8531441" y="5166663"/>
            <a:ext cx="34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/>
              <a:t>•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3692DF-EA5E-4DCD-A046-5C17671A7933}"/>
              </a:ext>
            </a:extLst>
          </p:cNvPr>
          <p:cNvSpPr txBox="1"/>
          <p:nvPr/>
        </p:nvSpPr>
        <p:spPr>
          <a:xfrm>
            <a:off x="8914660" y="5236893"/>
            <a:ext cx="34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/>
              <a:t>•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CB2DB9-854E-4D3F-891D-A68BF2095D5E}"/>
              </a:ext>
            </a:extLst>
          </p:cNvPr>
          <p:cNvSpPr txBox="1"/>
          <p:nvPr/>
        </p:nvSpPr>
        <p:spPr>
          <a:xfrm>
            <a:off x="9351144" y="5447599"/>
            <a:ext cx="330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/>
              <a:t>•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C0604B-B6D9-4365-B3D0-AEB3733E4D90}"/>
              </a:ext>
            </a:extLst>
          </p:cNvPr>
          <p:cNvSpPr txBox="1"/>
          <p:nvPr/>
        </p:nvSpPr>
        <p:spPr>
          <a:xfrm>
            <a:off x="9695158" y="5574584"/>
            <a:ext cx="34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/>
              <a:t>•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4D42B6-8212-4974-8C61-70C426FBC41D}"/>
              </a:ext>
            </a:extLst>
          </p:cNvPr>
          <p:cNvSpPr txBox="1"/>
          <p:nvPr/>
        </p:nvSpPr>
        <p:spPr>
          <a:xfrm>
            <a:off x="10102418" y="5668965"/>
            <a:ext cx="34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/>
              <a:t>•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36AB0A-E5F8-4F14-B1CC-B53143BBCC85}"/>
              </a:ext>
            </a:extLst>
          </p:cNvPr>
          <p:cNvSpPr/>
          <p:nvPr/>
        </p:nvSpPr>
        <p:spPr>
          <a:xfrm>
            <a:off x="5895143" y="5095783"/>
            <a:ext cx="200857" cy="10061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2330FD3-5F24-44BB-82E5-92262BECB60C}"/>
              </a:ext>
            </a:extLst>
          </p:cNvPr>
          <p:cNvSpPr/>
          <p:nvPr/>
        </p:nvSpPr>
        <p:spPr>
          <a:xfrm>
            <a:off x="6306105" y="5182713"/>
            <a:ext cx="201228" cy="919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46836C9-DFDF-4B1A-A766-C0C8C034E1D4}"/>
              </a:ext>
            </a:extLst>
          </p:cNvPr>
          <p:cNvSpPr/>
          <p:nvPr/>
        </p:nvSpPr>
        <p:spPr>
          <a:xfrm>
            <a:off x="6661581" y="5033639"/>
            <a:ext cx="217135" cy="10682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A2073BA-99C4-490E-85FF-B5A42D2BFFC5}"/>
              </a:ext>
            </a:extLst>
          </p:cNvPr>
          <p:cNvSpPr/>
          <p:nvPr/>
        </p:nvSpPr>
        <p:spPr>
          <a:xfrm>
            <a:off x="7082902" y="4776185"/>
            <a:ext cx="216763" cy="13257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06480F5-F8CF-4592-94C1-AC0E38D11682}"/>
              </a:ext>
            </a:extLst>
          </p:cNvPr>
          <p:cNvSpPr/>
          <p:nvPr/>
        </p:nvSpPr>
        <p:spPr>
          <a:xfrm>
            <a:off x="7492753" y="4332303"/>
            <a:ext cx="245247" cy="17696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18ACBC-A766-4910-AFCA-F8752B27BF03}"/>
              </a:ext>
            </a:extLst>
          </p:cNvPr>
          <p:cNvSpPr/>
          <p:nvPr/>
        </p:nvSpPr>
        <p:spPr>
          <a:xfrm>
            <a:off x="7860066" y="4119239"/>
            <a:ext cx="226385" cy="19826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9ED949E-56DE-4076-9710-60302291BDB5}"/>
              </a:ext>
            </a:extLst>
          </p:cNvPr>
          <p:cNvSpPr/>
          <p:nvPr/>
        </p:nvSpPr>
        <p:spPr>
          <a:xfrm>
            <a:off x="8206295" y="4483223"/>
            <a:ext cx="251538" cy="16187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C5AF8FB-5121-4359-AC51-463A6EBEB6CD}"/>
              </a:ext>
            </a:extLst>
          </p:cNvPr>
          <p:cNvSpPr/>
          <p:nvPr/>
        </p:nvSpPr>
        <p:spPr>
          <a:xfrm>
            <a:off x="8622062" y="4833612"/>
            <a:ext cx="251538" cy="12683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E36B2A6-9120-40C0-B81B-43F3BA706211}"/>
              </a:ext>
            </a:extLst>
          </p:cNvPr>
          <p:cNvSpPr/>
          <p:nvPr/>
        </p:nvSpPr>
        <p:spPr>
          <a:xfrm>
            <a:off x="8975325" y="4900474"/>
            <a:ext cx="298884" cy="12014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B3A847F-367C-494E-8D12-85609A87616B}"/>
              </a:ext>
            </a:extLst>
          </p:cNvPr>
          <p:cNvSpPr/>
          <p:nvPr/>
        </p:nvSpPr>
        <p:spPr>
          <a:xfrm>
            <a:off x="9394423" y="4833612"/>
            <a:ext cx="300736" cy="12683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FDA4B36-3251-40B9-9DA4-6D5B3BF6995F}"/>
              </a:ext>
            </a:extLst>
          </p:cNvPr>
          <p:cNvSpPr/>
          <p:nvPr/>
        </p:nvSpPr>
        <p:spPr>
          <a:xfrm>
            <a:off x="9778011" y="4776184"/>
            <a:ext cx="300735" cy="13257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2250EFF-6549-495A-9D56-2ECFB63A5346}"/>
              </a:ext>
            </a:extLst>
          </p:cNvPr>
          <p:cNvSpPr/>
          <p:nvPr/>
        </p:nvSpPr>
        <p:spPr>
          <a:xfrm>
            <a:off x="10149763" y="4839251"/>
            <a:ext cx="251538" cy="12683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301783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C64899-50FC-448D-B2F9-45B5F3A4F301}"/>
              </a:ext>
            </a:extLst>
          </p:cNvPr>
          <p:cNvSpPr txBox="1"/>
          <p:nvPr/>
        </p:nvSpPr>
        <p:spPr>
          <a:xfrm>
            <a:off x="9199485" y="359091"/>
            <a:ext cx="14981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BA" sz="2400" b="1" dirty="0">
                <a:solidFill>
                  <a:srgbClr val="0070C0"/>
                </a:solidFill>
              </a:rPr>
              <a:t>8.питање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A2181B-E8C2-4CB6-850E-09C39763734A}"/>
              </a:ext>
            </a:extLst>
          </p:cNvPr>
          <p:cNvSpPr txBox="1"/>
          <p:nvPr/>
        </p:nvSpPr>
        <p:spPr>
          <a:xfrm>
            <a:off x="923277" y="932155"/>
            <a:ext cx="9623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/>
              <a:t>Разврстај у одговарајућа поља понуђене појмове!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5881A4-E74B-4637-8C8C-03A6BC43A85A}"/>
              </a:ext>
            </a:extLst>
          </p:cNvPr>
          <p:cNvSpPr/>
          <p:nvPr/>
        </p:nvSpPr>
        <p:spPr>
          <a:xfrm>
            <a:off x="417251" y="3446754"/>
            <a:ext cx="5122415" cy="30820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B39BF-469F-4750-BC18-51793641BFA0}"/>
              </a:ext>
            </a:extLst>
          </p:cNvPr>
          <p:cNvSpPr/>
          <p:nvPr/>
        </p:nvSpPr>
        <p:spPr>
          <a:xfrm>
            <a:off x="6180339" y="3446754"/>
            <a:ext cx="5122415" cy="30820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518DD-84B1-4620-86E1-CB0DF3BDA681}"/>
              </a:ext>
            </a:extLst>
          </p:cNvPr>
          <p:cNvSpPr txBox="1"/>
          <p:nvPr/>
        </p:nvSpPr>
        <p:spPr>
          <a:xfrm>
            <a:off x="1500326" y="3515557"/>
            <a:ext cx="248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rgbClr val="0070C0"/>
                </a:solidFill>
              </a:rPr>
              <a:t>Климатски елементи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FF836D-E4A3-4939-AC26-D0754A94A766}"/>
              </a:ext>
            </a:extLst>
          </p:cNvPr>
          <p:cNvSpPr txBox="1"/>
          <p:nvPr/>
        </p:nvSpPr>
        <p:spPr>
          <a:xfrm>
            <a:off x="7563775" y="3515557"/>
            <a:ext cx="221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rgbClr val="0070C0"/>
                </a:solidFill>
              </a:rPr>
              <a:t>Климатски фактори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ECA161-6CB0-4C52-8870-DB9D9C1E5F3A}"/>
              </a:ext>
            </a:extLst>
          </p:cNvPr>
          <p:cNvSpPr txBox="1"/>
          <p:nvPr/>
        </p:nvSpPr>
        <p:spPr>
          <a:xfrm>
            <a:off x="612560" y="1686757"/>
            <a:ext cx="1447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Температура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CA2062-34D7-48DD-A872-C9D358AAACDF}"/>
              </a:ext>
            </a:extLst>
          </p:cNvPr>
          <p:cNvSpPr txBox="1"/>
          <p:nvPr/>
        </p:nvSpPr>
        <p:spPr>
          <a:xfrm>
            <a:off x="2396971" y="1686757"/>
            <a:ext cx="1589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Удаљеност од екваатора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78A518-4542-4896-8D3E-B5B183C39785}"/>
              </a:ext>
            </a:extLst>
          </p:cNvPr>
          <p:cNvSpPr txBox="1"/>
          <p:nvPr/>
        </p:nvSpPr>
        <p:spPr>
          <a:xfrm>
            <a:off x="4589756" y="1686757"/>
            <a:ext cx="136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Рељеф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2D241D-FAAB-443C-AFF0-1FF93046DDD7}"/>
              </a:ext>
            </a:extLst>
          </p:cNvPr>
          <p:cNvSpPr txBox="1"/>
          <p:nvPr/>
        </p:nvSpPr>
        <p:spPr>
          <a:xfrm>
            <a:off x="5956917" y="1686757"/>
            <a:ext cx="136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Притисак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16E369-9BE3-426E-94E2-80AA84046C78}"/>
              </a:ext>
            </a:extLst>
          </p:cNvPr>
          <p:cNvSpPr txBox="1"/>
          <p:nvPr/>
        </p:nvSpPr>
        <p:spPr>
          <a:xfrm>
            <a:off x="7563775" y="1686757"/>
            <a:ext cx="1970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Облачност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584C08-C2FA-458C-A905-A1A6A5EE84C5}"/>
              </a:ext>
            </a:extLst>
          </p:cNvPr>
          <p:cNvSpPr txBox="1"/>
          <p:nvPr/>
        </p:nvSpPr>
        <p:spPr>
          <a:xfrm>
            <a:off x="9268287" y="1686757"/>
            <a:ext cx="1704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Падавине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8438FC-9CC8-49A3-97C4-B1098F94FA7E}"/>
              </a:ext>
            </a:extLst>
          </p:cNvPr>
          <p:cNvSpPr txBox="1"/>
          <p:nvPr/>
        </p:nvSpPr>
        <p:spPr>
          <a:xfrm>
            <a:off x="923277" y="2654423"/>
            <a:ext cx="182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Биљни покривач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046853-037F-44A3-BD2E-05A9B9DE6C30}"/>
              </a:ext>
            </a:extLst>
          </p:cNvPr>
          <p:cNvSpPr txBox="1"/>
          <p:nvPr/>
        </p:nvSpPr>
        <p:spPr>
          <a:xfrm>
            <a:off x="3409024" y="2637039"/>
            <a:ext cx="1953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Влажност ваздуха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445BCC-8E39-4B6A-812A-29DF19C9C56C}"/>
              </a:ext>
            </a:extLst>
          </p:cNvPr>
          <p:cNvSpPr txBox="1"/>
          <p:nvPr/>
        </p:nvSpPr>
        <p:spPr>
          <a:xfrm>
            <a:off x="5734974" y="2515923"/>
            <a:ext cx="1589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Удаљеност од мора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C04A27-DB54-4749-A530-1AD7E337AE07}"/>
              </a:ext>
            </a:extLst>
          </p:cNvPr>
          <p:cNvSpPr txBox="1"/>
          <p:nvPr/>
        </p:nvSpPr>
        <p:spPr>
          <a:xfrm>
            <a:off x="7563775" y="251165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Трајање сунчевог сјаја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F5CD91-46B1-4D73-98B8-5AF4F2EBBC92}"/>
              </a:ext>
            </a:extLst>
          </p:cNvPr>
          <p:cNvSpPr txBox="1"/>
          <p:nvPr/>
        </p:nvSpPr>
        <p:spPr>
          <a:xfrm>
            <a:off x="9199485" y="2654423"/>
            <a:ext cx="1498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Вјетрови </a:t>
            </a:r>
          </a:p>
        </p:txBody>
      </p:sp>
    </p:spTree>
    <p:extLst>
      <p:ext uri="{BB962C8B-B14F-4D97-AF65-F5344CB8AC3E}">
        <p14:creationId xmlns:p14="http://schemas.microsoft.com/office/powerpoint/2010/main" val="345970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0.12453 L -0.00326 0.344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33385 0.328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36276 0.35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25625 0.3486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12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57005 0.44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03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4849 0.4715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45" y="2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46966 0.3400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7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0.22461 0.328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24" y="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-0.49713 0.4773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57" y="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-0.42722 0.4858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67" y="2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466</TotalTime>
  <Words>541</Words>
  <Application>Microsoft Office PowerPoint</Application>
  <PresentationFormat>Widescreen</PresentationFormat>
  <Paragraphs>148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Tw Cen MT</vt:lpstr>
      <vt:lpstr>Droplet</vt:lpstr>
      <vt:lpstr>Ваздушни омотач земље   атмосфера Понављање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Ваздушни омотач земље   атмосфера</dc:title>
  <dc:creator>Danijela Lolic</dc:creator>
  <cp:lastModifiedBy>Danijela Lolic</cp:lastModifiedBy>
  <cp:revision>27</cp:revision>
  <dcterms:created xsi:type="dcterms:W3CDTF">2021-03-09T19:21:58Z</dcterms:created>
  <dcterms:modified xsi:type="dcterms:W3CDTF">2021-03-11T10:44:54Z</dcterms:modified>
</cp:coreProperties>
</file>