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78" r:id="rId2"/>
    <p:sldId id="279" r:id="rId3"/>
    <p:sldId id="284" r:id="rId4"/>
    <p:sldId id="285" r:id="rId5"/>
    <p:sldId id="296" r:id="rId6"/>
    <p:sldId id="286" r:id="rId7"/>
    <p:sldId id="287" r:id="rId8"/>
    <p:sldId id="300" r:id="rId9"/>
    <p:sldId id="288" r:id="rId10"/>
    <p:sldId id="289" r:id="rId11"/>
    <p:sldId id="290" r:id="rId12"/>
    <p:sldId id="297" r:id="rId13"/>
    <p:sldId id="298" r:id="rId14"/>
    <p:sldId id="299" r:id="rId15"/>
    <p:sldId id="295" r:id="rId16"/>
    <p:sldId id="29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ED2F664-AF89-41DE-BF8F-8888BF575046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2883" y="5919615"/>
            <a:ext cx="84923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400" b="1" dirty="0"/>
              <a:t>ДОДАВАЊЕ ФОРМИ</a:t>
            </a:r>
            <a:endParaRPr lang="sr-Latn-R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3090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>
            <a:extLst>
              <a:ext uri="{FF2B5EF4-FFF2-40B4-BE49-F238E27FC236}">
                <a16:creationId xmlns:a16="http://schemas.microsoft.com/office/drawing/2014/main" xmlns="" id="{DBEAE7FF-6AF5-4A76-9D94-7BA9DF58D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450574"/>
            <a:ext cx="11608903" cy="62815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&lt;html&gt;</a:t>
            </a:r>
          </a:p>
          <a:p>
            <a:pPr marL="0" indent="0">
              <a:buNone/>
            </a:pPr>
            <a:r>
              <a:rPr lang="en-US" sz="2000" dirty="0"/>
              <a:t>&lt;head&gt; &lt;title&gt; Checkbox </a:t>
            </a:r>
            <a:r>
              <a:rPr lang="en-US" sz="2000" dirty="0" err="1"/>
              <a:t>dugme</a:t>
            </a:r>
            <a:r>
              <a:rPr lang="en-US" sz="2000" dirty="0"/>
              <a:t> &lt;/title&gt; &lt;/head&gt;</a:t>
            </a:r>
          </a:p>
          <a:p>
            <a:pPr marL="0" indent="0">
              <a:buNone/>
            </a:pPr>
            <a:r>
              <a:rPr lang="en-US" sz="2000" dirty="0"/>
              <a:t>&lt;body&gt;</a:t>
            </a:r>
          </a:p>
          <a:p>
            <a:pPr marL="0" indent="0">
              <a:buNone/>
            </a:pPr>
            <a:r>
              <a:rPr lang="en-US" sz="2000" dirty="0"/>
              <a:t>&lt;form&gt;</a:t>
            </a:r>
          </a:p>
          <a:p>
            <a:pPr marL="0" indent="0">
              <a:buNone/>
            </a:pPr>
            <a:r>
              <a:rPr lang="en-US" sz="2000" dirty="0" err="1"/>
              <a:t>Izaberite</a:t>
            </a:r>
            <a:r>
              <a:rPr lang="en-US" sz="2000" dirty="0"/>
              <a:t> </a:t>
            </a:r>
            <a:r>
              <a:rPr lang="en-US" sz="2000" dirty="0" err="1"/>
              <a:t>hobi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&lt;</a:t>
            </a:r>
            <a:r>
              <a:rPr lang="en-US" sz="2000" dirty="0" err="1"/>
              <a:t>br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 err="1"/>
              <a:t>skijanje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&lt;input type="checkbox" name="</a:t>
            </a:r>
            <a:r>
              <a:rPr lang="en-US" sz="2000" dirty="0" err="1"/>
              <a:t>hobi</a:t>
            </a:r>
            <a:r>
              <a:rPr lang="en-US" sz="2000" dirty="0"/>
              <a:t>"</a:t>
            </a:r>
            <a:r>
              <a:rPr lang="sr-Latn-BA" sz="2000" dirty="0"/>
              <a:t> </a:t>
            </a:r>
            <a:r>
              <a:rPr lang="en-US" sz="2000" dirty="0"/>
              <a:t>value="</a:t>
            </a:r>
            <a:r>
              <a:rPr lang="en-US" sz="2000" dirty="0" err="1"/>
              <a:t>skijanje</a:t>
            </a:r>
            <a:r>
              <a:rPr lang="en-US" sz="2000" dirty="0"/>
              <a:t>"&gt;</a:t>
            </a:r>
          </a:p>
          <a:p>
            <a:pPr marL="0" indent="0">
              <a:buNone/>
            </a:pPr>
            <a:r>
              <a:rPr lang="en-US" sz="2000" dirty="0"/>
              <a:t>&lt;</a:t>
            </a:r>
            <a:r>
              <a:rPr lang="en-US" sz="2000" dirty="0" err="1"/>
              <a:t>br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 err="1"/>
              <a:t>plivanje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&lt;input type="checkbox" name="</a:t>
            </a:r>
            <a:r>
              <a:rPr lang="en-US" sz="2000" dirty="0" err="1"/>
              <a:t>hobi</a:t>
            </a:r>
            <a:r>
              <a:rPr lang="en-US" sz="2000" dirty="0"/>
              <a:t>"</a:t>
            </a:r>
            <a:r>
              <a:rPr lang="sr-Latn-BA" sz="2000" dirty="0"/>
              <a:t> </a:t>
            </a:r>
            <a:r>
              <a:rPr lang="en-US" sz="2000" dirty="0"/>
              <a:t>value="</a:t>
            </a:r>
            <a:r>
              <a:rPr lang="en-US" sz="2000" dirty="0" err="1"/>
              <a:t>plivanje</a:t>
            </a:r>
            <a:r>
              <a:rPr lang="en-US" sz="2000" dirty="0"/>
              <a:t>"&gt;</a:t>
            </a:r>
          </a:p>
          <a:p>
            <a:pPr marL="0" indent="0">
              <a:buNone/>
            </a:pPr>
            <a:r>
              <a:rPr lang="en-US" sz="2000" dirty="0"/>
              <a:t>&lt;</a:t>
            </a:r>
            <a:r>
              <a:rPr lang="en-US" sz="2000" dirty="0" err="1"/>
              <a:t>br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 err="1"/>
              <a:t>crtanje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&lt;input type="checkbox" name="</a:t>
            </a:r>
            <a:r>
              <a:rPr lang="en-US" sz="2000" dirty="0" err="1"/>
              <a:t>hobi</a:t>
            </a:r>
            <a:r>
              <a:rPr lang="en-US" sz="2000" dirty="0"/>
              <a:t>"</a:t>
            </a:r>
            <a:r>
              <a:rPr lang="sr-Latn-BA" sz="2000" dirty="0"/>
              <a:t> </a:t>
            </a:r>
            <a:r>
              <a:rPr lang="en-US" sz="2000" dirty="0"/>
              <a:t>value="</a:t>
            </a:r>
            <a:r>
              <a:rPr lang="en-US" sz="2000" dirty="0" err="1"/>
              <a:t>crtanje</a:t>
            </a:r>
            <a:r>
              <a:rPr lang="en-US" sz="2000" dirty="0"/>
              <a:t>"&gt;</a:t>
            </a:r>
          </a:p>
          <a:p>
            <a:pPr marL="0" indent="0">
              <a:buNone/>
            </a:pPr>
            <a:r>
              <a:rPr lang="en-US" sz="2000" dirty="0"/>
              <a:t>&lt;/form&gt;</a:t>
            </a:r>
          </a:p>
          <a:p>
            <a:pPr marL="0" indent="0">
              <a:buNone/>
            </a:pPr>
            <a:r>
              <a:rPr lang="en-US" sz="2000" dirty="0"/>
              <a:t>&lt;/body&gt;</a:t>
            </a:r>
          </a:p>
          <a:p>
            <a:pPr marL="0" indent="0">
              <a:buNone/>
            </a:pPr>
            <a:r>
              <a:rPr lang="en-US" sz="2000" dirty="0"/>
              <a:t>&lt;/html&gt;</a:t>
            </a:r>
            <a:endParaRPr lang="sr-Latn-BA" sz="2000" dirty="0"/>
          </a:p>
        </p:txBody>
      </p:sp>
    </p:spTree>
    <p:extLst>
      <p:ext uri="{BB962C8B-B14F-4D97-AF65-F5344CB8AC3E}">
        <p14:creationId xmlns:p14="http://schemas.microsoft.com/office/powerpoint/2010/main" xmlns="" val="111070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Čuvar mesta za sadržaj 13">
            <a:extLst>
              <a:ext uri="{FF2B5EF4-FFF2-40B4-BE49-F238E27FC236}">
                <a16:creationId xmlns:a16="http://schemas.microsoft.com/office/drawing/2014/main" xmlns="" id="{FF8C8B01-1D6F-4F38-B2B1-F71DCF6BE0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87" t="2587" r="408"/>
          <a:stretch/>
        </p:blipFill>
        <p:spPr>
          <a:xfrm>
            <a:off x="1514535" y="1280412"/>
            <a:ext cx="9622971" cy="4917941"/>
          </a:xfrm>
        </p:spPr>
      </p:pic>
    </p:spTree>
    <p:extLst>
      <p:ext uri="{BB962C8B-B14F-4D97-AF65-F5344CB8AC3E}">
        <p14:creationId xmlns:p14="http://schemas.microsoft.com/office/powerpoint/2010/main" xmlns="" val="196548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>
            <a:extLst>
              <a:ext uri="{FF2B5EF4-FFF2-40B4-BE49-F238E27FC236}">
                <a16:creationId xmlns:a16="http://schemas.microsoft.com/office/drawing/2014/main" xmlns="" id="{A5D89F22-00F8-45F1-8287-B3D951DF5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389" y="2828941"/>
            <a:ext cx="9877777" cy="30947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b="1" dirty="0"/>
              <a:t>Текстуално поље </a:t>
            </a:r>
            <a:r>
              <a:rPr lang="ru-RU" sz="3600" dirty="0"/>
              <a:t>се користи за унос</a:t>
            </a:r>
            <a:r>
              <a:rPr lang="sr-Latn-BA" sz="3600" dirty="0"/>
              <a:t> </a:t>
            </a:r>
            <a:r>
              <a:rPr lang="ru-RU" sz="3600" dirty="0"/>
              <a:t>текстуалног садржаја. Користи се таг </a:t>
            </a:r>
            <a:r>
              <a:rPr lang="ru-RU" sz="3600" b="1" dirty="0"/>
              <a:t>&lt;input&gt; </a:t>
            </a:r>
            <a:r>
              <a:rPr lang="ru-RU" sz="3600" dirty="0"/>
              <a:t>са</a:t>
            </a:r>
            <a:r>
              <a:rPr lang="sr-Latn-BA" sz="3600" dirty="0"/>
              <a:t> </a:t>
            </a:r>
            <a:r>
              <a:rPr lang="sr-Cyrl-BA" sz="3600" dirty="0"/>
              <a:t>атрибутом </a:t>
            </a:r>
            <a:r>
              <a:rPr lang="en-US" sz="3600" b="1" dirty="0"/>
              <a:t>type=”text”.</a:t>
            </a:r>
            <a:endParaRPr lang="sr-Latn-BA" sz="3600" b="1" dirty="0"/>
          </a:p>
          <a:p>
            <a:pPr marL="0" indent="0">
              <a:buNone/>
            </a:pPr>
            <a:r>
              <a:rPr lang="sr-Cyrl-BA" sz="3600" dirty="0"/>
              <a:t>Уколико је атрибут </a:t>
            </a:r>
            <a:r>
              <a:rPr lang="en-US" sz="3600" b="1" dirty="0"/>
              <a:t>type=”password”, </a:t>
            </a:r>
            <a:r>
              <a:rPr lang="sr-Cyrl-BA" sz="3600" dirty="0"/>
              <a:t>тада ћете</a:t>
            </a:r>
            <a:r>
              <a:rPr lang="sr-Latn-BA" sz="3600" dirty="0"/>
              <a:t> </a:t>
            </a:r>
            <a:r>
              <a:rPr lang="ru-RU" sz="3600" dirty="0"/>
              <a:t>добити текстуално поље за унос лозинке.</a:t>
            </a:r>
            <a:endParaRPr lang="en-US" sz="3600" b="1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xmlns="" id="{BE189E99-C463-4DB6-B840-108A62516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b="1" dirty="0">
                <a:solidFill>
                  <a:schemeClr val="tx1"/>
                </a:solidFill>
              </a:rPr>
              <a:t>Текстуално поље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574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>
            <a:extLst>
              <a:ext uri="{FF2B5EF4-FFF2-40B4-BE49-F238E27FC236}">
                <a16:creationId xmlns:a16="http://schemas.microsoft.com/office/drawing/2014/main" xmlns="" id="{8270A6D7-DA6A-4F74-BBB9-06C2EBECA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757" y="1783830"/>
            <a:ext cx="9877777" cy="49482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&lt;head&gt; &lt;title&gt; </a:t>
            </a:r>
            <a:r>
              <a:rPr lang="en-US" dirty="0" err="1"/>
              <a:t>Obrazac</a:t>
            </a:r>
            <a:r>
              <a:rPr lang="en-US" dirty="0"/>
              <a:t>&lt;/title&gt; &lt;/head&gt;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&lt;form&gt;</a:t>
            </a:r>
          </a:p>
          <a:p>
            <a:pPr marL="0" indent="0">
              <a:buNone/>
            </a:pPr>
            <a:r>
              <a:rPr lang="sr-Latn-BA" dirty="0"/>
              <a:t>Korisnik</a:t>
            </a:r>
            <a:r>
              <a:rPr lang="it-IT" dirty="0"/>
              <a:t>: </a:t>
            </a:r>
            <a:endParaRPr lang="sr-Latn-BA" dirty="0"/>
          </a:p>
          <a:p>
            <a:pPr marL="0" indent="0">
              <a:buNone/>
            </a:pPr>
            <a:r>
              <a:rPr lang="en-US" dirty="0"/>
              <a:t>&lt;input type="text" size="30"&gt;</a:t>
            </a:r>
            <a:endParaRPr lang="sr-Latn-BA" dirty="0"/>
          </a:p>
          <a:p>
            <a:pPr marL="0" indent="0">
              <a:buNone/>
            </a:pPr>
            <a:r>
              <a:rPr lang="it-IT" dirty="0"/>
              <a:t>&lt;br&gt;</a:t>
            </a:r>
          </a:p>
          <a:p>
            <a:pPr marL="0" indent="0">
              <a:buNone/>
            </a:pPr>
            <a:r>
              <a:rPr lang="it-IT" dirty="0"/>
              <a:t>Unesite </a:t>
            </a:r>
            <a:r>
              <a:rPr lang="sr-Latn-BA" dirty="0"/>
              <a:t>lozinku</a:t>
            </a:r>
            <a:r>
              <a:rPr lang="it-IT" dirty="0"/>
              <a:t>: </a:t>
            </a:r>
            <a:endParaRPr lang="sr-Latn-BA" dirty="0"/>
          </a:p>
          <a:p>
            <a:pPr marL="0" indent="0">
              <a:buNone/>
            </a:pPr>
            <a:r>
              <a:rPr lang="en-US" dirty="0"/>
              <a:t>&lt;input type= "</a:t>
            </a:r>
            <a:r>
              <a:rPr lang="sr-Latn-BA" dirty="0" err="1"/>
              <a:t>password</a:t>
            </a:r>
            <a:r>
              <a:rPr lang="en-US" dirty="0"/>
              <a:t>" size="30"&gt;</a:t>
            </a:r>
          </a:p>
          <a:p>
            <a:pPr marL="0" indent="0">
              <a:buNone/>
            </a:pPr>
            <a:r>
              <a:rPr lang="en-US" dirty="0"/>
              <a:t>&lt;/form&gt;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xmlns="" val="61861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03D881A-455A-4F3C-BF5B-C8A7CAA7F0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7010" y="821635"/>
            <a:ext cx="8666920" cy="5804637"/>
          </a:xfrm>
        </p:spPr>
      </p:pic>
    </p:spTree>
    <p:extLst>
      <p:ext uri="{BB962C8B-B14F-4D97-AF65-F5344CB8AC3E}">
        <p14:creationId xmlns:p14="http://schemas.microsoft.com/office/powerpoint/2010/main" xmlns="" val="172659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2">
            <a:extLst>
              <a:ext uri="{FF2B5EF4-FFF2-40B4-BE49-F238E27FC236}">
                <a16:creationId xmlns:a16="http://schemas.microsoft.com/office/drawing/2014/main" xmlns="" id="{F66D1BBA-8467-400D-BAB0-FD6EBF9AC342}"/>
              </a:ext>
            </a:extLst>
          </p:cNvPr>
          <p:cNvSpPr txBox="1">
            <a:spLocks/>
          </p:cNvSpPr>
          <p:nvPr/>
        </p:nvSpPr>
        <p:spPr>
          <a:xfrm>
            <a:off x="1659834" y="1902517"/>
            <a:ext cx="8872331" cy="3394472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endParaRPr lang="sr-Cyrl-RS" sz="3200" b="1" dirty="0"/>
          </a:p>
          <a:p>
            <a:pPr marL="0" indent="0" algn="ctr">
              <a:buFont typeface="Symbol" pitchFamily="18" charset="2"/>
              <a:buNone/>
            </a:pPr>
            <a:endParaRPr lang="sr-Cyrl-RS" sz="3200" b="1" dirty="0"/>
          </a:p>
          <a:p>
            <a:pPr marL="0" indent="0" algn="ctr">
              <a:buFont typeface="Symbol" pitchFamily="18" charset="2"/>
              <a:buNone/>
            </a:pPr>
            <a:r>
              <a:rPr lang="sr-Cyrl-RS" sz="4000" b="1" dirty="0"/>
              <a:t>Домаћи задатак договорите са својим наставницима.</a:t>
            </a:r>
          </a:p>
          <a:p>
            <a:pPr marL="0" indent="0" algn="ctr">
              <a:buFont typeface="Symbol" pitchFamily="18" charset="2"/>
              <a:buNone/>
            </a:pPr>
            <a:endParaRPr lang="sr-Cyrl-RS" sz="3200" b="1" dirty="0"/>
          </a:p>
          <a:p>
            <a:pPr marL="0" indent="0" algn="ctr">
              <a:buFont typeface="Symbol" pitchFamily="18" charset="2"/>
              <a:buNone/>
            </a:pPr>
            <a:endParaRPr lang="sr-Cyrl-RS" sz="3200" b="1" dirty="0"/>
          </a:p>
          <a:p>
            <a:pPr marL="0" indent="0" algn="ctr">
              <a:buFont typeface="Symbol" pitchFamily="18" charset="2"/>
              <a:buNone/>
            </a:pPr>
            <a:endParaRPr lang="sr-Cyrl-RS" sz="3200" b="1" dirty="0"/>
          </a:p>
          <a:p>
            <a:pPr marL="0" indent="0" algn="ctr">
              <a:buFont typeface="Symbol" pitchFamily="18" charset="2"/>
              <a:buNone/>
            </a:pPr>
            <a:endParaRPr lang="sr-Cyrl-RS" sz="3200" b="1" dirty="0"/>
          </a:p>
          <a:p>
            <a:pPr marL="0" indent="0">
              <a:buFont typeface="Symbol" pitchFamily="18" charset="2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6459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>
            <a:extLst>
              <a:ext uri="{FF2B5EF4-FFF2-40B4-BE49-F238E27FC236}">
                <a16:creationId xmlns:a16="http://schemas.microsoft.com/office/drawing/2014/main" xmlns="" id="{438CF718-EC76-4418-ABDB-3369A6A97EA0}"/>
              </a:ext>
            </a:extLst>
          </p:cNvPr>
          <p:cNvSpPr/>
          <p:nvPr/>
        </p:nvSpPr>
        <p:spPr>
          <a:xfrm>
            <a:off x="2326379" y="3115918"/>
            <a:ext cx="75392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</a:rPr>
              <a:t>ХВАЛА НА ПАЖЊИ!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62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C9B47FBA-D8F7-4BA4-AC8E-7CAA1C313381}"/>
              </a:ext>
            </a:extLst>
          </p:cNvPr>
          <p:cNvSpPr txBox="1">
            <a:spLocks noChangeArrowheads="1"/>
          </p:cNvSpPr>
          <p:nvPr/>
        </p:nvSpPr>
        <p:spPr>
          <a:xfrm>
            <a:off x="1200701" y="2523435"/>
            <a:ext cx="10646741" cy="4672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2800" b="1" dirty="0"/>
              <a:t>Форма </a:t>
            </a:r>
            <a:r>
              <a:rPr lang="sr-Cyrl-BA" sz="2800" dirty="0"/>
              <a:t>омогућава комуникацију између </a:t>
            </a:r>
            <a:r>
              <a:rPr lang="ru-RU" sz="2800" dirty="0"/>
              <a:t>корисника и сревера. </a:t>
            </a:r>
          </a:p>
          <a:p>
            <a:r>
              <a:rPr lang="ru-RU" sz="2800" dirty="0"/>
              <a:t>Користи се таг </a:t>
            </a:r>
            <a:r>
              <a:rPr lang="ru-RU" sz="2800" b="1" dirty="0"/>
              <a:t>&lt;form&gt;</a:t>
            </a:r>
            <a:endParaRPr lang="sr-Cyrl-BA" sz="2800" b="1" dirty="0"/>
          </a:p>
          <a:p>
            <a:pPr>
              <a:lnSpc>
                <a:spcPct val="80000"/>
              </a:lnSpc>
            </a:pPr>
            <a:r>
              <a:rPr lang="sr-Cyrl-BA" sz="2800" dirty="0"/>
              <a:t>Командно дугме</a:t>
            </a:r>
            <a:endParaRPr lang="sr-Latn-BA" sz="2800" dirty="0"/>
          </a:p>
          <a:p>
            <a:pPr>
              <a:lnSpc>
                <a:spcPct val="80000"/>
              </a:lnSpc>
            </a:pPr>
            <a:r>
              <a:rPr lang="sr-Cyrl-BA" sz="2800" dirty="0"/>
              <a:t>Радио дугме</a:t>
            </a:r>
          </a:p>
          <a:p>
            <a:pPr>
              <a:lnSpc>
                <a:spcPct val="80000"/>
              </a:lnSpc>
            </a:pPr>
            <a:r>
              <a:rPr lang="sr-Cyrl-BA" sz="2800" dirty="0"/>
              <a:t>Поље за потврду (</a:t>
            </a:r>
            <a:r>
              <a:rPr lang="sr-Latn-BA" sz="2800" dirty="0" err="1"/>
              <a:t>Checkbox</a:t>
            </a:r>
            <a:r>
              <a:rPr lang="sr-Cyrl-BA" sz="2800" dirty="0"/>
              <a:t>)</a:t>
            </a:r>
          </a:p>
          <a:p>
            <a:pPr>
              <a:lnSpc>
                <a:spcPct val="80000"/>
              </a:lnSpc>
            </a:pPr>
            <a:r>
              <a:rPr lang="sr-Cyrl-BA" sz="2800" dirty="0"/>
              <a:t>Текстуално поље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423981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xmlns="" id="{5FBAF0EE-A43B-4434-AC5D-95B088C19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026" y="3429000"/>
            <a:ext cx="9877777" cy="167124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600" b="1" dirty="0"/>
              <a:t>Командно дугме </a:t>
            </a:r>
            <a:r>
              <a:rPr lang="ru-RU" sz="3600" dirty="0"/>
              <a:t>се формира тагом </a:t>
            </a:r>
            <a:r>
              <a:rPr lang="ru-RU" sz="3600" b="1" dirty="0"/>
              <a:t>&lt;input&gt; </a:t>
            </a:r>
            <a:r>
              <a:rPr lang="ru-RU" sz="3600" dirty="0"/>
              <a:t>и атрибутом </a:t>
            </a:r>
            <a:r>
              <a:rPr lang="ru-RU" sz="3600" b="1" dirty="0"/>
              <a:t>type</a:t>
            </a:r>
            <a:r>
              <a:rPr lang="ru-RU" sz="3600" dirty="0"/>
              <a:t>, којим се дефинише функција </a:t>
            </a:r>
            <a:r>
              <a:rPr lang="sr-Cyrl-BA" sz="3600" dirty="0"/>
              <a:t>командног дугмета.</a:t>
            </a:r>
            <a:endParaRPr lang="en-US" sz="3600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xmlns="" id="{24803D0C-462B-4987-9C42-4D67337E8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b="1" dirty="0">
                <a:solidFill>
                  <a:schemeClr val="tx1"/>
                </a:solidFill>
              </a:rPr>
              <a:t>Командно дугме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31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>
            <a:extLst>
              <a:ext uri="{FF2B5EF4-FFF2-40B4-BE49-F238E27FC236}">
                <a16:creationId xmlns:a16="http://schemas.microsoft.com/office/drawing/2014/main" xmlns="" id="{EAB9E91C-033B-4C84-BADF-8DA98F84E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2133600"/>
            <a:ext cx="11171583" cy="4585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&lt;html&gt;</a:t>
            </a:r>
          </a:p>
          <a:p>
            <a:pPr marL="0" indent="0">
              <a:buNone/>
            </a:pPr>
            <a:r>
              <a:rPr lang="en-US" sz="2800" dirty="0"/>
              <a:t>&lt;head&gt; &lt;title&gt; </a:t>
            </a:r>
            <a:r>
              <a:rPr lang="en-US" sz="2800" dirty="0" err="1"/>
              <a:t>Komandno</a:t>
            </a:r>
            <a:r>
              <a:rPr lang="en-US" sz="2800" dirty="0"/>
              <a:t> </a:t>
            </a:r>
            <a:r>
              <a:rPr lang="en-US" sz="2800" dirty="0" err="1"/>
              <a:t>dugme</a:t>
            </a:r>
            <a:r>
              <a:rPr lang="en-US" sz="2800" dirty="0"/>
              <a:t> &lt;/title&gt; &lt;/head&gt;</a:t>
            </a:r>
          </a:p>
          <a:p>
            <a:pPr marL="0" indent="0">
              <a:buNone/>
            </a:pPr>
            <a:r>
              <a:rPr lang="en-US" sz="2800" dirty="0"/>
              <a:t>&lt;body&gt;</a:t>
            </a:r>
          </a:p>
          <a:p>
            <a:pPr marL="0" indent="0">
              <a:buNone/>
            </a:pPr>
            <a:r>
              <a:rPr lang="en-US" sz="2800" dirty="0"/>
              <a:t>&lt;form&gt;</a:t>
            </a:r>
          </a:p>
          <a:p>
            <a:pPr marL="0" indent="0">
              <a:buNone/>
            </a:pPr>
            <a:r>
              <a:rPr lang="en-US" sz="2800" dirty="0"/>
              <a:t>&lt;input type="button" name="</a:t>
            </a:r>
            <a:r>
              <a:rPr lang="en-US" sz="2800" dirty="0" err="1"/>
              <a:t>dugme</a:t>
            </a:r>
            <a:r>
              <a:rPr lang="en-US" sz="2800" dirty="0"/>
              <a:t>"</a:t>
            </a:r>
            <a:r>
              <a:rPr lang="sr-Cyrl-BA" sz="2800" dirty="0"/>
              <a:t>  </a:t>
            </a:r>
            <a:r>
              <a:rPr lang="en-US" sz="2800" dirty="0"/>
              <a:t>value="Start" </a:t>
            </a:r>
            <a:r>
              <a:rPr lang="en-US" sz="2800" dirty="0" err="1"/>
              <a:t>onClick</a:t>
            </a:r>
            <a:r>
              <a:rPr lang="en-US" sz="2800" dirty="0"/>
              <a:t>="</a:t>
            </a:r>
            <a:r>
              <a:rPr lang="en-US" sz="2800" dirty="0" err="1"/>
              <a:t>Akcija</a:t>
            </a:r>
            <a:r>
              <a:rPr lang="en-US" sz="2800" dirty="0"/>
              <a:t>"&gt;</a:t>
            </a:r>
          </a:p>
          <a:p>
            <a:pPr marL="0" indent="0">
              <a:buNone/>
            </a:pPr>
            <a:r>
              <a:rPr lang="en-US" sz="2800" dirty="0"/>
              <a:t>&lt;/form&gt;</a:t>
            </a:r>
          </a:p>
          <a:p>
            <a:pPr marL="0" indent="0">
              <a:buNone/>
            </a:pPr>
            <a:r>
              <a:rPr lang="en-US" sz="2800" dirty="0"/>
              <a:t>&lt;/body&gt;</a:t>
            </a:r>
          </a:p>
          <a:p>
            <a:pPr marL="0" indent="0">
              <a:buNone/>
            </a:pPr>
            <a:r>
              <a:rPr lang="en-US" sz="2800" dirty="0"/>
              <a:t>&lt;/html&gt;</a:t>
            </a:r>
            <a:endParaRPr lang="sr-Latn-BA" sz="2800" b="1" dirty="0"/>
          </a:p>
        </p:txBody>
      </p:sp>
    </p:spTree>
    <p:extLst>
      <p:ext uri="{BB962C8B-B14F-4D97-AF65-F5344CB8AC3E}">
        <p14:creationId xmlns:p14="http://schemas.microsoft.com/office/powerpoint/2010/main" xmlns="" val="190117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8F5D5728-8426-4B23-8930-D55683F189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9860" y="1855958"/>
            <a:ext cx="8060623" cy="4465329"/>
          </a:xfrm>
        </p:spPr>
      </p:pic>
    </p:spTree>
    <p:extLst>
      <p:ext uri="{BB962C8B-B14F-4D97-AF65-F5344CB8AC3E}">
        <p14:creationId xmlns:p14="http://schemas.microsoft.com/office/powerpoint/2010/main" xmlns="" val="238907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>
            <a:extLst>
              <a:ext uri="{FF2B5EF4-FFF2-40B4-BE49-F238E27FC236}">
                <a16:creationId xmlns:a16="http://schemas.microsoft.com/office/drawing/2014/main" xmlns="" id="{6804F482-1BCF-4A9B-9067-D7FDE00E5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696" y="3223151"/>
            <a:ext cx="9877777" cy="18391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b="1" dirty="0"/>
              <a:t>Радио дугме </a:t>
            </a:r>
            <a:r>
              <a:rPr lang="ru-RU" sz="3600" dirty="0"/>
              <a:t>се користи када бирате између</a:t>
            </a:r>
            <a:r>
              <a:rPr lang="sr-Latn-BA" sz="3600" dirty="0"/>
              <a:t> </a:t>
            </a:r>
            <a:r>
              <a:rPr lang="ru-RU" sz="3600" dirty="0"/>
              <a:t>мањег броја могућности. Само једно дугме које</a:t>
            </a:r>
            <a:r>
              <a:rPr lang="sr-Latn-BA" sz="3600" dirty="0"/>
              <a:t> </a:t>
            </a:r>
            <a:r>
              <a:rPr lang="sr-Cyrl-BA" sz="3600" dirty="0"/>
              <a:t>изаберете може бити активно.</a:t>
            </a:r>
            <a:endParaRPr lang="sr-Cyrl-BA" sz="3600" b="1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xmlns="" id="{22BC26A4-6DA0-406F-88EF-9ED4723C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Cyrl-BA" b="1" dirty="0">
                <a:solidFill>
                  <a:schemeClr val="tx1"/>
                </a:solidFill>
              </a:rPr>
              <a:t>Радио дугме</a:t>
            </a:r>
          </a:p>
        </p:txBody>
      </p:sp>
    </p:spTree>
    <p:extLst>
      <p:ext uri="{BB962C8B-B14F-4D97-AF65-F5344CB8AC3E}">
        <p14:creationId xmlns:p14="http://schemas.microsoft.com/office/powerpoint/2010/main" xmlns="" val="96037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>
            <a:extLst>
              <a:ext uri="{FF2B5EF4-FFF2-40B4-BE49-F238E27FC236}">
                <a16:creationId xmlns:a16="http://schemas.microsoft.com/office/drawing/2014/main" xmlns="" id="{0EFB1447-875A-40A2-BF45-976560B1B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1" y="2093844"/>
            <a:ext cx="12205252" cy="4585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&lt;head&gt; &lt;title&gt; Radio </a:t>
            </a:r>
            <a:r>
              <a:rPr lang="en-US" dirty="0" err="1"/>
              <a:t>dugme</a:t>
            </a:r>
            <a:r>
              <a:rPr lang="en-US" dirty="0"/>
              <a:t> &lt;/title&gt; &lt;/head&gt;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&lt;form&gt;</a:t>
            </a:r>
          </a:p>
          <a:p>
            <a:pPr marL="0" indent="0">
              <a:buNone/>
            </a:pPr>
            <a:r>
              <a:rPr lang="en-US" dirty="0"/>
              <a:t>&lt;input type="radio" name="pol"</a:t>
            </a:r>
            <a:r>
              <a:rPr lang="sr-Latn-BA" dirty="0"/>
              <a:t>  </a:t>
            </a:r>
            <a:r>
              <a:rPr lang="en-US" dirty="0"/>
              <a:t>value="</a:t>
            </a:r>
            <a:r>
              <a:rPr lang="en-US" dirty="0" err="1"/>
              <a:t>muski</a:t>
            </a:r>
            <a:r>
              <a:rPr lang="en-US" dirty="0"/>
              <a:t>"&gt; </a:t>
            </a:r>
            <a:r>
              <a:rPr lang="en-US" dirty="0" err="1"/>
              <a:t>Muški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&lt;input type="radio" name="pol"</a:t>
            </a:r>
            <a:r>
              <a:rPr lang="sr-Latn-BA" dirty="0"/>
              <a:t>  </a:t>
            </a:r>
            <a:r>
              <a:rPr lang="en-US" dirty="0"/>
              <a:t>value="</a:t>
            </a:r>
            <a:r>
              <a:rPr lang="en-US" dirty="0" err="1"/>
              <a:t>zenski</a:t>
            </a:r>
            <a:r>
              <a:rPr lang="en-US" dirty="0"/>
              <a:t>"&gt; </a:t>
            </a:r>
            <a:r>
              <a:rPr lang="en-US" dirty="0" err="1"/>
              <a:t>Ženski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&lt;/form&gt;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xmlns="" val="135843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FF5BB39A-D285-4CA8-AC9C-2275B07D59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4537" y="1212505"/>
            <a:ext cx="10522925" cy="5278235"/>
          </a:xfrm>
        </p:spPr>
      </p:pic>
    </p:spTree>
    <p:extLst>
      <p:ext uri="{BB962C8B-B14F-4D97-AF65-F5344CB8AC3E}">
        <p14:creationId xmlns:p14="http://schemas.microsoft.com/office/powerpoint/2010/main" xmlns="" val="8802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>
            <a:extLst>
              <a:ext uri="{FF2B5EF4-FFF2-40B4-BE49-F238E27FC236}">
                <a16:creationId xmlns:a16="http://schemas.microsoft.com/office/drawing/2014/main" xmlns="" id="{AC0EF98C-2037-40F0-B6E9-45610FC00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322" y="2973301"/>
            <a:ext cx="9877777" cy="24733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b="1" dirty="0"/>
              <a:t>Поље за потврду (Checkbox) </a:t>
            </a:r>
            <a:r>
              <a:rPr lang="ru-RU" sz="3600" dirty="0"/>
              <a:t>се користи када</a:t>
            </a:r>
            <a:r>
              <a:rPr lang="sr-Latn-BA" sz="3600" dirty="0"/>
              <a:t> </a:t>
            </a:r>
            <a:r>
              <a:rPr lang="ru-RU" sz="3600" dirty="0"/>
              <a:t>желите да изаберете више опција од понуђених. За</a:t>
            </a:r>
            <a:r>
              <a:rPr lang="sr-Latn-BA" sz="3600" dirty="0"/>
              <a:t> </a:t>
            </a:r>
            <a:r>
              <a:rPr lang="ru-RU" sz="3600" dirty="0"/>
              <a:t>разлику од радио дугмете могуће је изабрати једно,</a:t>
            </a:r>
            <a:r>
              <a:rPr lang="sr-Latn-BA" sz="3600" dirty="0"/>
              <a:t> </a:t>
            </a:r>
            <a:r>
              <a:rPr lang="sr-Cyrl-BA" sz="3600" dirty="0"/>
              <a:t>више или сва дугмад.</a:t>
            </a:r>
            <a:endParaRPr lang="en-US" sz="3600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xmlns="" id="{E2DF6808-E706-42A5-9E31-94FD2382A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Cyrl-BA" b="1" dirty="0">
                <a:solidFill>
                  <a:schemeClr val="tx1"/>
                </a:solidFill>
              </a:rPr>
              <a:t>Поље за потврду (</a:t>
            </a:r>
            <a:r>
              <a:rPr lang="sr-Latn-BA" b="1" dirty="0" err="1">
                <a:solidFill>
                  <a:schemeClr val="tx1"/>
                </a:solidFill>
              </a:rPr>
              <a:t>Checkbox</a:t>
            </a:r>
            <a:r>
              <a:rPr lang="sr-Cyrl-BA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39510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</TotalTime>
  <Words>426</Words>
  <Application>Microsoft Office PowerPoint</Application>
  <PresentationFormat>Custom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Slide 1</vt:lpstr>
      <vt:lpstr>Slide 2</vt:lpstr>
      <vt:lpstr>Командно дугме</vt:lpstr>
      <vt:lpstr>Slide 4</vt:lpstr>
      <vt:lpstr>Slide 5</vt:lpstr>
      <vt:lpstr>Радио дугме</vt:lpstr>
      <vt:lpstr>Slide 7</vt:lpstr>
      <vt:lpstr>Slide 8</vt:lpstr>
      <vt:lpstr>Поље за потврду (Checkbox)</vt:lpstr>
      <vt:lpstr>Slide 10</vt:lpstr>
      <vt:lpstr>Slide 11</vt:lpstr>
      <vt:lpstr>Текстуално поље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Brankica</dc:creator>
  <cp:lastModifiedBy>Aleksandra Stankovic</cp:lastModifiedBy>
  <cp:revision>60</cp:revision>
  <dcterms:created xsi:type="dcterms:W3CDTF">2016-01-25T22:16:39Z</dcterms:created>
  <dcterms:modified xsi:type="dcterms:W3CDTF">2021-03-09T07:17:52Z</dcterms:modified>
</cp:coreProperties>
</file>