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6" r:id="rId4"/>
    <p:sldId id="258" r:id="rId5"/>
    <p:sldId id="269" r:id="rId6"/>
    <p:sldId id="261" r:id="rId7"/>
    <p:sldId id="267" r:id="rId8"/>
    <p:sldId id="268" r:id="rId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ja Brkic" initials="NB" lastIdx="2" clrIdx="0">
    <p:extLst>
      <p:ext uri="{19B8F6BF-5375-455C-9EA6-DF929625EA0E}">
        <p15:presenceInfo xmlns:p15="http://schemas.microsoft.com/office/powerpoint/2012/main" userId="2043f2262bff6e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3906E-3CFD-4883-BC16-131F327E2F54}" v="40" dt="2020-05-03T11:24:18.676"/>
    <p1510:client id="{BEBA62A9-1F05-4843-9A84-2694F2B94930}" v="444" dt="2020-05-03T10:10:35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314450"/>
            <a:ext cx="5143502" cy="13716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2800350"/>
            <a:ext cx="5143502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4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3"/>
          <p:cNvGrpSpPr>
            <a:grpSpLocks noChangeAspect="1"/>
          </p:cNvGrpSpPr>
          <p:nvPr/>
        </p:nvGrpSpPr>
        <p:grpSpPr>
          <a:xfrm rot="16200000" flipV="1">
            <a:off x="205736" y="826729"/>
            <a:ext cx="3790248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20" name="Group 97"/>
          <p:cNvGrpSpPr/>
          <p:nvPr/>
        </p:nvGrpSpPr>
        <p:grpSpPr>
          <a:xfrm>
            <a:off x="3991867" y="239383"/>
            <a:ext cx="2542205" cy="20331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33" name="Group 111"/>
          <p:cNvGrpSpPr/>
          <p:nvPr/>
        </p:nvGrpSpPr>
        <p:grpSpPr>
          <a:xfrm>
            <a:off x="3991867" y="2434230"/>
            <a:ext cx="2542205" cy="20331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316195"/>
            <a:ext cx="1714500" cy="14141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765145"/>
            <a:ext cx="2914650" cy="3429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6" y="397202"/>
            <a:ext cx="2245025" cy="172900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6" y="2592049"/>
            <a:ext cx="2245025" cy="172900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1863745"/>
            <a:ext cx="1714500" cy="2436547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47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48" name="Date Placeholder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28431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997760"/>
            <a:ext cx="2880360" cy="15773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685800"/>
            <a:ext cx="4629151" cy="37719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2666643"/>
            <a:ext cx="2880360" cy="179105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90749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6486" y="585788"/>
            <a:ext cx="4825603" cy="3790950"/>
            <a:chOff x="5162444" y="781398"/>
            <a:chExt cx="6433398" cy="5053665"/>
          </a:xfrm>
        </p:grpSpPr>
        <p:sp>
          <p:nvSpPr>
            <p:cNvPr id="6" name="Freeform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</p:grpSp>
        <p:sp>
          <p:nvSpPr>
            <p:cNvPr id="9" name="Freeform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997760"/>
            <a:ext cx="2880360" cy="15773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773396"/>
            <a:ext cx="4457700" cy="3429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2666642"/>
            <a:ext cx="2880360" cy="16263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4918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22618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228600"/>
            <a:ext cx="1297148" cy="4257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28600"/>
            <a:ext cx="6475253" cy="4257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8183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645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371600"/>
            <a:ext cx="5143502" cy="13716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2800350"/>
            <a:ext cx="5143502" cy="685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0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0" y="1369219"/>
            <a:ext cx="3715941" cy="31409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713561" cy="31409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23323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260872"/>
            <a:ext cx="3717036" cy="61793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1878807"/>
            <a:ext cx="3717036" cy="2607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717036" cy="61793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717036" cy="2607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9720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25807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8752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"/>
          <p:cNvGrpSpPr/>
          <p:nvPr/>
        </p:nvGrpSpPr>
        <p:grpSpPr>
          <a:xfrm>
            <a:off x="789318" y="1300162"/>
            <a:ext cx="3270377" cy="22875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20" name="Group 21"/>
          <p:cNvGrpSpPr/>
          <p:nvPr/>
        </p:nvGrpSpPr>
        <p:grpSpPr>
          <a:xfrm>
            <a:off x="5072335" y="1300162"/>
            <a:ext cx="3270377" cy="228752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228599"/>
            <a:ext cx="7543802" cy="91211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425158"/>
            <a:ext cx="2951652" cy="192880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8" y="3701992"/>
            <a:ext cx="3276735" cy="755708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425158"/>
            <a:ext cx="2951652" cy="192880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2" y="3701992"/>
            <a:ext cx="3276735" cy="755708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34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35" name="Date Placeholder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19539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1"/>
          <p:cNvGrpSpPr>
            <a:grpSpLocks noChangeAspect="1"/>
          </p:cNvGrpSpPr>
          <p:nvPr/>
        </p:nvGrpSpPr>
        <p:grpSpPr>
          <a:xfrm rot="5400000">
            <a:off x="783855" y="1258579"/>
            <a:ext cx="2342510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22" name="Group 83"/>
          <p:cNvGrpSpPr>
            <a:grpSpLocks noChangeAspect="1"/>
          </p:cNvGrpSpPr>
          <p:nvPr/>
        </p:nvGrpSpPr>
        <p:grpSpPr>
          <a:xfrm rot="5400000">
            <a:off x="3387852" y="1258579"/>
            <a:ext cx="2342510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grpSp>
        <p:nvGrpSpPr>
          <p:cNvPr id="35" name="Group 96"/>
          <p:cNvGrpSpPr>
            <a:grpSpLocks noChangeAspect="1"/>
          </p:cNvGrpSpPr>
          <p:nvPr/>
        </p:nvGrpSpPr>
        <p:grpSpPr>
          <a:xfrm rot="5400000">
            <a:off x="6014258" y="1258579"/>
            <a:ext cx="2342510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3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4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7" y="1368214"/>
            <a:ext cx="2036467" cy="2082231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3710554"/>
            <a:ext cx="2057400" cy="6858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368214"/>
            <a:ext cx="2036826" cy="2082231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3710554"/>
            <a:ext cx="2057400" cy="6858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368214"/>
            <a:ext cx="2036826" cy="2082231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3710554"/>
            <a:ext cx="2057400" cy="6858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49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bs-Cyrl-BA"/>
          </a:p>
        </p:txBody>
      </p:sp>
      <p:sp>
        <p:nvSpPr>
          <p:cNvPr id="50" name="Date Placeholder 5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  <p:extLst>
      <p:ext uri="{BB962C8B-B14F-4D97-AF65-F5344CB8AC3E}">
        <p14:creationId xmlns:p14="http://schemas.microsoft.com/office/powerpoint/2010/main" val="42496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8910" y="2286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8910" y="1314450"/>
            <a:ext cx="75438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4514850"/>
            <a:ext cx="5715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Segoe Print" pitchFamily="2" charset="0"/>
              </a:defRPr>
            </a:lvl1pPr>
          </a:lstStyle>
          <a:p>
            <a:fld id="{00C0C003-3E0E-43FF-B04A-666F1177902D}" type="slidenum">
              <a:rPr lang="bs-Cyrl-BA" smtClean="0"/>
              <a:pPr/>
              <a:t>‹#›</a:t>
            </a:fld>
            <a:endParaRPr lang="bs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4514850"/>
            <a:ext cx="44577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endParaRPr lang="bs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10" y="4514850"/>
            <a:ext cx="104775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fld id="{47D93CE8-25F7-49CA-8BCB-BA45603774A9}" type="datetimeFigureOut">
              <a:rPr lang="bs-Cyrl-BA" smtClean="0"/>
              <a:pPr/>
              <a:t>28.4.2021</a:t>
            </a:fld>
            <a:endParaRPr lang="bs-Cyrl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1" fontAlgn="base" hangingPunct="1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8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5AF2559-8A8D-4928-864C-F97A73365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168"/>
            <a:ext cx="9144000" cy="3864332"/>
          </a:xfrm>
          <a:prstGeom prst="rect">
            <a:avLst/>
          </a:prstGeom>
        </p:spPr>
      </p:pic>
      <p:pic>
        <p:nvPicPr>
          <p:cNvPr id="5" name="Picture 2" descr="C:\Users\zmaj22\AppData\Local\Microsoft\Windows\Temporary Internet Files\Content.IE5\EZ9XEI1R\soup-pot[1].gif">
            <a:extLst>
              <a:ext uri="{FF2B5EF4-FFF2-40B4-BE49-F238E27FC236}">
                <a16:creationId xmlns:a16="http://schemas.microsoft.com/office/drawing/2014/main" id="{F49AA616-98E4-4D30-B43C-8A4CEB3F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83" y="267494"/>
            <a:ext cx="3153033" cy="31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07CD8E3-9C76-425A-8B62-C674433C9DB2}"/>
              </a:ext>
            </a:extLst>
          </p:cNvPr>
          <p:cNvSpPr/>
          <p:nvPr/>
        </p:nvSpPr>
        <p:spPr>
          <a:xfrm>
            <a:off x="6588224" y="1779662"/>
            <a:ext cx="1362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>
                <a:latin typeface="Arial" pitchFamily="34" charset="0"/>
                <a:cs typeface="Arial" pitchFamily="34" charset="0"/>
              </a:rPr>
              <a:t>Н = В</a:t>
            </a:r>
            <a:endParaRPr lang="bs-Cyrl-B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FD80085-7AA8-448B-8C9A-01EE89A113D6}"/>
              </a:ext>
            </a:extLst>
          </p:cNvPr>
          <p:cNvSpPr/>
          <p:nvPr/>
        </p:nvSpPr>
        <p:spPr>
          <a:xfrm>
            <a:off x="3707904" y="3872760"/>
            <a:ext cx="194130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3800" b="1" dirty="0">
                <a:latin typeface="Arial" pitchFamily="34" charset="0"/>
                <a:cs typeface="Arial" pitchFamily="34" charset="0"/>
              </a:rPr>
              <a:t>ЛОВАЦ</a:t>
            </a:r>
            <a:endParaRPr lang="bs-Cyrl-BA" sz="3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247B89E-6B2E-475A-A3D8-64998D1E0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598"/>
            <a:ext cx="9185697" cy="3958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678" y="1389331"/>
            <a:ext cx="5492712" cy="154989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5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 ловца</a:t>
            </a:r>
            <a:br>
              <a:rPr lang="sr-Cyrl-RS" sz="4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Српска народна приповијетка</a:t>
            </a:r>
            <a:endParaRPr lang="bs-Cyrl-BA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260254"/>
            <a:ext cx="2698570" cy="1081844"/>
          </a:xfrm>
        </p:spPr>
        <p:txBody>
          <a:bodyPr/>
          <a:lstStyle/>
          <a:p>
            <a:pPr algn="ctr"/>
            <a:r>
              <a:rPr lang="sr-Cyrl-RS" sz="2800" b="1" dirty="0">
                <a:latin typeface="Arial" pitchFamily="34" charset="0"/>
                <a:cs typeface="Arial" pitchFamily="34" charset="0"/>
              </a:rPr>
              <a:t>Српски језик</a:t>
            </a:r>
          </a:p>
          <a:p>
            <a:pPr algn="ctr"/>
            <a:r>
              <a:rPr lang="de-DE" sz="2800" dirty="0">
                <a:latin typeface="Arial" pitchFamily="34" charset="0"/>
                <a:cs typeface="Arial" pitchFamily="34" charset="0"/>
              </a:rPr>
              <a:t>2.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 разред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1800" y="3768351"/>
            <a:ext cx="32403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C2BEE79-943A-4226-A4EB-AE4862317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3288406"/>
            <a:ext cx="1722633" cy="17282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E7F1373-C238-4495-AD0D-80D11844CB9C}"/>
              </a:ext>
            </a:extLst>
          </p:cNvPr>
          <p:cNvSpPr txBox="1"/>
          <p:nvPr/>
        </p:nvSpPr>
        <p:spPr>
          <a:xfrm>
            <a:off x="2951820" y="318592"/>
            <a:ext cx="3240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400" b="1" dirty="0">
                <a:latin typeface="Arial" panose="020B0604020202020204" pitchFamily="34" charset="0"/>
                <a:cs typeface="Arial" panose="020B0604020202020204" pitchFamily="34" charset="0"/>
              </a:rPr>
              <a:t>ПОНОВИМО!</a:t>
            </a:r>
            <a:endParaRPr lang="de-D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A1DF12D-7C2F-4DC0-8F01-C79B3FF5C312}"/>
              </a:ext>
            </a:extLst>
          </p:cNvPr>
          <p:cNvSpPr/>
          <p:nvPr/>
        </p:nvSpPr>
        <p:spPr>
          <a:xfrm>
            <a:off x="575556" y="77155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itchFamily="34" charset="0"/>
                <a:cs typeface="Arial" pitchFamily="34" charset="0"/>
              </a:rPr>
              <a:t>Пјесма – прича.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Приче говоре о неком 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догађају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Учесници у догађајима називају се 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ликови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Ликови могу бити 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главни 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и</a:t>
            </a:r>
            <a:r>
              <a:rPr lang="sr-Cyrl-RS" sz="2800" b="1" dirty="0">
                <a:latin typeface="Arial" pitchFamily="34" charset="0"/>
                <a:cs typeface="Arial" pitchFamily="34" charset="0"/>
              </a:rPr>
              <a:t> споредни</a:t>
            </a:r>
            <a:r>
              <a:rPr lang="sr-Cyrl-R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800" dirty="0">
                <a:latin typeface="Arial" pitchFamily="34" charset="0"/>
                <a:cs typeface="Arial" pitchFamily="34" charset="0"/>
              </a:rPr>
              <a:t>Ликови могу бити носиоци позитивних и негативних особина.</a:t>
            </a:r>
          </a:p>
        </p:txBody>
      </p:sp>
    </p:spTree>
    <p:extLst>
      <p:ext uri="{BB962C8B-B14F-4D97-AF65-F5344CB8AC3E}">
        <p14:creationId xmlns:p14="http://schemas.microsoft.com/office/powerpoint/2010/main" val="30375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8D77CA3-0F95-47FE-A59E-75AD4B792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522" y="3363838"/>
            <a:ext cx="1647447" cy="165284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76352" y="107441"/>
            <a:ext cx="2188914" cy="502401"/>
          </a:xfrm>
        </p:spPr>
        <p:txBody>
          <a:bodyPr/>
          <a:lstStyle/>
          <a:p>
            <a:pPr algn="ctr"/>
            <a:r>
              <a:rPr lang="sr-Cyrl-R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 ловца</a:t>
            </a:r>
            <a:endParaRPr lang="bs-Cyrl-BA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6373" y="588034"/>
            <a:ext cx="7848872" cy="4406845"/>
          </a:xfrm>
        </p:spPr>
        <p:txBody>
          <a:bodyPr wrap="square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         Била три ловца: двојица нису имала оружје, а трећи је био без пушке.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         Пођу они једном у лов да истерају три зеца. Два зеца утекоше, а трећег нису убили. Онога којег нису убили, узму и понесу кући.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         Дођу пред једну кућу која није имала ни зидова, ни темеља, ни крова. Позову домаћина, који није био ту, и рекоше: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sr-Cyrl-RS" dirty="0">
                <a:latin typeface="Arial" pitchFamily="34" charset="0"/>
                <a:cs typeface="Arial" pitchFamily="34" charset="0"/>
              </a:rPr>
              <a:t>Дај нам некакав лонац да скувамо зеца.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         Домаћин рече: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sr-Cyrl-RS" dirty="0">
                <a:latin typeface="Arial" pitchFamily="34" charset="0"/>
                <a:cs typeface="Arial" pitchFamily="34" charset="0"/>
              </a:rPr>
              <a:t>Имам три лонца. Два су разбијена, а трећи нема дна.</a:t>
            </a:r>
          </a:p>
          <a:p>
            <a:pPr lvl="1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sr-Cyrl-RS" dirty="0">
                <a:latin typeface="Arial" pitchFamily="34" charset="0"/>
                <a:cs typeface="Arial" pitchFamily="34" charset="0"/>
              </a:rPr>
              <a:t>Баш добро! – рекоше ловци.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         Узму онај лонац што није имао дна и у њему скувају зеца којег нису убили. Слатко се наједу и оду кући.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r-Cyrl-RS" sz="2000" dirty="0">
                <a:latin typeface="Arial" pitchFamily="34" charset="0"/>
                <a:cs typeface="Arial" pitchFamily="34" charset="0"/>
              </a:rPr>
              <a:t>Српска народна приповијетка</a:t>
            </a:r>
          </a:p>
        </p:txBody>
      </p:sp>
    </p:spTree>
    <p:extLst>
      <p:ext uri="{BB962C8B-B14F-4D97-AF65-F5344CB8AC3E}">
        <p14:creationId xmlns:p14="http://schemas.microsoft.com/office/powerpoint/2010/main" val="2407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A5B174A-8C06-4E3D-8B53-AC4FD77FC972}"/>
              </a:ext>
            </a:extLst>
          </p:cNvPr>
          <p:cNvSpPr txBox="1"/>
          <p:nvPr/>
        </p:nvSpPr>
        <p:spPr>
          <a:xfrm>
            <a:off x="2627784" y="127383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ПИТАЊА О ТЕКСТУ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F4DA3CE-AFD9-41D9-9F06-2129E34002BF}"/>
              </a:ext>
            </a:extLst>
          </p:cNvPr>
          <p:cNvSpPr/>
          <p:nvPr/>
        </p:nvSpPr>
        <p:spPr>
          <a:xfrm>
            <a:off x="539552" y="627534"/>
            <a:ext cx="7416824" cy="421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1. О коме се говори у овој причи?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2. Гдје су ловци кренули?</a:t>
            </a:r>
          </a:p>
          <a:p>
            <a:pPr>
              <a:lnSpc>
                <a:spcPct val="150000"/>
              </a:lnSpc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3. Да ли су ловци уловили зеца?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4. Каква је кућа у причи?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5. Шта су разговарали са домаћином?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6. Какав су лонац узели од домаћин?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r-Cyrl-RS" sz="2600" dirty="0">
                <a:latin typeface="Arial" pitchFamily="34" charset="0"/>
                <a:cs typeface="Arial" pitchFamily="34" charset="0"/>
              </a:rPr>
              <a:t>7. Шта су скували у лонцу?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DCE6E7-1D5A-4C44-9A92-A216F51D7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27383"/>
            <a:ext cx="1727560" cy="14999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0066FE-6FA6-45BE-95A8-5F1260ADF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092770"/>
            <a:ext cx="1748391" cy="17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511" y="123478"/>
            <a:ext cx="2764978" cy="614958"/>
          </a:xfrm>
        </p:spPr>
        <p:txBody>
          <a:bodyPr/>
          <a:lstStyle/>
          <a:p>
            <a:pPr algn="ctr"/>
            <a:r>
              <a:rPr lang="bs-Cyrl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 ловца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966415"/>
            <a:ext cx="8640960" cy="38375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latin typeface="Arial" pitchFamily="34" charset="0"/>
                <a:cs typeface="Arial" pitchFamily="34" charset="0"/>
              </a:rPr>
              <a:t>Прича „Три ловца“ је </a:t>
            </a:r>
            <a:r>
              <a:rPr lang="sr-Cyrl-RS" b="1" dirty="0">
                <a:latin typeface="Arial" pitchFamily="34" charset="0"/>
                <a:cs typeface="Arial" pitchFamily="34" charset="0"/>
              </a:rPr>
              <a:t>шаљива народна </a:t>
            </a:r>
            <a:r>
              <a:rPr lang="sr-Cyrl-RS" dirty="0">
                <a:latin typeface="Arial" pitchFamily="34" charset="0"/>
                <a:cs typeface="Arial" pitchFamily="34" charset="0"/>
              </a:rPr>
              <a:t>прича.</a:t>
            </a:r>
            <a:endParaRPr lang="bs-Cyrl-BA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>
                <a:latin typeface="Arial" pitchFamily="34" charset="0"/>
                <a:cs typeface="Arial" pitchFamily="34" charset="0"/>
              </a:rPr>
              <a:t>Непознате ријечи: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2400" b="1" dirty="0">
                <a:latin typeface="Arial" pitchFamily="34" charset="0"/>
                <a:cs typeface="Arial" pitchFamily="34" charset="0"/>
              </a:rPr>
              <a:t>темељ 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- основа куће, оно на чему је кућа сазидана.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Cyrl-RS" sz="2400" b="1" dirty="0">
                <a:latin typeface="Arial" pitchFamily="34" charset="0"/>
                <a:cs typeface="Arial" pitchFamily="34" charset="0"/>
              </a:rPr>
              <a:t>домаћин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 - власник куће или стана, онај ко дочекује госте.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marL="406400" indent="-342900">
              <a:buFont typeface="Wingdings" panose="05000000000000000000" pitchFamily="2" charset="2"/>
              <a:buChar char="Ø"/>
            </a:pPr>
            <a:r>
              <a:rPr lang="sr-Cyrl-BA" b="1" dirty="0">
                <a:latin typeface="Arial" pitchFamily="34" charset="0"/>
                <a:cs typeface="Arial" pitchFamily="34" charset="0"/>
              </a:rPr>
              <a:t>Главни ликови </a:t>
            </a:r>
            <a:r>
              <a:rPr lang="sr-Cyrl-BA" dirty="0">
                <a:latin typeface="Arial" pitchFamily="34" charset="0"/>
                <a:cs typeface="Arial" pitchFamily="34" charset="0"/>
              </a:rPr>
              <a:t>приче су три ловца.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406400" indent="-342900">
              <a:buFont typeface="Wingdings" panose="05000000000000000000" pitchFamily="2" charset="2"/>
              <a:buChar char="Ø"/>
            </a:pPr>
            <a:r>
              <a:rPr lang="sr-Cyrl-BA" b="1" dirty="0">
                <a:latin typeface="Arial" pitchFamily="34" charset="0"/>
                <a:cs typeface="Arial" pitchFamily="34" charset="0"/>
              </a:rPr>
              <a:t>Споредни ликови </a:t>
            </a:r>
            <a:r>
              <a:rPr lang="sr-Cyrl-BA" dirty="0">
                <a:latin typeface="Arial" pitchFamily="34" charset="0"/>
                <a:cs typeface="Arial" pitchFamily="34" charset="0"/>
              </a:rPr>
              <a:t>су три зеца и домаћин.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EFCD108-C94F-4F1E-8BC6-68C17F8A9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666" y="123478"/>
            <a:ext cx="1727560" cy="14999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E17AC09-0229-4A32-94CC-252F389C3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392" y="3219823"/>
            <a:ext cx="1748391" cy="17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9DEF54E-7613-4968-A0E8-BBB727DCDE8E}"/>
              </a:ext>
            </a:extLst>
          </p:cNvPr>
          <p:cNvSpPr txBox="1"/>
          <p:nvPr/>
        </p:nvSpPr>
        <p:spPr>
          <a:xfrm>
            <a:off x="1979712" y="267494"/>
            <a:ext cx="543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Шаљиви дјелови приче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FC780C-0A1B-407F-BF7B-FDCB5ECEED4E}"/>
              </a:ext>
            </a:extLst>
          </p:cNvPr>
          <p:cNvSpPr txBox="1"/>
          <p:nvPr/>
        </p:nvSpPr>
        <p:spPr>
          <a:xfrm>
            <a:off x="575556" y="1017749"/>
            <a:ext cx="7992888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Ловци без оружја.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Кућа без зидова, темеља и крова.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Домаћин који није био ту.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Лонац без дна у коме кувају.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Слатко се најели јела којег нису направили.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B53DA4-4C39-430A-9465-36A6C3A30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473" y="179071"/>
            <a:ext cx="1931916" cy="16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1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1A2A7D8-8AD1-4944-B685-805F56ED33B5}"/>
              </a:ext>
            </a:extLst>
          </p:cNvPr>
          <p:cNvSpPr txBox="1"/>
          <p:nvPr/>
        </p:nvSpPr>
        <p:spPr>
          <a:xfrm>
            <a:off x="571472" y="2000246"/>
            <a:ext cx="79748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Допуни сљедеће реченице, тако да одговарају</a:t>
            </a:r>
          </a:p>
          <a:p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    ономе што се очекује:</a:t>
            </a:r>
          </a:p>
          <a:p>
            <a:endParaRPr lang="sr-Cyrl-B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     Двојица нису имала оружје, а трећи је имао _____.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     Два зеца утекоше, а трећег су _____.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     Три лонца. Два су разбијена, а трећи је _____.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35C0C56-0895-4DD7-8385-B929EDD50B16}"/>
              </a:ext>
            </a:extLst>
          </p:cNvPr>
          <p:cNvSpPr txBox="1"/>
          <p:nvPr/>
        </p:nvSpPr>
        <p:spPr>
          <a:xfrm>
            <a:off x="1871700" y="257203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F35716D-53AA-4E5F-AAB9-8EBB982E97AE}"/>
              </a:ext>
            </a:extLst>
          </p:cNvPr>
          <p:cNvSpPr txBox="1"/>
          <p:nvPr/>
        </p:nvSpPr>
        <p:spPr>
          <a:xfrm>
            <a:off x="539552" y="1068646"/>
            <a:ext cx="7318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sr-Cyrl-BA" sz="2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Научите изражајно да читате причу и </a:t>
            </a:r>
            <a:r>
              <a:rPr lang="sr-Cyrl-RS" sz="2600">
                <a:latin typeface="Arial" panose="020B0604020202020204" pitchFamily="34" charset="0"/>
                <a:cs typeface="Arial" panose="020B0604020202020204" pitchFamily="34" charset="0"/>
              </a:rPr>
              <a:t>илуструјте </a:t>
            </a:r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ју.</a:t>
            </a:r>
            <a:endParaRPr lang="de-DE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56973BD-437C-4F4E-8033-610A46858D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19453"/>
            <a:ext cx="1571604" cy="13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Употреба великог слова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Употреба великог слова</Template>
  <TotalTime>3</TotalTime>
  <Words>400</Words>
  <Application>Microsoft Office PowerPoint</Application>
  <PresentationFormat>On-screen Show (16:9)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Segoe Print</vt:lpstr>
      <vt:lpstr>Symbol</vt:lpstr>
      <vt:lpstr>Wingdings</vt:lpstr>
      <vt:lpstr>Употреба великог слова</vt:lpstr>
      <vt:lpstr>PowerPoint Presentation</vt:lpstr>
      <vt:lpstr>Три ловца Српска народна приповијетка</vt:lpstr>
      <vt:lpstr>PowerPoint Presentation</vt:lpstr>
      <vt:lpstr>Три ловца</vt:lpstr>
      <vt:lpstr>PowerPoint Presentation</vt:lpstr>
      <vt:lpstr>Три ловца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ловца</dc:title>
  <dc:creator>zmaj22</dc:creator>
  <cp:lastModifiedBy>Mirjana Brkić</cp:lastModifiedBy>
  <cp:revision>47</cp:revision>
  <dcterms:created xsi:type="dcterms:W3CDTF">2020-04-26T15:04:04Z</dcterms:created>
  <dcterms:modified xsi:type="dcterms:W3CDTF">2021-04-28T07:25:02Z</dcterms:modified>
</cp:coreProperties>
</file>