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11"/>
  </p:notesMasterIdLst>
  <p:sldIdLst>
    <p:sldId id="256" r:id="rId2"/>
    <p:sldId id="260" r:id="rId3"/>
    <p:sldId id="268" r:id="rId4"/>
    <p:sldId id="269" r:id="rId5"/>
    <p:sldId id="271" r:id="rId6"/>
    <p:sldId id="265" r:id="rId7"/>
    <p:sldId id="263" r:id="rId8"/>
    <p:sldId id="270" r:id="rId9"/>
    <p:sldId id="27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>
        <p:scale>
          <a:sx n="67" d="100"/>
          <a:sy n="67" d="100"/>
        </p:scale>
        <p:origin x="-738" y="-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Čuvar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F991F-E211-4717-AAD3-E2F0B8C42E39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4" name="Čuvar mesta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Čuvar mesta za napomen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8EEA4-C0E5-4EE5-92F0-F1221CADD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97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r-Latn-RS"/>
              <a:t>Kliknite da biste uredili stil podnaslova mastera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3A8E985-DCFC-4A7D-AC9C-1D3832141011}" type="datetime1">
              <a:rPr lang="en-US" smtClean="0"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r>
              <a:rPr lang="sr-Cyrl-RS"/>
              <a:t>СРПСКИ ЈЕЗИК                                                                                                  4.РАЗРЕД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ABBD28D1-ACFE-41CE-A440-1C2CE6CB4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45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862D8-A04A-4D47-A143-EE7968D2A3FA}" type="datetime1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СРПСКИ ЈЕЗИК                                                                                                  4.РАЗРЕД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28D1-ACFE-41CE-A440-1C2CE6CB4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993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E2879-0E27-4BDC-B0F5-82DFC82694DF}" type="datetime1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СРПСКИ ЈЕЗИК                                                                                                  4.РАЗРЕД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28D1-ACFE-41CE-A440-1C2CE6CB4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907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43A09-D60D-430C-B380-1DC8217216EC}" type="datetime1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СРПСКИ ЈЕЗИК                                                                                                  4.РАЗРЕД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28D1-ACFE-41CE-A440-1C2CE6CB4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771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64EE3-28AC-4F31-B47B-D5E96C424D20}" type="datetime1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СРПСКИ ЈЕЗИК                                                                                                  4.РАЗРЕД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28D1-ACFE-41CE-A440-1C2CE6CB4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190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725C-E3F2-4070-BBDA-E93C6658B634}" type="datetime1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СРПСКИ ЈЕЗИК                                                                                                  4.РАЗРЕД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28D1-ACFE-41CE-A440-1C2CE6CB4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160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F12C-7320-4FC5-9665-ACFBE46257B2}" type="datetime1">
              <a:rPr lang="en-US" smtClean="0"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СРПСКИ ЈЕЗИК                                                                                                  4.РАЗРЕД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28D1-ACFE-41CE-A440-1C2CE6CB4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633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408E-B2B1-4EB3-B8DB-9BC7411C9FF2}" type="datetime1">
              <a:rPr lang="en-US" smtClean="0"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СРПСКИ ЈЕЗИК                                                                                                  4.РАЗРЕД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28D1-ACFE-41CE-A440-1C2CE6CB4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89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A320-04FF-4F49-BC80-E4D4812F0E81}" type="datetime1">
              <a:rPr lang="en-US" smtClean="0"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СРПСКИ ЈЕЗИК                                                                                                  4.РАЗРЕД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28D1-ACFE-41CE-A440-1C2CE6CB4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386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/>
              <a:t>Kliknite da biste uredili stilove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A294F-87D6-4053-8A95-F040C3BAF233}" type="datetime1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СРПСКИ ЈЕЗИК                                                                                                  4.РАЗРЕД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ABBD28D1-ACFE-41CE-A440-1C2CE6CB4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74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r-Latn-RS"/>
              <a:t>Kliknite na ikonu da dodate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3E814381-ECE0-4F2C-BDC9-F2C9FC59FF61}" type="datetime1">
              <a:rPr lang="en-US" smtClean="0"/>
              <a:t>4/8/2020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r>
              <a:rPr lang="sr-Cyrl-RS"/>
              <a:t>СРПСКИ ЈЕЗИК                                                                                                  4.РАЗРЕД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ABBD28D1-ACFE-41CE-A440-1C2CE6CB4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137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CD95DDF8-D8F9-4200-AEE3-7276D581F4AD}" type="datetime1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sr-Cyrl-RS"/>
              <a:t>СРПСКИ ЈЕЗИК                                                                                                  4.РАЗРЕД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ABBD28D1-ACFE-41CE-A440-1C2CE6CB4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845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7CDD37B4-C4EA-4F94-B0CB-FA8BD5242D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8" r="8874" b="3"/>
          <a:stretch/>
        </p:blipFill>
        <p:spPr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0" name="Okvir za tekst 9">
            <a:extLst>
              <a:ext uri="{FF2B5EF4-FFF2-40B4-BE49-F238E27FC236}">
                <a16:creationId xmlns:a16="http://schemas.microsoft.com/office/drawing/2014/main" xmlns="" id="{D879159B-B835-45A7-8B5D-FEAC5D1AA903}"/>
              </a:ext>
            </a:extLst>
          </p:cNvPr>
          <p:cNvSpPr txBox="1"/>
          <p:nvPr/>
        </p:nvSpPr>
        <p:spPr>
          <a:xfrm>
            <a:off x="4996072" y="2293600"/>
            <a:ext cx="7354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sr-Cyrl-R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ПРИЧА О РАКУ КРОЈАЧУ</a:t>
            </a:r>
            <a:r>
              <a:rPr lang="sr-Latn-R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kvir za tekst 10">
            <a:extLst>
              <a:ext uri="{FF2B5EF4-FFF2-40B4-BE49-F238E27FC236}">
                <a16:creationId xmlns:a16="http://schemas.microsoft.com/office/drawing/2014/main" xmlns="" id="{4F4C7B36-50D8-44C1-8172-FF9C06685778}"/>
              </a:ext>
            </a:extLst>
          </p:cNvPr>
          <p:cNvSpPr txBox="1"/>
          <p:nvPr/>
        </p:nvSpPr>
        <p:spPr>
          <a:xfrm>
            <a:off x="7247215" y="1407081"/>
            <a:ext cx="4420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Десанка Максимовић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kvir za tekst 12">
            <a:extLst>
              <a:ext uri="{FF2B5EF4-FFF2-40B4-BE49-F238E27FC236}">
                <a16:creationId xmlns:a16="http://schemas.microsoft.com/office/drawing/2014/main" xmlns="" id="{EFD02184-71FC-47A4-9919-DB59F0591DAC}"/>
              </a:ext>
            </a:extLst>
          </p:cNvPr>
          <p:cNvSpPr txBox="1"/>
          <p:nvPr/>
        </p:nvSpPr>
        <p:spPr>
          <a:xfrm>
            <a:off x="4795852" y="508427"/>
            <a:ext cx="567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СРПСКИ ЈЕЗИК 4. РАЗРЕД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kvir za tekst 1">
            <a:extLst>
              <a:ext uri="{FF2B5EF4-FFF2-40B4-BE49-F238E27FC236}">
                <a16:creationId xmlns:a16="http://schemas.microsoft.com/office/drawing/2014/main" xmlns="" id="{46A13520-D3CC-43F1-9D0D-DFFE5F555EC4}"/>
              </a:ext>
            </a:extLst>
          </p:cNvPr>
          <p:cNvSpPr txBox="1"/>
          <p:nvPr/>
        </p:nvSpPr>
        <p:spPr>
          <a:xfrm>
            <a:off x="7354956" y="3241675"/>
            <a:ext cx="33470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утврђивање )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93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9000">
              <a:schemeClr val="accent1">
                <a:lumMod val="20000"/>
                <a:lumOff val="8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kvir za tekst 3">
            <a:extLst>
              <a:ext uri="{FF2B5EF4-FFF2-40B4-BE49-F238E27FC236}">
                <a16:creationId xmlns:a16="http://schemas.microsoft.com/office/drawing/2014/main" xmlns="" id="{28DAF503-9CF0-4F98-B83B-F2781659C2AA}"/>
              </a:ext>
            </a:extLst>
          </p:cNvPr>
          <p:cNvSpPr txBox="1"/>
          <p:nvPr/>
        </p:nvSpPr>
        <p:spPr>
          <a:xfrm>
            <a:off x="775252" y="762000"/>
            <a:ext cx="97469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R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kvir za tekst 1">
            <a:extLst>
              <a:ext uri="{FF2B5EF4-FFF2-40B4-BE49-F238E27FC236}">
                <a16:creationId xmlns:a16="http://schemas.microsoft.com/office/drawing/2014/main" xmlns="" id="{8686EC55-E23F-4334-BA35-09EC52407CB8}"/>
              </a:ext>
            </a:extLst>
          </p:cNvPr>
          <p:cNvSpPr txBox="1"/>
          <p:nvPr/>
        </p:nvSpPr>
        <p:spPr>
          <a:xfrm>
            <a:off x="345348" y="407158"/>
            <a:ext cx="115013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sr-Cyrl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претходном часу упознали смо једног  веома занимљивог  јунака. Живи у </a:t>
            </a:r>
            <a:r>
              <a:rPr lang="sr-Cyrl-R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ријеци</a:t>
            </a:r>
            <a:r>
              <a:rPr lang="sr-Cyrl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sr-Cyrl-R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ријечном</a:t>
            </a:r>
            <a:r>
              <a:rPr lang="sr-Cyrl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дну  и зове се Рак Кројач. Чувен је по свом занату и по својој доброти, храбрости и сналажљивости. </a:t>
            </a:r>
            <a:r>
              <a:rPr lang="sr-Cyrl-R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Сјећате</a:t>
            </a:r>
            <a:r>
              <a:rPr lang="sr-Cyrl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 се о чему смо још разговарали? </a:t>
            </a:r>
          </a:p>
        </p:txBody>
      </p:sp>
      <p:pic>
        <p:nvPicPr>
          <p:cNvPr id="21" name="Slika 20">
            <a:extLst>
              <a:ext uri="{FF2B5EF4-FFF2-40B4-BE49-F238E27FC236}">
                <a16:creationId xmlns:a16="http://schemas.microsoft.com/office/drawing/2014/main" xmlns="" id="{DEDA2034-86AF-4FB1-9C7F-E9EBA5D081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" y="2469261"/>
            <a:ext cx="4342658" cy="38182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Okvir za tekst 21">
            <a:extLst>
              <a:ext uri="{FF2B5EF4-FFF2-40B4-BE49-F238E27FC236}">
                <a16:creationId xmlns:a16="http://schemas.microsoft.com/office/drawing/2014/main" xmlns="" id="{6D417E50-73B0-4BF2-8233-0A17D131F793}"/>
              </a:ext>
            </a:extLst>
          </p:cNvPr>
          <p:cNvSpPr txBox="1"/>
          <p:nvPr/>
        </p:nvSpPr>
        <p:spPr>
          <a:xfrm>
            <a:off x="4449467" y="3940872"/>
            <a:ext cx="76357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sr-Cyrl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бисмо препричали ову дивну причу наше  Десанке Максимовић, морамо се нечег и </a:t>
            </a:r>
            <a:r>
              <a:rPr lang="sr-Cyrl-R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подсјетити</a:t>
            </a:r>
            <a:r>
              <a:rPr lang="sr-Cyrl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xmlns="" id="{9632EAD5-995A-448A-BAEF-FF8D5ABA9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5348" y="6096000"/>
            <a:ext cx="11585394" cy="687298"/>
          </a:xfrm>
        </p:spPr>
        <p:txBody>
          <a:bodyPr/>
          <a:lstStyle/>
          <a:p>
            <a:pPr algn="ctr"/>
            <a:r>
              <a:rPr lang="sr-Cyrl-R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СРПСКИ ЈЕЗИК  4</a:t>
            </a:r>
            <a:r>
              <a:rPr lang="sr-Cyrl-R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Latn-BA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РАЗРЕД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21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9000">
              <a:schemeClr val="accent1">
                <a:lumMod val="20000"/>
                <a:lumOff val="8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kvir za tekst 3">
            <a:extLst>
              <a:ext uri="{FF2B5EF4-FFF2-40B4-BE49-F238E27FC236}">
                <a16:creationId xmlns:a16="http://schemas.microsoft.com/office/drawing/2014/main" xmlns="" id="{28DAF503-9CF0-4F98-B83B-F2781659C2AA}"/>
              </a:ext>
            </a:extLst>
          </p:cNvPr>
          <p:cNvSpPr txBox="1"/>
          <p:nvPr/>
        </p:nvSpPr>
        <p:spPr>
          <a:xfrm>
            <a:off x="762000" y="1318592"/>
            <a:ext cx="105421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R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ПОЈМОВИ ИЗ КЊИЖЕВНОСТИ:</a:t>
            </a:r>
          </a:p>
          <a:p>
            <a:endParaRPr lang="sr-Cyrl-R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Одјељак</a:t>
            </a:r>
            <a:r>
              <a:rPr lang="sr-Cyrl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sr-Cyrl-R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пасус</a:t>
            </a:r>
            <a:r>
              <a:rPr lang="sr-Cyrl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је </a:t>
            </a:r>
            <a:r>
              <a:rPr lang="sr-Cyrl-R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дио</a:t>
            </a:r>
            <a:r>
              <a:rPr lang="sr-Cyrl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текста који је састављен од неколико реченица. Сваки одјељак почиње новим редом (нови ред се </a:t>
            </a:r>
            <a:r>
              <a:rPr lang="sr-Cyrl-R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помјера </a:t>
            </a:r>
            <a:r>
              <a:rPr lang="sr-Cyrl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удесно за четири или пет слова). Сваком одјељку у тексту </a:t>
            </a:r>
            <a:r>
              <a:rPr lang="sr-Cyrl-R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можемо </a:t>
            </a:r>
            <a:r>
              <a:rPr lang="sr-Cyrl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дати одговарајући поднаслов.</a:t>
            </a:r>
          </a:p>
        </p:txBody>
      </p:sp>
      <p:sp>
        <p:nvSpPr>
          <p:cNvPr id="2" name="Pravougaonik 1">
            <a:extLst>
              <a:ext uri="{FF2B5EF4-FFF2-40B4-BE49-F238E27FC236}">
                <a16:creationId xmlns:a16="http://schemas.microsoft.com/office/drawing/2014/main" xmlns="" id="{6B0077B6-6BC1-4148-AF55-F0C91E1DE28A}"/>
              </a:ext>
            </a:extLst>
          </p:cNvPr>
          <p:cNvSpPr/>
          <p:nvPr/>
        </p:nvSpPr>
        <p:spPr>
          <a:xfrm>
            <a:off x="762000" y="733817"/>
            <a:ext cx="45039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r-Cyrl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 је </a:t>
            </a:r>
            <a:r>
              <a:rPr lang="sr-Cyrl-R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одјељак</a:t>
            </a:r>
            <a:r>
              <a:rPr lang="sr-Cyrl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(пасус</a:t>
            </a:r>
            <a:r>
              <a:rPr lang="sr-Cyrl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)?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Čuvar mesta za podnožje 2">
            <a:extLst>
              <a:ext uri="{FF2B5EF4-FFF2-40B4-BE49-F238E27FC236}">
                <a16:creationId xmlns:a16="http://schemas.microsoft.com/office/drawing/2014/main" xmlns="" id="{9632EAD5-995A-448A-BAEF-FF8D5ABA9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5348" y="6096000"/>
            <a:ext cx="11585394" cy="687298"/>
          </a:xfrm>
        </p:spPr>
        <p:txBody>
          <a:bodyPr/>
          <a:lstStyle/>
          <a:p>
            <a:pPr algn="ctr"/>
            <a:r>
              <a:rPr lang="sr-Cyrl-R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СРПСКИ ЈЕЗИК  4</a:t>
            </a:r>
            <a:r>
              <a:rPr lang="sr-Cyrl-R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Latn-BA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РАЗРЕД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04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9000">
              <a:schemeClr val="accent1">
                <a:lumMod val="20000"/>
                <a:lumOff val="8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kvir za tekst 3">
            <a:extLst>
              <a:ext uri="{FF2B5EF4-FFF2-40B4-BE49-F238E27FC236}">
                <a16:creationId xmlns:a16="http://schemas.microsoft.com/office/drawing/2014/main" xmlns="" id="{28DAF503-9CF0-4F98-B83B-F2781659C2AA}"/>
              </a:ext>
            </a:extLst>
          </p:cNvPr>
          <p:cNvSpPr txBox="1"/>
          <p:nvPr/>
        </p:nvSpPr>
        <p:spPr>
          <a:xfrm>
            <a:off x="159026" y="1716157"/>
            <a:ext cx="1150288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ПРИЧЕ:</a:t>
            </a:r>
          </a:p>
          <a:p>
            <a:endParaRPr lang="sr-Cyrl-R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sr-Cyrl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Становници великог вира спремају се за забаву.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Рак прима поруџбине за свечана </a:t>
            </a:r>
            <a:r>
              <a:rPr lang="sr-Cyrl-R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одијела</a:t>
            </a:r>
            <a:r>
              <a:rPr lang="sr-Cyrl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Рачићи набављају материјал.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Рачићи тугују у мутној води.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Рак кројач се враћа.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Забава за памћење.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8DC04E47-B8EC-46FC-8F3A-9E4D9467B3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678" y="2849221"/>
            <a:ext cx="3326296" cy="35648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Okvir za tekst 6">
            <a:extLst>
              <a:ext uri="{FF2B5EF4-FFF2-40B4-BE49-F238E27FC236}">
                <a16:creationId xmlns:a16="http://schemas.microsoft.com/office/drawing/2014/main" xmlns="" id="{F129490E-204C-4C68-8545-634881E11CBB}"/>
              </a:ext>
            </a:extLst>
          </p:cNvPr>
          <p:cNvSpPr txBox="1"/>
          <p:nvPr/>
        </p:nvSpPr>
        <p:spPr>
          <a:xfrm>
            <a:off x="159026" y="465356"/>
            <a:ext cx="6891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Ово је </a:t>
            </a:r>
            <a:r>
              <a:rPr lang="sr-Cyrl-R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приједлог</a:t>
            </a:r>
            <a:r>
              <a:rPr lang="sr-Cyrl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мог плана приче.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Čuvar mesta za podnožje 2">
            <a:extLst>
              <a:ext uri="{FF2B5EF4-FFF2-40B4-BE49-F238E27FC236}">
                <a16:creationId xmlns:a16="http://schemas.microsoft.com/office/drawing/2014/main" xmlns="" id="{9632EAD5-995A-448A-BAEF-FF8D5ABA9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5348" y="6096000"/>
            <a:ext cx="11585394" cy="687298"/>
          </a:xfrm>
        </p:spPr>
        <p:txBody>
          <a:bodyPr/>
          <a:lstStyle/>
          <a:p>
            <a:pPr algn="ctr"/>
            <a:r>
              <a:rPr lang="sr-Cyrl-R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СРПСКИ ЈЕЗИК  4</a:t>
            </a:r>
            <a:r>
              <a:rPr lang="sr-Cyrl-R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Latn-BA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РАЗРЕД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22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9000">
              <a:schemeClr val="accent1">
                <a:lumMod val="20000"/>
                <a:lumOff val="8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8DC04E47-B8EC-46FC-8F3A-9E4D9467B3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704" y="3687923"/>
            <a:ext cx="3326296" cy="30469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Okvir za tekst 1">
            <a:extLst>
              <a:ext uri="{FF2B5EF4-FFF2-40B4-BE49-F238E27FC236}">
                <a16:creationId xmlns:a16="http://schemas.microsoft.com/office/drawing/2014/main" xmlns="" id="{DF46ACD4-15E4-4517-8719-C09C0184C619}"/>
              </a:ext>
            </a:extLst>
          </p:cNvPr>
          <p:cNvSpPr txBox="1"/>
          <p:nvPr/>
        </p:nvSpPr>
        <p:spPr>
          <a:xfrm>
            <a:off x="0" y="275994"/>
            <a:ext cx="117811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Сигурна сам да ви то можете и сами урадити!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sr-Cyrl-R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sr-Cyrl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Покушајте да направите свој план приче и запишите га у своју свеску.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sr-Cyrl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заборавите да сваком </a:t>
            </a:r>
            <a:r>
              <a:rPr lang="sr-Cyrl-R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дијелу</a:t>
            </a:r>
            <a:r>
              <a:rPr lang="sr-Cyrl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дате одговарајући поднаслов.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sr-Cyrl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Препричајте ову причу члану ваше породице. На тај начин </a:t>
            </a:r>
            <a:r>
              <a:rPr lang="sr-Cyrl-R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вјежбате</a:t>
            </a:r>
            <a:r>
              <a:rPr lang="sr-Cyrl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препричавање и </a:t>
            </a:r>
            <a:r>
              <a:rPr lang="sr-Cyrl-R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подсјећате</a:t>
            </a:r>
            <a:r>
              <a:rPr lang="sr-Cyrl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их на приче које су давно читали. И можда помало и заборавили.</a:t>
            </a:r>
          </a:p>
          <a:p>
            <a:r>
              <a:rPr lang="sr-Cyrl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Čuvar mesta za podnožje 2">
            <a:extLst>
              <a:ext uri="{FF2B5EF4-FFF2-40B4-BE49-F238E27FC236}">
                <a16:creationId xmlns:a16="http://schemas.microsoft.com/office/drawing/2014/main" xmlns="" id="{9632EAD5-995A-448A-BAEF-FF8D5ABA9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5348" y="6096000"/>
            <a:ext cx="11585394" cy="687298"/>
          </a:xfrm>
        </p:spPr>
        <p:txBody>
          <a:bodyPr/>
          <a:lstStyle/>
          <a:p>
            <a:pPr algn="ctr"/>
            <a:r>
              <a:rPr lang="sr-Cyrl-R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СРПСКИ ЈЕЗИК  4</a:t>
            </a:r>
            <a:r>
              <a:rPr lang="sr-Cyrl-R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Latn-BA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РАЗРЕД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58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9000">
              <a:schemeClr val="accent1">
                <a:lumMod val="20000"/>
                <a:lumOff val="8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kvir za tekst 3">
            <a:extLst>
              <a:ext uri="{FF2B5EF4-FFF2-40B4-BE49-F238E27FC236}">
                <a16:creationId xmlns:a16="http://schemas.microsoft.com/office/drawing/2014/main" xmlns="" id="{E972D18B-A827-4367-8E03-258AFA8641C5}"/>
              </a:ext>
            </a:extLst>
          </p:cNvPr>
          <p:cNvSpPr txBox="1"/>
          <p:nvPr/>
        </p:nvSpPr>
        <p:spPr>
          <a:xfrm>
            <a:off x="251791" y="874643"/>
            <a:ext cx="1178118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R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sr-Cyrl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Препричај ову причу у 6 реченица. Нека ти помогну сљедеће кључне </a:t>
            </a:r>
            <a:r>
              <a:rPr lang="sr-Cyrl-R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ријечи</a:t>
            </a:r>
            <a:r>
              <a:rPr lang="sr-Cyrl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sr-Latn-R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</a:t>
            </a:r>
            <a:r>
              <a:rPr lang="sr-Cyrl-R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припрема</a:t>
            </a:r>
          </a:p>
          <a:p>
            <a:r>
              <a:rPr lang="sr-Latn-R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</a:t>
            </a:r>
            <a:r>
              <a:rPr lang="sr-Cyrl-R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наручивање</a:t>
            </a:r>
          </a:p>
          <a:p>
            <a:r>
              <a:rPr lang="sr-Latn-R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</a:t>
            </a:r>
            <a:r>
              <a:rPr lang="sr-Cyrl-R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набавка </a:t>
            </a:r>
          </a:p>
          <a:p>
            <a:r>
              <a:rPr lang="sr-Latn-R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  <a:r>
              <a:rPr lang="sr-Cyrl-R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несрећа</a:t>
            </a:r>
          </a:p>
          <a:p>
            <a:r>
              <a:rPr lang="sr-Latn-R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</a:t>
            </a:r>
            <a:r>
              <a:rPr lang="sr-Cyrl-R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повратак рака</a:t>
            </a:r>
          </a:p>
          <a:p>
            <a:r>
              <a:rPr lang="sr-Latn-R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</a:t>
            </a:r>
            <a:r>
              <a:rPr lang="sr-Cyrl-R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забава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sr-Cyrl-R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Slika 24">
            <a:extLst>
              <a:ext uri="{FF2B5EF4-FFF2-40B4-BE49-F238E27FC236}">
                <a16:creationId xmlns:a16="http://schemas.microsoft.com/office/drawing/2014/main" xmlns="" id="{3361D93A-C4FF-4C9A-8481-5021F9357A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45" y="2467429"/>
            <a:ext cx="3986184" cy="32762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Okvir za tekst 1">
            <a:extLst>
              <a:ext uri="{FF2B5EF4-FFF2-40B4-BE49-F238E27FC236}">
                <a16:creationId xmlns:a16="http://schemas.microsoft.com/office/drawing/2014/main" xmlns="" id="{F15E6C93-3EA8-48D0-813D-30B497D545B5}"/>
              </a:ext>
            </a:extLst>
          </p:cNvPr>
          <p:cNvSpPr txBox="1"/>
          <p:nvPr/>
        </p:nvSpPr>
        <p:spPr>
          <a:xfrm>
            <a:off x="251790" y="474157"/>
            <a:ext cx="11025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ваше свеске могли бисте да препричате и на овакав начин! </a:t>
            </a:r>
            <a:endParaRPr lang="en-US" dirty="0"/>
          </a:p>
        </p:txBody>
      </p:sp>
      <p:sp>
        <p:nvSpPr>
          <p:cNvPr id="6" name="Čuvar mesta za podnožje 2">
            <a:extLst>
              <a:ext uri="{FF2B5EF4-FFF2-40B4-BE49-F238E27FC236}">
                <a16:creationId xmlns:a16="http://schemas.microsoft.com/office/drawing/2014/main" xmlns="" id="{9632EAD5-995A-448A-BAEF-FF8D5ABA9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5348" y="6096000"/>
            <a:ext cx="11585394" cy="687298"/>
          </a:xfrm>
        </p:spPr>
        <p:txBody>
          <a:bodyPr/>
          <a:lstStyle/>
          <a:p>
            <a:pPr algn="ctr"/>
            <a:r>
              <a:rPr lang="sr-Cyrl-R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СРПСКИ ЈЕЗИК  4</a:t>
            </a:r>
            <a:r>
              <a:rPr lang="sr-Cyrl-R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Latn-BA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РАЗРЕД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44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9000">
              <a:schemeClr val="accent1">
                <a:lumMod val="20000"/>
                <a:lumOff val="8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kvir za tekst 3">
            <a:extLst>
              <a:ext uri="{FF2B5EF4-FFF2-40B4-BE49-F238E27FC236}">
                <a16:creationId xmlns:a16="http://schemas.microsoft.com/office/drawing/2014/main" xmlns="" id="{E972D18B-A827-4367-8E03-258AFA8641C5}"/>
              </a:ext>
            </a:extLst>
          </p:cNvPr>
          <p:cNvSpPr txBox="1"/>
          <p:nvPr/>
        </p:nvSpPr>
        <p:spPr>
          <a:xfrm>
            <a:off x="218660" y="599349"/>
            <a:ext cx="1143662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R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Вјероватно</a:t>
            </a:r>
            <a:r>
              <a:rPr lang="sr-Cyrl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сте много пута чули да за неког кажемо да има </a:t>
            </a:r>
            <a:endParaRPr lang="sr-Latn-R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„златне руке“. Има ли јунак наше приче „златне руке“ ?</a:t>
            </a:r>
            <a:endParaRPr lang="sr-Latn-R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 </a:t>
            </a:r>
            <a:r>
              <a:rPr lang="sr-Cyrl-R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sr-Cyrl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значи? Размислите мало о томе! </a:t>
            </a:r>
          </a:p>
          <a:p>
            <a:endParaRPr lang="sr-Cyrl-R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Да ли знате какве </a:t>
            </a:r>
            <a:r>
              <a:rPr lang="sr-Cyrl-R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РУКЕ</a:t>
            </a:r>
            <a:r>
              <a:rPr lang="sr-Cyrl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још </a:t>
            </a:r>
            <a:r>
              <a:rPr lang="sr-Cyrl-R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 </a:t>
            </a:r>
            <a:r>
              <a:rPr lang="sr-Cyrl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бити? 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64F5E227-CCCB-41AB-847B-1EFFFA3096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4189">
            <a:off x="-66261" y="3358056"/>
            <a:ext cx="4108174" cy="26476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kvir za tekst 4">
            <a:extLst>
              <a:ext uri="{FF2B5EF4-FFF2-40B4-BE49-F238E27FC236}">
                <a16:creationId xmlns:a16="http://schemas.microsoft.com/office/drawing/2014/main" xmlns="" id="{1EBC906A-6088-487E-BE29-461A9D252A6F}"/>
              </a:ext>
            </a:extLst>
          </p:cNvPr>
          <p:cNvSpPr txBox="1"/>
          <p:nvPr/>
        </p:nvSpPr>
        <p:spPr>
          <a:xfrm>
            <a:off x="218660" y="306962"/>
            <a:ext cx="10330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Желим о још </a:t>
            </a:r>
            <a:r>
              <a:rPr lang="sr-Cyrl-R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нечему</a:t>
            </a:r>
            <a:r>
              <a:rPr lang="sr-Latn-BA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</a:t>
            </a:r>
            <a:r>
              <a:rPr lang="sr-Cyrl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разговарам са вама.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kvir za tekst 6">
            <a:extLst>
              <a:ext uri="{FF2B5EF4-FFF2-40B4-BE49-F238E27FC236}">
                <a16:creationId xmlns:a16="http://schemas.microsoft.com/office/drawing/2014/main" xmlns="" id="{C3A26943-51BA-441C-80E1-EF4FB28B654A}"/>
              </a:ext>
            </a:extLst>
          </p:cNvPr>
          <p:cNvSpPr txBox="1"/>
          <p:nvPr/>
        </p:nvSpPr>
        <p:spPr>
          <a:xfrm>
            <a:off x="3949148" y="4752803"/>
            <a:ext cx="8242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Хајде да заједно урадимо сљедећи задатак!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Čuvar mesta za podnožje 2">
            <a:extLst>
              <a:ext uri="{FF2B5EF4-FFF2-40B4-BE49-F238E27FC236}">
                <a16:creationId xmlns:a16="http://schemas.microsoft.com/office/drawing/2014/main" xmlns="" id="{9632EAD5-995A-448A-BAEF-FF8D5ABA9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5348" y="6096000"/>
            <a:ext cx="11585394" cy="687298"/>
          </a:xfrm>
        </p:spPr>
        <p:txBody>
          <a:bodyPr/>
          <a:lstStyle/>
          <a:p>
            <a:pPr algn="ctr"/>
            <a:r>
              <a:rPr lang="sr-Cyrl-R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СРПСКИ ЈЕЗИК  4</a:t>
            </a:r>
            <a:r>
              <a:rPr lang="sr-Cyrl-R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Latn-BA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РАЗРЕД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10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9000">
              <a:schemeClr val="accent1">
                <a:lumMod val="20000"/>
                <a:lumOff val="8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kvir za tekst 3">
            <a:extLst>
              <a:ext uri="{FF2B5EF4-FFF2-40B4-BE49-F238E27FC236}">
                <a16:creationId xmlns:a16="http://schemas.microsoft.com/office/drawing/2014/main" xmlns="" id="{E972D18B-A827-4367-8E03-258AFA8641C5}"/>
              </a:ext>
            </a:extLst>
          </p:cNvPr>
          <p:cNvSpPr txBox="1"/>
          <p:nvPr/>
        </p:nvSpPr>
        <p:spPr>
          <a:xfrm>
            <a:off x="0" y="44653"/>
            <a:ext cx="11926957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sr-Cyrl-R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Пронађи одговарајућа значења за изразе и упиши их:</a:t>
            </a:r>
          </a:p>
          <a:p>
            <a:pPr>
              <a:lnSpc>
                <a:spcPct val="150000"/>
              </a:lnSpc>
            </a:pPr>
            <a:r>
              <a:rPr lang="sr-Cyrl-R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имати </a:t>
            </a:r>
            <a:r>
              <a:rPr lang="sr-Cyrl-R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успјеха</a:t>
            </a:r>
            <a:r>
              <a:rPr lang="sr-Cyrl-R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бити веома строг       зависити од некога</a:t>
            </a:r>
          </a:p>
          <a:p>
            <a:pPr>
              <a:lnSpc>
                <a:spcPct val="150000"/>
              </a:lnSpc>
            </a:pPr>
            <a:r>
              <a:rPr lang="sr-Cyrl-R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бити некоме главни помагач       напустити некога као непоправљивог</a:t>
            </a:r>
          </a:p>
          <a:p>
            <a:pPr>
              <a:lnSpc>
                <a:spcPct val="150000"/>
              </a:lnSpc>
            </a:pPr>
            <a:r>
              <a:rPr lang="sr-Cyrl-R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бити врло </a:t>
            </a:r>
            <a:r>
              <a:rPr lang="sr-Cyrl-R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вјешт</a:t>
            </a:r>
            <a:r>
              <a:rPr lang="sr-Cyrl-R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брзо журећи</a:t>
            </a:r>
          </a:p>
          <a:p>
            <a:endParaRPr lang="sr-Cyrl-R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sr-Cyrl-R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Имати пуне руке посла -   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sr-Cyrl-R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Бити десна рука некоме -  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sr-Cyrl-R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Радити на брзу руку -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sr-Cyrl-R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Бити срећне руке -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sr-Cyrl-R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Имати златне руке -     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sr-Cyrl-R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Владати </a:t>
            </a:r>
            <a:r>
              <a:rPr lang="sr-Cyrl-R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гвозденом </a:t>
            </a:r>
            <a:r>
              <a:rPr lang="sr-Cyrl-R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руком -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sr-Cyrl-R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Дићи руке од некога -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sr-Cyrl-R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Бити везаних руку -  </a:t>
            </a:r>
          </a:p>
          <a:p>
            <a:r>
              <a:rPr lang="sr-Cyrl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Okvir za tekst 4">
            <a:extLst>
              <a:ext uri="{FF2B5EF4-FFF2-40B4-BE49-F238E27FC236}">
                <a16:creationId xmlns:a16="http://schemas.microsoft.com/office/drawing/2014/main" xmlns="" id="{529531FB-EFA4-41E0-B1CF-A4C1B649FB28}"/>
              </a:ext>
            </a:extLst>
          </p:cNvPr>
          <p:cNvSpPr txBox="1"/>
          <p:nvPr/>
        </p:nvSpPr>
        <p:spPr>
          <a:xfrm>
            <a:off x="4240280" y="2860597"/>
            <a:ext cx="3446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бити врло заузет</a:t>
            </a:r>
            <a:endParaRPr lang="en-US" sz="2800" dirty="0"/>
          </a:p>
        </p:txBody>
      </p:sp>
      <p:sp>
        <p:nvSpPr>
          <p:cNvPr id="6" name="Okvir za tekst 5">
            <a:extLst>
              <a:ext uri="{FF2B5EF4-FFF2-40B4-BE49-F238E27FC236}">
                <a16:creationId xmlns:a16="http://schemas.microsoft.com/office/drawing/2014/main" xmlns="" id="{15BE4B09-7ECB-4749-AD12-C1BC09BA85A1}"/>
              </a:ext>
            </a:extLst>
          </p:cNvPr>
          <p:cNvSpPr txBox="1"/>
          <p:nvPr/>
        </p:nvSpPr>
        <p:spPr>
          <a:xfrm>
            <a:off x="4341744" y="3269778"/>
            <a:ext cx="4790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бити некоме главни помагач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kvir za tekst 6">
            <a:extLst>
              <a:ext uri="{FF2B5EF4-FFF2-40B4-BE49-F238E27FC236}">
                <a16:creationId xmlns:a16="http://schemas.microsoft.com/office/drawing/2014/main" xmlns="" id="{0968EDDB-19A7-4801-9502-40B0B1D81047}"/>
              </a:ext>
            </a:extLst>
          </p:cNvPr>
          <p:cNvSpPr txBox="1"/>
          <p:nvPr/>
        </p:nvSpPr>
        <p:spPr>
          <a:xfrm>
            <a:off x="3788465" y="3708068"/>
            <a:ext cx="3995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брзо журећи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kvir za tekst 7">
            <a:extLst>
              <a:ext uri="{FF2B5EF4-FFF2-40B4-BE49-F238E27FC236}">
                <a16:creationId xmlns:a16="http://schemas.microsoft.com/office/drawing/2014/main" xmlns="" id="{555C57A1-524F-4483-BC68-829185868C61}"/>
              </a:ext>
            </a:extLst>
          </p:cNvPr>
          <p:cNvSpPr txBox="1"/>
          <p:nvPr/>
        </p:nvSpPr>
        <p:spPr>
          <a:xfrm>
            <a:off x="3386759" y="4099713"/>
            <a:ext cx="4350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имати </a:t>
            </a:r>
            <a:r>
              <a:rPr lang="sr-Cyrl-R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успјеха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kvir za tekst 9">
            <a:extLst>
              <a:ext uri="{FF2B5EF4-FFF2-40B4-BE49-F238E27FC236}">
                <a16:creationId xmlns:a16="http://schemas.microsoft.com/office/drawing/2014/main" xmlns="" id="{112ED5B5-D3D7-4868-9992-8FC58FEBFA25}"/>
              </a:ext>
            </a:extLst>
          </p:cNvPr>
          <p:cNvSpPr txBox="1"/>
          <p:nvPr/>
        </p:nvSpPr>
        <p:spPr>
          <a:xfrm>
            <a:off x="3551999" y="4545924"/>
            <a:ext cx="5580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бити врло </a:t>
            </a:r>
            <a:r>
              <a:rPr lang="sr-Cyrl-R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вјешт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kvir za tekst 10">
            <a:extLst>
              <a:ext uri="{FF2B5EF4-FFF2-40B4-BE49-F238E27FC236}">
                <a16:creationId xmlns:a16="http://schemas.microsoft.com/office/drawing/2014/main" xmlns="" id="{130B49C3-CA75-4C11-8BE1-879308AA38FB}"/>
              </a:ext>
            </a:extLst>
          </p:cNvPr>
          <p:cNvSpPr txBox="1"/>
          <p:nvPr/>
        </p:nvSpPr>
        <p:spPr>
          <a:xfrm>
            <a:off x="4726265" y="4951355"/>
            <a:ext cx="4339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бити веома строг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kvir za tekst 11">
            <a:extLst>
              <a:ext uri="{FF2B5EF4-FFF2-40B4-BE49-F238E27FC236}">
                <a16:creationId xmlns:a16="http://schemas.microsoft.com/office/drawing/2014/main" xmlns="" id="{05512ADF-37BF-4C85-A729-0A12AA613631}"/>
              </a:ext>
            </a:extLst>
          </p:cNvPr>
          <p:cNvSpPr txBox="1"/>
          <p:nvPr/>
        </p:nvSpPr>
        <p:spPr>
          <a:xfrm>
            <a:off x="3788465" y="5373005"/>
            <a:ext cx="6215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напустити некога као непоправљивог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kvir za tekst 13">
            <a:extLst>
              <a:ext uri="{FF2B5EF4-FFF2-40B4-BE49-F238E27FC236}">
                <a16:creationId xmlns:a16="http://schemas.microsoft.com/office/drawing/2014/main" xmlns="" id="{D4D8B5E4-F0DD-4783-9609-3398493AC434}"/>
              </a:ext>
            </a:extLst>
          </p:cNvPr>
          <p:cNvSpPr txBox="1"/>
          <p:nvPr/>
        </p:nvSpPr>
        <p:spPr>
          <a:xfrm>
            <a:off x="3565668" y="5802997"/>
            <a:ext cx="4856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зависити од некога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kvir za tekst 1">
            <a:extLst>
              <a:ext uri="{FF2B5EF4-FFF2-40B4-BE49-F238E27FC236}">
                <a16:creationId xmlns:a16="http://schemas.microsoft.com/office/drawing/2014/main" xmlns="" id="{A8B4A883-4BC9-47CB-9B8C-B786FA218D40}"/>
              </a:ext>
            </a:extLst>
          </p:cNvPr>
          <p:cNvSpPr txBox="1"/>
          <p:nvPr/>
        </p:nvSpPr>
        <p:spPr>
          <a:xfrm>
            <a:off x="6896101" y="2009272"/>
            <a:ext cx="3544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бити врло заузет</a:t>
            </a:r>
            <a:endParaRPr lang="en-US" sz="2800" dirty="0"/>
          </a:p>
        </p:txBody>
      </p:sp>
      <p:sp>
        <p:nvSpPr>
          <p:cNvPr id="13" name="Čuvar mesta za podnožje 2">
            <a:extLst>
              <a:ext uri="{FF2B5EF4-FFF2-40B4-BE49-F238E27FC236}">
                <a16:creationId xmlns:a16="http://schemas.microsoft.com/office/drawing/2014/main" xmlns="" id="{9632EAD5-995A-448A-BAEF-FF8D5ABA9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5348" y="6096000"/>
            <a:ext cx="11585394" cy="687298"/>
          </a:xfrm>
        </p:spPr>
        <p:txBody>
          <a:bodyPr/>
          <a:lstStyle/>
          <a:p>
            <a:pPr algn="ctr"/>
            <a:r>
              <a:rPr lang="sr-Cyrl-R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СРПСКИ ЈЕЗИК  4</a:t>
            </a:r>
            <a:r>
              <a:rPr lang="sr-Cyrl-R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Latn-BA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РАЗРЕД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77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9000">
              <a:schemeClr val="accent1">
                <a:lumMod val="20000"/>
                <a:lumOff val="8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8DC04E47-B8EC-46FC-8F3A-9E4D9467B3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530" y="3678490"/>
            <a:ext cx="3213652" cy="26760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Okvir za tekst 1">
            <a:extLst>
              <a:ext uri="{FF2B5EF4-FFF2-40B4-BE49-F238E27FC236}">
                <a16:creationId xmlns:a16="http://schemas.microsoft.com/office/drawing/2014/main" xmlns="" id="{DF46ACD4-15E4-4517-8719-C09C0184C619}"/>
              </a:ext>
            </a:extLst>
          </p:cNvPr>
          <p:cNvSpPr txBox="1"/>
          <p:nvPr/>
        </p:nvSpPr>
        <p:spPr>
          <a:xfrm>
            <a:off x="0" y="177412"/>
            <a:ext cx="117811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ЗАДАЦИ ЗА САМОСТАЛАН РАД: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sr-Cyrl-R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sr-Cyrl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Покушајте да направите свој план приче и запишите га у своју свеску.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sr-Cyrl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заборавите да сваком </a:t>
            </a:r>
            <a:r>
              <a:rPr lang="sr-Cyrl-R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дијелу</a:t>
            </a:r>
            <a:r>
              <a:rPr lang="sr-Cyrl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дате одговарајући поднаслов.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sr-Cyrl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Препричај ову причу у 6 реченица. Нека ти помогну сљедеће кључне </a:t>
            </a:r>
            <a:r>
              <a:rPr lang="sr-Cyrl-R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ријечи</a:t>
            </a:r>
            <a:r>
              <a:rPr lang="sr-Cyrl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припрема, наручивање, набавка, несрећа, повратак рака и забава.</a:t>
            </a:r>
          </a:p>
          <a:p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kvir za tekst 5">
            <a:extLst>
              <a:ext uri="{FF2B5EF4-FFF2-40B4-BE49-F238E27FC236}">
                <a16:creationId xmlns:a16="http://schemas.microsoft.com/office/drawing/2014/main" xmlns="" id="{FF224BFD-32E1-4C0E-BA92-77804CA9F9A8}"/>
              </a:ext>
            </a:extLst>
          </p:cNvPr>
          <p:cNvSpPr txBox="1"/>
          <p:nvPr/>
        </p:nvSpPr>
        <p:spPr>
          <a:xfrm>
            <a:off x="298174" y="4507921"/>
            <a:ext cx="748085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не заборавите! </a:t>
            </a:r>
          </a:p>
          <a:p>
            <a:endParaRPr lang="sr-Cyrl-R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ЗДРАВЉЕ ЈЕ НАЈВЕЋЕ БОГАТСТВО!</a:t>
            </a:r>
          </a:p>
          <a:p>
            <a:endParaRPr lang="en-US" dirty="0"/>
          </a:p>
        </p:txBody>
      </p:sp>
      <p:sp>
        <p:nvSpPr>
          <p:cNvPr id="7" name="Čuvar mesta za podnožje 2">
            <a:extLst>
              <a:ext uri="{FF2B5EF4-FFF2-40B4-BE49-F238E27FC236}">
                <a16:creationId xmlns:a16="http://schemas.microsoft.com/office/drawing/2014/main" xmlns="" id="{9632EAD5-995A-448A-BAEF-FF8D5ABA9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5348" y="6096000"/>
            <a:ext cx="11585394" cy="687298"/>
          </a:xfrm>
        </p:spPr>
        <p:txBody>
          <a:bodyPr/>
          <a:lstStyle/>
          <a:p>
            <a:pPr algn="ctr"/>
            <a:r>
              <a:rPr lang="sr-Cyrl-R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СРПСКИ ЈЕЗИК  4</a:t>
            </a:r>
            <a:r>
              <a:rPr lang="sr-Cyrl-R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Latn-BA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РАЗРЕД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04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legradska">
  <a:themeElements>
    <a:clrScheme name="Velegradska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Velegradsk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elegradsk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Velegradska</Template>
  <TotalTime>12</TotalTime>
  <Words>533</Words>
  <Application>Microsoft Office PowerPoint</Application>
  <PresentationFormat>Prilagođavanje</PresentationFormat>
  <Paragraphs>86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0" baseType="lpstr">
      <vt:lpstr>Velegradska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User</dc:creator>
  <cp:lastModifiedBy>tatjana</cp:lastModifiedBy>
  <cp:revision>89</cp:revision>
  <dcterms:created xsi:type="dcterms:W3CDTF">2020-03-24T00:13:38Z</dcterms:created>
  <dcterms:modified xsi:type="dcterms:W3CDTF">2020-04-08T18:27:04Z</dcterms:modified>
</cp:coreProperties>
</file>