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3" r:id="rId5"/>
    <p:sldId id="259" r:id="rId6"/>
    <p:sldId id="264" r:id="rId7"/>
    <p:sldId id="260" r:id="rId8"/>
    <p:sldId id="265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3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83527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63361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2852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53569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9391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25365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6568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1322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22713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3337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9154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F5BA455-F034-404F-A9F2-7D6C393E7A0B}" type="datetimeFigureOut">
              <a:rPr lang="bs-Latn-BA" smtClean="0"/>
              <a:pPr/>
              <a:t>29. 3. 2020.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F38A17D-2997-42E2-9092-0EFDF4578F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6149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sr.wikipedia.org/w/index.php?title=%D0%A0%D0%BE%D1%82%D0%B0%D1%86%D0%B8%D0%BE%D0%BD%D0%B0_%D0%B5%D0%BD%D0%B5%D1%80%D0%B3%D0%B8%D1%98%D0%B0&amp;action=edit&amp;redlink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5%D0%BD%D0%B5%D1%80%D0%B3%D0%B8%D1%98%D0%B0_%D0%B2%D1%98%D0%B5%D1%82%D1%80%D0%B0" TargetMode="External"/><Relationship Id="rId5" Type="http://schemas.openxmlformats.org/officeDocument/2006/relationships/hyperlink" Target="https://sr.wikipedia.org/w/index.php?title=%D0%9C%D0%BB%D0%B8%D0%BD&amp;action=edit&amp;redlink=1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9217" y="301557"/>
            <a:ext cx="2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CFF33"/>
                </a:solidFill>
              </a:rPr>
              <a:t>стр. 44,45,46.</a:t>
            </a:r>
            <a:endParaRPr lang="bs-Latn-BA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5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778" y="1682064"/>
            <a:ext cx="2642603" cy="1984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1372">
            <a:off x="4617197" y="1106488"/>
            <a:ext cx="4149388" cy="2428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1005">
            <a:off x="2373928" y="3958494"/>
            <a:ext cx="2841368" cy="235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78316" cy="842884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</a:rPr>
              <a:t>ОБНОВЉИВИ  ИЗВОРИ  ЕНЕРГИЈЕ</a:t>
            </a:r>
            <a:endParaRPr lang="bs-Latn-B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6015" y="878598"/>
            <a:ext cx="184383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Соларна </a:t>
            </a:r>
          </a:p>
          <a:p>
            <a:r>
              <a:rPr lang="sr-Cyrl-R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енергија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9200" y="3626789"/>
            <a:ext cx="178668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Енергија</a:t>
            </a:r>
          </a:p>
          <a:p>
            <a:r>
              <a:rPr lang="sr-Cyrl-RS" sz="2000" b="1" dirty="0" smtClean="0"/>
              <a:t> вјетра</a:t>
            </a:r>
            <a:endParaRPr lang="bs-Latn-BA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56842" y="4305213"/>
            <a:ext cx="157138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Биомаса</a:t>
            </a:r>
          </a:p>
          <a:p>
            <a:pPr algn="ctr"/>
            <a:endParaRPr lang="bs-Latn-BA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89170" y="3597327"/>
            <a:ext cx="18161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Геотермална</a:t>
            </a:r>
          </a:p>
          <a:p>
            <a:r>
              <a:rPr lang="sr-Cyrl-RS" sz="2000" b="1" dirty="0" smtClean="0"/>
              <a:t>енергија</a:t>
            </a:r>
            <a:endParaRPr lang="bs-Latn-BA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7140"/>
            <a:ext cx="3740277" cy="2368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2483" y="1612693"/>
            <a:ext cx="178668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Енергија </a:t>
            </a:r>
          </a:p>
          <a:p>
            <a:r>
              <a:rPr lang="sr-Cyrl-RS" sz="2000" b="1" dirty="0" smtClean="0"/>
              <a:t>воде</a:t>
            </a:r>
            <a:endParaRPr lang="bs-Latn-BA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270" y="5013099"/>
            <a:ext cx="2230108" cy="14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6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921"/>
            <a:ext cx="5048655" cy="4496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8053" cy="12873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630" y="64820"/>
            <a:ext cx="5195601" cy="2445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Cyrl-RS" sz="2000" b="1" dirty="0" smtClean="0"/>
              <a:t>Сунце је основни неисцрпни извор енергије.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2000" b="1" dirty="0" smtClean="0"/>
              <a:t> Основни начини помоћу којих користимо Сунчеву енергију су;</a:t>
            </a:r>
          </a:p>
          <a:p>
            <a:r>
              <a:rPr lang="sr-Cyrl-RS" sz="2000" b="1" dirty="0" smtClean="0"/>
              <a:t>1. соларни колектори  и </a:t>
            </a:r>
          </a:p>
          <a:p>
            <a:r>
              <a:rPr lang="sr-Cyrl-RS" sz="2000" b="1" dirty="0" smtClean="0"/>
              <a:t>2. Фотонапонске соларни панели.</a:t>
            </a:r>
            <a:endParaRPr lang="bs-Latn-B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54493" y="3677258"/>
            <a:ext cx="387723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000" b="1" u="sng" dirty="0" smtClean="0"/>
              <a:t>Соларни колектори </a:t>
            </a:r>
            <a:r>
              <a:rPr lang="sr-Cyrl-RS" sz="2000" b="1" dirty="0" smtClean="0"/>
              <a:t>су стаклене плоче обојене у црно ради бољег упијања сунчевих зрака. Помоћу њих се загријава вода која служи као техничка вода за хигијену или се користи за загријавање просторија.</a:t>
            </a:r>
            <a:endParaRPr lang="bs-Latn-BA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286" y="-1"/>
            <a:ext cx="3868714" cy="30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6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36">
              <a:srgbClr val="D2ECF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97285"/>
            <a:ext cx="6527260" cy="4260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8053" cy="128737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82128" y="-1"/>
            <a:ext cx="4409871" cy="2728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556" y="2728105"/>
            <a:ext cx="503244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Фотонапонске ћелије су полупроводнички уре</a:t>
            </a:r>
            <a:r>
              <a:rPr lang="sr-Cyrl-RS" sz="2000" b="1" dirty="0"/>
              <a:t>ђ</a:t>
            </a:r>
            <a:r>
              <a:rPr lang="sr-Cyrl-RS" sz="2000" b="1" dirty="0" smtClean="0"/>
              <a:t>аји који претварају сунчеву енергију директно у електричну помоћу фотоелектричног ефекта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988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121">
              <a:srgbClr val="CBE9EF"/>
            </a:gs>
            <a:gs pos="38036">
              <a:srgbClr val="D2ECF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33121"/>
            <a:ext cx="4547624" cy="292487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828" y="995900"/>
            <a:ext cx="3880338" cy="3071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076" y="3358163"/>
            <a:ext cx="4109304" cy="8909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31994" y="193972"/>
            <a:ext cx="4169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1">
                    <a:lumMod val="50000"/>
                  </a:schemeClr>
                </a:solidFill>
              </a:rPr>
              <a:t>Енергија воде је најзначајнији обновљиви извор енергије.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1">
                    <a:lumMod val="50000"/>
                  </a:schemeClr>
                </a:solidFill>
              </a:rPr>
              <a:t>Енергија воде  за покретање водених точкова на воденицама користила се још у доба старих грка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1">
                    <a:lumMod val="50000"/>
                  </a:schemeClr>
                </a:solidFill>
              </a:rPr>
              <a:t>Хидроелектране су постројења која помоћу турбине и генератора енергију воде претвара у електричну енергију</a:t>
            </a:r>
            <a:endParaRPr lang="bs-Latn-B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6977" y="4796"/>
            <a:ext cx="3606800" cy="1138773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000" b="1" dirty="0" smtClean="0"/>
              <a:t>Енергија </a:t>
            </a:r>
          </a:p>
          <a:p>
            <a:pPr algn="ctr"/>
            <a:r>
              <a:rPr lang="sr-Cyrl-RS" sz="4000" b="1" dirty="0" smtClean="0"/>
              <a:t>воде</a:t>
            </a:r>
            <a:endParaRPr lang="bs-Latn-BA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005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36">
              <a:srgbClr val="D2ECF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82" y="0"/>
            <a:ext cx="6219218" cy="3978613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69660" cy="1138773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4000" b="1" dirty="0" smtClean="0"/>
              <a:t>Енергија </a:t>
            </a:r>
          </a:p>
          <a:p>
            <a:pPr algn="ctr"/>
            <a:r>
              <a:rPr lang="sr-Cyrl-RS" sz="4000" b="1" dirty="0" smtClean="0"/>
              <a:t>воде</a:t>
            </a:r>
            <a:endParaRPr lang="bs-Latn-BA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36196"/>
            <a:ext cx="5972783" cy="422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81" y="3164306"/>
            <a:ext cx="3199734" cy="282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204" y="5986362"/>
            <a:ext cx="5301574" cy="8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671011" cy="110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128" y="0"/>
            <a:ext cx="3234872" cy="3715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2032" y="0"/>
            <a:ext cx="6124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000" b="1" dirty="0" smtClean="0"/>
              <a:t>Вјетар је кретање ваздуха усљед промјене температуре.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000" b="1" dirty="0" smtClean="0"/>
              <a:t>Вјетрењаче са великим ротационим крилима од дрвета су кориштене за мљевење жита.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000" b="1" dirty="0" smtClean="0"/>
              <a:t>Вјетроелектране или аероелектране  су  постројења која енергију вјетра претварају помоћу пропелера са лопатицом  и генератора у електричну енергију</a:t>
            </a:r>
            <a:endParaRPr lang="bs-Latn-BA" sz="2000" b="1" dirty="0"/>
          </a:p>
        </p:txBody>
      </p:sp>
      <p:pic>
        <p:nvPicPr>
          <p:cNvPr id="1028" name="Picture 4" descr="https://upload.wikimedia.org/wikipedia/commons/thumb/f/f6/KinderdijkWindmills.jpg/300px-KinderdijkWindmi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246769"/>
            <a:ext cx="4983806" cy="46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83805" y="3910917"/>
            <a:ext cx="6096000" cy="1938992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ru-RU" sz="2000" b="1" dirty="0">
                <a:latin typeface="+mj-lt"/>
              </a:rPr>
              <a:t>Вјетрењача се првенствено односи на </a:t>
            </a:r>
            <a:r>
              <a:rPr lang="ru-RU" sz="2000" b="1" dirty="0">
                <a:latin typeface="+mj-lt"/>
                <a:hlinkClick r:id="rId5" tooltip="Млин (страница не постоји)"/>
              </a:rPr>
              <a:t>млин</a:t>
            </a:r>
            <a:r>
              <a:rPr lang="ru-RU" sz="2000" b="1" dirty="0">
                <a:latin typeface="+mj-lt"/>
              </a:rPr>
              <a:t> који претвара </a:t>
            </a:r>
            <a:r>
              <a:rPr lang="ru-RU" sz="2000" b="1" dirty="0">
                <a:latin typeface="+mj-lt"/>
                <a:hlinkClick r:id="rId6" tooltip="Енергија вјетра"/>
              </a:rPr>
              <a:t>енергију вјетра</a:t>
            </a:r>
            <a:r>
              <a:rPr lang="ru-RU" sz="2000" b="1" dirty="0">
                <a:latin typeface="+mj-lt"/>
              </a:rPr>
              <a:t> у </a:t>
            </a:r>
            <a:r>
              <a:rPr lang="ru-RU" sz="2000" b="1" u="sng" dirty="0">
                <a:latin typeface="+mj-lt"/>
                <a:hlinkClick r:id="rId7" tooltip="Ротациона енергија (страница не постоји)"/>
              </a:rPr>
              <a:t>ротациону енергију</a:t>
            </a:r>
            <a:r>
              <a:rPr lang="ru-RU" sz="2000" b="1" dirty="0">
                <a:latin typeface="+mj-lt"/>
              </a:rPr>
              <a:t> помоћу крила која се називају једра</a:t>
            </a:r>
            <a:r>
              <a:rPr lang="ru-RU" sz="2000" b="1" dirty="0" smtClean="0">
                <a:latin typeface="+mj-lt"/>
              </a:rPr>
              <a:t>.</a:t>
            </a:r>
          </a:p>
          <a:p>
            <a:r>
              <a:rPr lang="ru-RU" sz="2000" b="1" dirty="0" smtClean="0">
                <a:latin typeface="+mj-lt"/>
              </a:rPr>
              <a:t>Према томе</a:t>
            </a:r>
            <a:r>
              <a:rPr lang="ru-RU" sz="2000" b="1" dirty="0">
                <a:latin typeface="+mj-lt"/>
              </a:rPr>
              <a:t>, највише су коришћене као млин за млевење житарица, пумпа за воду или пумпна станица, потом за обраду материјала </a:t>
            </a:r>
            <a:r>
              <a:rPr lang="ru-RU" sz="2000" b="1" dirty="0" smtClean="0">
                <a:latin typeface="+mj-lt"/>
              </a:rPr>
              <a:t>– пилана.</a:t>
            </a:r>
            <a:endParaRPr lang="bs-Latn-B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36">
              <a:srgbClr val="D2ECF1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06"/>
            <a:ext cx="5496127" cy="575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671011" cy="110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6127" y="5583677"/>
            <a:ext cx="647862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000" b="1" dirty="0"/>
              <a:t>Вјетроелектране или аероелектране  су  постројења која енергију вјетра претварају помоћу пропелера са лопатицом  и генератора у електричну енергију</a:t>
            </a:r>
            <a:endParaRPr lang="bs-Latn-BA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0094" y="0"/>
            <a:ext cx="2007140" cy="2393004"/>
          </a:xfrm>
          <a:prstGeom prst="rect">
            <a:avLst/>
          </a:prstGeom>
        </p:spPr>
      </p:pic>
      <p:pic>
        <p:nvPicPr>
          <p:cNvPr id="2050" name="Picture 2" descr="Ulaganja u vjetroelektrane u Europi u znatnom porastu - Suvremena.h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1268" y="0"/>
            <a:ext cx="5450731" cy="47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7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652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b="1" dirty="0">
                <a:solidFill>
                  <a:schemeClr val="accent1">
                    <a:lumMod val="50000"/>
                  </a:schemeClr>
                </a:solidFill>
              </a:rPr>
              <a:t>ОБНОВЉИВИ  ИЗВОРИ  ЕНЕРГИЈЕ</a:t>
            </a:r>
            <a:endParaRPr lang="bs-Latn-B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91126" y="1612232"/>
            <a:ext cx="646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1433736"/>
            <a:ext cx="4377447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sr-Cyrl-R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ЗАДАЋА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b="1" dirty="0">
                <a:solidFill>
                  <a:schemeClr val="accent1">
                    <a:lumMod val="50000"/>
                  </a:schemeClr>
                </a:solidFill>
              </a:rPr>
              <a:t>-  </a:t>
            </a:r>
            <a:endParaRPr lang="sr-Cyrl-R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R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Радана свеска стр. 33. и 34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sr-Cyrl-R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6250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230</TotalTime>
  <Words>207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Metropolitan</vt:lpstr>
      <vt:lpstr>Slide 1</vt:lpstr>
      <vt:lpstr>ОБНОВЉИВИ  ИЗВОРИ  ЕНЕРГИЈЕ</vt:lpstr>
      <vt:lpstr>Slide 3</vt:lpstr>
      <vt:lpstr>Slide 4</vt:lpstr>
      <vt:lpstr>Slide 5</vt:lpstr>
      <vt:lpstr>Енергија  воде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Tihomir Mackic</dc:creator>
  <cp:lastModifiedBy>S</cp:lastModifiedBy>
  <cp:revision>33</cp:revision>
  <dcterms:created xsi:type="dcterms:W3CDTF">2020-03-22T22:07:47Z</dcterms:created>
  <dcterms:modified xsi:type="dcterms:W3CDTF">2020-03-29T07:11:38Z</dcterms:modified>
</cp:coreProperties>
</file>