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6" r:id="rId3"/>
    <p:sldId id="257" r:id="rId4"/>
    <p:sldId id="262" r:id="rId5"/>
    <p:sldId id="258" r:id="rId6"/>
    <p:sldId id="259" r:id="rId7"/>
    <p:sldId id="26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23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9" autoAdjust="0"/>
    <p:restoredTop sz="96270" autoAdjust="0"/>
  </p:normalViewPr>
  <p:slideViewPr>
    <p:cSldViewPr>
      <p:cViewPr>
        <p:scale>
          <a:sx n="100" d="100"/>
          <a:sy n="100" d="100"/>
        </p:scale>
        <p:origin x="-72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0FAB7-3C74-47D6-89DA-8BF8A4D76D2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2C4AC-EB5D-4CE8-B9DF-926F952C2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947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2C4AC-EB5D-4CE8-B9DF-926F952C2A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157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7A31-4082-4D26-9C3F-0064CCB5A88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8B64-655E-4338-BFA4-25F7BEB40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53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7A31-4082-4D26-9C3F-0064CCB5A88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8B64-655E-4338-BFA4-25F7BEB40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91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7A31-4082-4D26-9C3F-0064CCB5A88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8B64-655E-4338-BFA4-25F7BEB40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877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7A31-4082-4D26-9C3F-0064CCB5A88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8B64-655E-4338-BFA4-25F7BEB40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942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7A31-4082-4D26-9C3F-0064CCB5A88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8B64-655E-4338-BFA4-25F7BEB40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71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7A31-4082-4D26-9C3F-0064CCB5A88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8B64-655E-4338-BFA4-25F7BEB40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08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7A31-4082-4D26-9C3F-0064CCB5A88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8B64-655E-4338-BFA4-25F7BEB40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762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7A31-4082-4D26-9C3F-0064CCB5A88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8B64-655E-4338-BFA4-25F7BEB40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2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7A31-4082-4D26-9C3F-0064CCB5A88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8B64-655E-4338-BFA4-25F7BEB40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538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7A31-4082-4D26-9C3F-0064CCB5A88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8B64-655E-4338-BFA4-25F7BEB40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390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7A31-4082-4D26-9C3F-0064CCB5A88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8B64-655E-4338-BFA4-25F7BEB40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00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F7A31-4082-4D26-9C3F-0064CCB5A88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8B64-655E-4338-BFA4-25F7BEB40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846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1650"/>
            <a:ext cx="8229600" cy="85725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 A T E M A T I K A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24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loud 15"/>
          <p:cNvSpPr/>
          <p:nvPr/>
        </p:nvSpPr>
        <p:spPr>
          <a:xfrm>
            <a:off x="4648200" y="929120"/>
            <a:ext cx="4000500" cy="2558762"/>
          </a:xfrm>
          <a:prstGeom prst="cloud">
            <a:avLst/>
          </a:prstGeom>
          <a:solidFill>
            <a:schemeClr val="bg1">
              <a:alpha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loud 2"/>
          <p:cNvSpPr/>
          <p:nvPr/>
        </p:nvSpPr>
        <p:spPr>
          <a:xfrm>
            <a:off x="533400" y="927388"/>
            <a:ext cx="4000500" cy="2558762"/>
          </a:xfrm>
          <a:prstGeom prst="cloud">
            <a:avLst/>
          </a:prstGeom>
          <a:solidFill>
            <a:schemeClr val="bg1">
              <a:alpha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792431" y="1233488"/>
            <a:ext cx="3505200" cy="1729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MNOŽENJE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Latn-B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 · </a:t>
            </a:r>
            <a:r>
              <a:rPr lang="sr-Latn-BA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sr-Latn-BA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sr-Latn-B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sr-Latn-B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izvod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sr-Latn-BA" sz="2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sr-Latn-B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činioci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VEZA MNOŽENJA I DIJELJENJA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93698" y="1233488"/>
            <a:ext cx="3562350" cy="1729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DIJELJENJE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sr-Latn-BA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sr-Latn-B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sr-Latn-BA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r-Latn-BA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B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količnik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r-Latn-B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djeljenik   djelilac</a:t>
            </a:r>
            <a:endParaRPr lang="sr-Latn-BA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243447" y="2162180"/>
            <a:ext cx="228600" cy="2756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649681" y="2184609"/>
            <a:ext cx="152400" cy="2756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356926" y="2184609"/>
            <a:ext cx="22860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165273" y="2141778"/>
            <a:ext cx="609600" cy="338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33400" y="3914775"/>
            <a:ext cx="8001000" cy="628650"/>
          </a:xfrm>
          <a:prstGeom prst="roundRect">
            <a:avLst/>
          </a:prstGeom>
          <a:ln w="38100"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Ako je a : b = c, onda je a = b · c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1472047" y="2746304"/>
            <a:ext cx="1790700" cy="4920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B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 · </a:t>
            </a:r>
            <a:r>
              <a:rPr lang="sr-Latn-BA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sr-Latn-BA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ontent Placeholder 4"/>
          <p:cNvSpPr txBox="1">
            <a:spLocks/>
          </p:cNvSpPr>
          <p:nvPr/>
        </p:nvSpPr>
        <p:spPr>
          <a:xfrm>
            <a:off x="5458361" y="2746304"/>
            <a:ext cx="1905000" cy="639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BA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sr-Latn-B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sr-Latn-BA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sr-Cyrl-BA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sr-Latn-BA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04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animBg="1"/>
      <p:bldP spid="12" grpId="0"/>
      <p:bldP spid="5" grpId="0" build="allAtOnce"/>
      <p:bldP spid="17" grpId="0" animBg="1"/>
      <p:bldP spid="14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3"/>
          <p:cNvSpPr txBox="1">
            <a:spLocks/>
          </p:cNvSpPr>
          <p:nvPr/>
        </p:nvSpPr>
        <p:spPr>
          <a:xfrm>
            <a:off x="439947" y="2447924"/>
            <a:ext cx="8458200" cy="19954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Igrači su raspoređeni u 3 reda, a u svakom redu ima 4 igrača. Ukupno ima igrača</a:t>
            </a:r>
            <a:r>
              <a:rPr lang="sr-Latn-BA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· 3 =___.</a:t>
            </a:r>
          </a:p>
          <a:p>
            <a:pPr algn="l"/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 igrača je raspoređeno po 4 u svakom redu. </a:t>
            </a:r>
            <a:r>
              <a:rPr lang="sr-Latn-BA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Koliko ima redova?</a:t>
            </a:r>
          </a:p>
        </p:txBody>
      </p:sp>
      <p:sp>
        <p:nvSpPr>
          <p:cNvPr id="2" name="Rectangle 1"/>
          <p:cNvSpPr/>
          <p:nvPr/>
        </p:nvSpPr>
        <p:spPr>
          <a:xfrm>
            <a:off x="4925444" y="4078065"/>
            <a:ext cx="24195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 : 4 </a:t>
            </a:r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=___.</a:t>
            </a:r>
            <a:endParaRPr lang="en-US" sz="2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89387" y="82661"/>
            <a:ext cx="8382000" cy="1696791"/>
          </a:xfrm>
        </p:spPr>
        <p:txBody>
          <a:bodyPr>
            <a:noAutofit/>
          </a:bodyPr>
          <a:lstStyle/>
          <a:p>
            <a:pPr algn="l"/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igri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učestvovalo ____ igrača.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Raspoređeni su u ____ reda. U svakom redu je jednak broj igrača. Koliko je igrača u redu?</a:t>
            </a:r>
            <a:endParaRPr lang="en-US" sz="2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33400" y="1587712"/>
            <a:ext cx="24384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 : 3 = ___.</a:t>
            </a:r>
            <a:endParaRPr lang="en-US" sz="2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1905000" y="1587712"/>
            <a:ext cx="6858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326147" y="209200"/>
            <a:ext cx="6858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sz="2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1409700" y="623864"/>
            <a:ext cx="6858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6046489" y="2952750"/>
            <a:ext cx="6858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sz="2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6225281" y="4024248"/>
            <a:ext cx="6858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User\Desktop\s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3756" y="1209652"/>
            <a:ext cx="780952" cy="47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User\Desktop\s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4708" y="1223939"/>
            <a:ext cx="780952" cy="47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s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4557" y="1672636"/>
            <a:ext cx="780952" cy="47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C:\Users\User\Desktop\s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8209" y="1665613"/>
            <a:ext cx="780952" cy="47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:\Users\User\Desktop\s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7705" y="2108345"/>
            <a:ext cx="780952" cy="47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C:\Users\User\Desktop\s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8657" y="2122633"/>
            <a:ext cx="780952" cy="47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le 3"/>
          <p:cNvSpPr txBox="1">
            <a:spLocks/>
          </p:cNvSpPr>
          <p:nvPr/>
        </p:nvSpPr>
        <p:spPr>
          <a:xfrm>
            <a:off x="486434" y="2021462"/>
            <a:ext cx="4847566" cy="6730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svakom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redu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igra</a:t>
            </a:r>
            <a:r>
              <a:rPr lang="sr-Latn-BA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ča.</a:t>
            </a:r>
            <a:endParaRPr lang="sr-Latn-BA" sz="2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515009" y="4233985"/>
            <a:ext cx="3447391" cy="6730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Ima tri reda igrača.</a:t>
            </a:r>
            <a:endParaRPr lang="sr-Latn-BA" sz="2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656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12" grpId="0"/>
      <p:bldP spid="13" grpId="0" build="p"/>
      <p:bldP spid="14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1951"/>
            <a:ext cx="8229600" cy="2819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2. Popuni prazna polja:</a:t>
            </a:r>
          </a:p>
          <a:p>
            <a:pPr marL="0" indent="0">
              <a:buNone/>
            </a:pP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pPr marL="0" indent="0">
              <a:buNone/>
            </a:pP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a)                                        b)       </a:t>
            </a:r>
          </a:p>
          <a:p>
            <a:pPr marL="0" indent="0">
              <a:buNone/>
            </a:pPr>
            <a:endParaRPr lang="sr-Latn-BA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v)                                        g) 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1428750"/>
            <a:ext cx="533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1428750"/>
            <a:ext cx="533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Arial" pitchFamily="34" charset="0"/>
                <a:cs typeface="Arial" pitchFamily="34" charset="0"/>
              </a:rPr>
              <a:t>18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1524000" y="1619250"/>
            <a:ext cx="609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667000" y="1619250"/>
            <a:ext cx="609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276600" y="1428750"/>
            <a:ext cx="533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0200" y="1428750"/>
            <a:ext cx="533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Arial" pitchFamily="34" charset="0"/>
                <a:cs typeface="Arial" pitchFamily="34" charset="0"/>
              </a:rPr>
              <a:t>27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3200" y="1428750"/>
            <a:ext cx="533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>
            <a:stCxn id="12" idx="3"/>
            <a:endCxn id="13" idx="1"/>
          </p:cNvCxnSpPr>
          <p:nvPr/>
        </p:nvCxnSpPr>
        <p:spPr>
          <a:xfrm>
            <a:off x="5943600" y="1619250"/>
            <a:ext cx="609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086600" y="1619250"/>
            <a:ext cx="609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696200" y="1428750"/>
            <a:ext cx="533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Arial" pitchFamily="34" charset="0"/>
                <a:cs typeface="Arial" pitchFamily="34" charset="0"/>
              </a:rPr>
              <a:t>27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90600" y="2495550"/>
            <a:ext cx="533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Arial" pitchFamily="34" charset="0"/>
                <a:cs typeface="Arial" pitchFamily="34" charset="0"/>
              </a:rPr>
              <a:t>35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33600" y="2495550"/>
            <a:ext cx="533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Arrow Connector 18"/>
          <p:cNvCxnSpPr>
            <a:stCxn id="17" idx="3"/>
            <a:endCxn id="18" idx="1"/>
          </p:cNvCxnSpPr>
          <p:nvPr/>
        </p:nvCxnSpPr>
        <p:spPr>
          <a:xfrm>
            <a:off x="1524000" y="2686050"/>
            <a:ext cx="609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667000" y="2686050"/>
            <a:ext cx="609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276600" y="2495550"/>
            <a:ext cx="533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Arial" pitchFamily="34" charset="0"/>
                <a:cs typeface="Arial" pitchFamily="34" charset="0"/>
              </a:rPr>
              <a:t>35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10200" y="2495550"/>
            <a:ext cx="533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Arial" pitchFamily="34" charset="0"/>
                <a:cs typeface="Arial" pitchFamily="34" charset="0"/>
              </a:rPr>
              <a:t>36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53200" y="2495550"/>
            <a:ext cx="533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Arial" pitchFamily="34" charset="0"/>
                <a:cs typeface="Arial" pitchFamily="34" charset="0"/>
              </a:rPr>
              <a:t>9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Arrow Connector 23"/>
          <p:cNvCxnSpPr>
            <a:stCxn id="22" idx="3"/>
            <a:endCxn id="23" idx="1"/>
          </p:cNvCxnSpPr>
          <p:nvPr/>
        </p:nvCxnSpPr>
        <p:spPr>
          <a:xfrm>
            <a:off x="5943600" y="2686050"/>
            <a:ext cx="609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086600" y="2686050"/>
            <a:ext cx="609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696200" y="2495550"/>
            <a:ext cx="533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Arial" pitchFamily="34" charset="0"/>
                <a:cs typeface="Arial" pitchFamily="34" charset="0"/>
              </a:rPr>
              <a:t>36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1562100" y="1162050"/>
            <a:ext cx="5715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·3 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1562100" y="2228850"/>
            <a:ext cx="5715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:7 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2667000" y="1162050"/>
            <a:ext cx="5715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BA" sz="2800" b="1" dirty="0">
                <a:latin typeface="Arial" pitchFamily="34" charset="0"/>
                <a:cs typeface="Arial" pitchFamily="34" charset="0"/>
              </a:rPr>
              <a:t>:</a:t>
            </a: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3 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2667000" y="2228850"/>
            <a:ext cx="5715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·7 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953125" y="1162050"/>
            <a:ext cx="5715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:9 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953125" y="2228850"/>
            <a:ext cx="5715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:4 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7058025" y="1162050"/>
            <a:ext cx="5715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·9 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7058025" y="2228850"/>
            <a:ext cx="5715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·4 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889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3" grpId="0" animBg="1"/>
      <p:bldP spid="16" grpId="0" animBg="1"/>
      <p:bldP spid="18" grpId="0" animBg="1"/>
      <p:bldP spid="21" grpId="0" animBg="1"/>
      <p:bldP spid="23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38150"/>
            <a:ext cx="8229600" cy="1066800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Kako možemo provj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eri</a:t>
            </a: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 tačnost izraza: </a:t>
            </a:r>
            <a:b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56 : 7 = 8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04950"/>
            <a:ext cx="8229600" cy="339447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Izračunaj kao što je započeto: </a:t>
            </a:r>
          </a:p>
          <a:p>
            <a:pPr marL="0" indent="0"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54 : 6 =</a:t>
            </a:r>
          </a:p>
          <a:p>
            <a:pPr marL="0" indent="0"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81 : 9 = </a:t>
            </a:r>
          </a:p>
          <a:p>
            <a:pPr marL="0" indent="0"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 : 5 =</a:t>
            </a:r>
          </a:p>
          <a:p>
            <a:pPr marL="0" indent="0"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 : 3 = </a:t>
            </a:r>
          </a:p>
          <a:p>
            <a:pPr marL="0" indent="0"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 : 2 =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73250" y="2009777"/>
            <a:ext cx="457200" cy="596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00400" y="781050"/>
            <a:ext cx="3686175" cy="971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sr-Latn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ako, jer je </a:t>
            </a:r>
            <a:r>
              <a:rPr lang="sr-Latn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· 7 = 56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57400" y="2009776"/>
            <a:ext cx="3771900" cy="596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jer je 9 · 6 = 54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873250" y="2532063"/>
            <a:ext cx="457200" cy="567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057400" y="2532063"/>
            <a:ext cx="3771900" cy="567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jer je 9 · 9 = 81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873250" y="3028950"/>
            <a:ext cx="457200" cy="567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sr-Latn-BA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057400" y="3028950"/>
            <a:ext cx="3771900" cy="567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jer je 8 · 5 = 40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873250" y="3562350"/>
            <a:ext cx="457200" cy="567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sr-Latn-BA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057400" y="3562350"/>
            <a:ext cx="3771900" cy="567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jer je 8 · </a:t>
            </a:r>
            <a:r>
              <a:rPr lang="sr-Latn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24 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873250" y="4069080"/>
            <a:ext cx="457200" cy="694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057400" y="4069080"/>
            <a:ext cx="3771900" cy="694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jer je 7 · 2 = </a:t>
            </a:r>
            <a:r>
              <a:rPr lang="sr-Latn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</a:t>
            </a:r>
          </a:p>
        </p:txBody>
      </p:sp>
    </p:spTree>
    <p:extLst>
      <p:ext uri="{BB962C8B-B14F-4D97-AF65-F5344CB8AC3E}">
        <p14:creationId xmlns:p14="http://schemas.microsoft.com/office/powerpoint/2010/main" xmlns="" val="379733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/>
      <p:bldP spid="8" grpId="0"/>
      <p:bldP spid="9" grpId="0"/>
      <p:bldP spid="11" grpId="0"/>
      <p:bldP spid="12" grpId="0"/>
      <p:bldP spid="10" grpId="0"/>
      <p:bldP spid="13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0" y="1246441"/>
            <a:ext cx="1981200" cy="1485900"/>
          </a:xfrm>
          <a:prstGeom prst="roundRect">
            <a:avLst/>
          </a:prstGeom>
          <a:solidFill>
            <a:schemeClr val="accent3">
              <a:lumMod val="50000"/>
              <a:alpha val="3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" y="361950"/>
            <a:ext cx="8229600" cy="938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BA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 svaki primjer dijeljenja napiši po dva načina množenja: </a:t>
            </a:r>
          </a:p>
          <a:p>
            <a:pPr marL="0" indent="0"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24 : 4 = 6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09575" y="2824161"/>
            <a:ext cx="8229600" cy="94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Napiši dva načina množenja i dva načina dijeljenja koristeći brojeve 6, 48 i 8.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016500" y="1213293"/>
            <a:ext cx="1981200" cy="1488186"/>
          </a:xfrm>
          <a:prstGeom prst="roundRect">
            <a:avLst/>
          </a:prstGeom>
          <a:solidFill>
            <a:schemeClr val="accent3">
              <a:lumMod val="50000"/>
              <a:alpha val="3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917700" y="1660778"/>
            <a:ext cx="1955800" cy="657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 · 4 = 24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917700" y="2077400"/>
            <a:ext cx="1828800" cy="657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· 6 = 24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105400" y="1300161"/>
            <a:ext cx="1955800" cy="657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 : 2 = 9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84225" y="3724274"/>
            <a:ext cx="6527800" cy="471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Množenje: 6</a:t>
            </a:r>
            <a:r>
              <a:rPr lang="sr-Latn-BA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· 8 = 48   i   8</a:t>
            </a:r>
            <a:r>
              <a:rPr lang="sr-Latn-BA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· 6 = 48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90575" y="4171950"/>
            <a:ext cx="6527800" cy="471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Dijeljenje: 48 : 6 = 8   i   48 </a:t>
            </a:r>
            <a:r>
              <a:rPr lang="sr-Latn-BA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Latn-BA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8 = 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181600" y="1720213"/>
            <a:ext cx="1955800" cy="657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· 2 = 18 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222875" y="2116834"/>
            <a:ext cx="1828800" cy="657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· 9 = 18</a:t>
            </a:r>
          </a:p>
        </p:txBody>
      </p:sp>
    </p:spTree>
    <p:extLst>
      <p:ext uri="{BB962C8B-B14F-4D97-AF65-F5344CB8AC3E}">
        <p14:creationId xmlns:p14="http://schemas.microsoft.com/office/powerpoint/2010/main" xmlns="" val="265813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857250"/>
          </a:xfrm>
        </p:spPr>
        <p:txBody>
          <a:bodyPr>
            <a:normAutofit/>
          </a:bodyPr>
          <a:lstStyle/>
          <a:p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ZADACI   ZA   SAMOSTALAN   RAD: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00251"/>
            <a:ext cx="8229600" cy="3394472"/>
          </a:xfrm>
        </p:spPr>
        <p:txBody>
          <a:bodyPr>
            <a:normAutofit/>
          </a:bodyPr>
          <a:lstStyle/>
          <a:p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 udžbeniku na strani 110 uraditi zadatke pod rednim brojem 4 i 5. </a:t>
            </a:r>
          </a:p>
        </p:txBody>
      </p:sp>
    </p:spTree>
    <p:extLst>
      <p:ext uri="{BB962C8B-B14F-4D97-AF65-F5344CB8AC3E}">
        <p14:creationId xmlns:p14="http://schemas.microsoft.com/office/powerpoint/2010/main" xmlns="" val="11172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396</Words>
  <Application>Microsoft Office PowerPoint</Application>
  <PresentationFormat>On-screen Show (16:9)</PresentationFormat>
  <Paragraphs>79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 A T E M A T I K A</vt:lpstr>
      <vt:lpstr>VEZA MNOŽENJA I DIJELJENJA</vt:lpstr>
      <vt:lpstr>1.  U igri je učestvovalo ____ igrača. Raspoređeni su u ____ reda. U svakom redu je jednak broj igrača. Koliko je igrača u redu?</vt:lpstr>
      <vt:lpstr>Slide 4</vt:lpstr>
      <vt:lpstr>Kako možemo provjeriti tačnost izraza:  56 : 7 = 8</vt:lpstr>
      <vt:lpstr>Slide 6</vt:lpstr>
      <vt:lpstr>ZADACI   ZA   SAMOSTALAN   RAD: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VEZA MNOŽENJA I DIJELJENJA - VJEŽBA</dc:title>
  <dc:creator>User</dc:creator>
  <cp:lastModifiedBy>PC</cp:lastModifiedBy>
  <cp:revision>34</cp:revision>
  <dcterms:created xsi:type="dcterms:W3CDTF">2020-04-17T12:46:45Z</dcterms:created>
  <dcterms:modified xsi:type="dcterms:W3CDTF">2020-04-28T15:41:52Z</dcterms:modified>
</cp:coreProperties>
</file>