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3E"/>
    <a:srgbClr val="F39731"/>
    <a:srgbClr val="7C3312"/>
    <a:srgbClr val="803912"/>
    <a:srgbClr val="7F3413"/>
    <a:srgbClr val="6E2D10"/>
    <a:srgbClr val="77370B"/>
    <a:srgbClr val="F5C6A3"/>
    <a:srgbClr val="F3A031"/>
    <a:srgbClr val="F4A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3012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05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965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431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461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8984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86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545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7157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40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2354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8C54-F102-421F-ABF6-6AB0E4728D61}" type="datetimeFigureOut">
              <a:rPr lang="sr-Latn-BA" smtClean="0"/>
              <a:t>20.5.2020.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DEE35-636E-4BB0-A24E-C2A115D1F8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457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C3312"/>
            </a:gs>
            <a:gs pos="67000">
              <a:srgbClr val="F39731"/>
            </a:gs>
            <a:gs pos="58000">
              <a:srgbClr val="F39731"/>
            </a:gs>
            <a:gs pos="100000">
              <a:srgbClr val="F49D3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4BB6C2A-8785-4C0D-9D10-86E15DB232D8}"/>
              </a:ext>
            </a:extLst>
          </p:cNvPr>
          <p:cNvSpPr txBox="1"/>
          <p:nvPr/>
        </p:nvSpPr>
        <p:spPr>
          <a:xfrm>
            <a:off x="1724628" y="1851951"/>
            <a:ext cx="4122516" cy="923330"/>
          </a:xfrm>
          <a:prstGeom prst="rect">
            <a:avLst/>
          </a:prstGeom>
          <a:noFill/>
          <a:effectLst>
            <a:reflection stA="87000" endPos="6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r-Cyrl-RS" sz="5400" dirty="0">
                <a:latin typeface="Segoe Script" panose="030B0504020000000003" pitchFamily="66" charset="0"/>
              </a:rPr>
              <a:t>ПОЧЕЦИ</a:t>
            </a:r>
            <a:endParaRPr lang="sr-Latn-BA" sz="5400" dirty="0">
              <a:latin typeface="Segoe Script" panose="030B05040200000000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02363-592F-4E90-B741-33B71239B1FA}"/>
              </a:ext>
            </a:extLst>
          </p:cNvPr>
          <p:cNvSpPr txBox="1"/>
          <p:nvPr/>
        </p:nvSpPr>
        <p:spPr>
          <a:xfrm>
            <a:off x="5673524" y="1851951"/>
            <a:ext cx="5114081" cy="923330"/>
          </a:xfrm>
          <a:prstGeom prst="rect">
            <a:avLst/>
          </a:prstGeom>
          <a:noFill/>
          <a:effectLst>
            <a:reflection stA="87000" endPos="6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r-Cyrl-RS" sz="5400" dirty="0">
                <a:latin typeface="Segoe Script" panose="030B0504020000000003" pitchFamily="66" charset="0"/>
              </a:rPr>
              <a:t>СЛОВЕНСКЕ</a:t>
            </a:r>
            <a:endParaRPr lang="sr-Latn-BA" sz="5400" dirty="0">
              <a:latin typeface="Segoe Script" panose="030B0504020000000003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187C7-5265-422F-A3A2-D548C5644A95}"/>
              </a:ext>
            </a:extLst>
          </p:cNvPr>
          <p:cNvSpPr txBox="1"/>
          <p:nvPr/>
        </p:nvSpPr>
        <p:spPr>
          <a:xfrm>
            <a:off x="2855090" y="3748377"/>
            <a:ext cx="8077200" cy="923330"/>
          </a:xfrm>
          <a:prstGeom prst="rect">
            <a:avLst/>
          </a:prstGeom>
          <a:noFill/>
          <a:effectLst>
            <a:reflection stA="87000" endPos="6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sr-Cyrl-RS" sz="5400" dirty="0">
                <a:latin typeface="Segoe Script" panose="030B0504020000000003" pitchFamily="66" charset="0"/>
              </a:rPr>
              <a:t>ПИСМЕНОСТИ</a:t>
            </a:r>
            <a:endParaRPr lang="sr-Latn-BA" sz="5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4DEAE1-8E87-4530-9CD7-162752B8D5D0}"/>
              </a:ext>
            </a:extLst>
          </p:cNvPr>
          <p:cNvSpPr txBox="1"/>
          <p:nvPr/>
        </p:nvSpPr>
        <p:spPr>
          <a:xfrm>
            <a:off x="916577" y="1859038"/>
            <a:ext cx="10576332" cy="2062103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sr-Cyrl-R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„Потрудимо се да и у будућности шуми родна ријеч, подсјећа нас ко смо, држи нас на окупу, да нас гласовима предака опомиње да премјеримо дубину памћења ширином душе словенске“.</a:t>
            </a:r>
            <a:endParaRPr lang="sr-Latn-B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34" name="Picture 10" descr="Glagoljica / Staroslavenski institut">
            <a:extLst>
              <a:ext uri="{FF2B5EF4-FFF2-40B4-BE49-F238E27FC236}">
                <a16:creationId xmlns:a16="http://schemas.microsoft.com/office/drawing/2014/main" id="{2D7C3BF7-68D5-4911-BC9D-992A5AF4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7" y="329950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7889644-B4DF-44D8-B68C-F7595049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23" y="637764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8893A78-ACE7-4D0D-8337-49CFCFF1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10" y="236629"/>
            <a:ext cx="708950" cy="708950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66A6378-B10D-489C-96D1-7BD89A52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978" y="788191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B23882B9-FFE6-4A92-8F8C-E7B6122D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75" y="4806469"/>
            <a:ext cx="578734" cy="578734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573A491A-0DD9-4507-A913-67392799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71" y="4102165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34AC93-8C06-466D-9827-44CE466E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00" y="4102165"/>
            <a:ext cx="578735" cy="578735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132C55D-8E20-4118-92A4-82AFA60E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245" y="4557260"/>
            <a:ext cx="696723" cy="696723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AFCA57-A3C2-432B-8909-EFAA5DA6BB33}"/>
              </a:ext>
            </a:extLst>
          </p:cNvPr>
          <p:cNvSpPr/>
          <p:nvPr/>
        </p:nvSpPr>
        <p:spPr>
          <a:xfrm>
            <a:off x="0" y="5883680"/>
            <a:ext cx="12192000" cy="974320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DEAE1-8E87-4530-9CD7-162752B8D5D0}"/>
              </a:ext>
            </a:extLst>
          </p:cNvPr>
          <p:cNvSpPr txBox="1"/>
          <p:nvPr/>
        </p:nvSpPr>
        <p:spPr>
          <a:xfrm>
            <a:off x="388412" y="475463"/>
            <a:ext cx="7465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i="1" dirty="0">
                <a:latin typeface="Book Antiqua" panose="02040602050305030304" pitchFamily="18" charset="0"/>
              </a:rPr>
              <a:t>ДАН </a:t>
            </a:r>
          </a:p>
          <a:p>
            <a:r>
              <a:rPr lang="sr-Cyrl-RS" sz="3200" b="1" i="1" dirty="0">
                <a:latin typeface="Book Antiqua" panose="02040602050305030304" pitchFamily="18" charset="0"/>
              </a:rPr>
              <a:t>СЛОВЕНСКЕ</a:t>
            </a:r>
          </a:p>
          <a:p>
            <a:r>
              <a:rPr lang="sr-Cyrl-RS" sz="3200" b="1" i="1" dirty="0">
                <a:latin typeface="Book Antiqua" panose="02040602050305030304" pitchFamily="18" charset="0"/>
              </a:rPr>
              <a:t>ПИСМЕНОСТИ И КУЛТУРЕ</a:t>
            </a:r>
            <a:endParaRPr lang="sr-Latn-BA" sz="3200" b="1" i="1" dirty="0">
              <a:latin typeface="Book Antiqua" panose="02040602050305030304" pitchFamily="18" charset="0"/>
            </a:endParaRPr>
          </a:p>
        </p:txBody>
      </p:sp>
      <p:pic>
        <p:nvPicPr>
          <p:cNvPr id="1034" name="Picture 10" descr="Glagoljica / Staroslavenski institut">
            <a:extLst>
              <a:ext uri="{FF2B5EF4-FFF2-40B4-BE49-F238E27FC236}">
                <a16:creationId xmlns:a16="http://schemas.microsoft.com/office/drawing/2014/main" id="{2D7C3BF7-68D5-4911-BC9D-992A5AF4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22" y="2180868"/>
            <a:ext cx="483485" cy="483485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7889644-B4DF-44D8-B68C-F7595049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89" y="475886"/>
            <a:ext cx="483484" cy="483484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8893A78-ACE7-4D0D-8337-49CFCFF1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98" y="1620865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66A6378-B10D-489C-96D1-7BD89A52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01" y="3421401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B23882B9-FFE6-4A92-8F8C-E7B6122D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66" y="2575567"/>
            <a:ext cx="578734" cy="578734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3C19275C-6ABA-4C66-A6EB-28C68AF0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38" y="4138761"/>
            <a:ext cx="483486" cy="483486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id="{573A491A-0DD9-4507-A913-67392799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71" y="4006619"/>
            <a:ext cx="615628" cy="615628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51644E2E-C19F-40CC-A1A8-AB49CEF1C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2" y="3761167"/>
            <a:ext cx="483486" cy="483486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>
            <a:extLst>
              <a:ext uri="{FF2B5EF4-FFF2-40B4-BE49-F238E27FC236}">
                <a16:creationId xmlns:a16="http://schemas.microsoft.com/office/drawing/2014/main" id="{7DF0F96C-32DB-482F-A22E-73F2F95A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01" y="651555"/>
            <a:ext cx="615629" cy="615629"/>
          </a:xfrm>
          <a:prstGeom prst="rect">
            <a:avLst/>
          </a:prstGeom>
          <a:noFill/>
          <a:effectLst>
            <a:reflection stA="99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A319B6-4FD1-4080-895D-53D02DB7DA83}"/>
              </a:ext>
            </a:extLst>
          </p:cNvPr>
          <p:cNvSpPr txBox="1"/>
          <p:nvPr/>
        </p:nvSpPr>
        <p:spPr>
          <a:xfrm>
            <a:off x="871898" y="5944526"/>
            <a:ext cx="1010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BA" dirty="0"/>
              <a:t> </a:t>
            </a:r>
            <a:r>
              <a:rPr lang="sr-Cyrl-RS" dirty="0"/>
              <a:t>обиљежава се </a:t>
            </a:r>
            <a:r>
              <a:rPr lang="sr-Cyrl-RS" b="1" dirty="0"/>
              <a:t>24. маја </a:t>
            </a:r>
            <a:r>
              <a:rPr lang="sr-Cyrl-RS" dirty="0"/>
              <a:t>као сјећање на дан када су 863. године послије свечаности у част обнове Цариграда светитељи </a:t>
            </a:r>
            <a:r>
              <a:rPr lang="sr-Cyrl-RS" b="1" dirty="0"/>
              <a:t>Ћирило и Методије</a:t>
            </a:r>
            <a:r>
              <a:rPr lang="sr-Cyrl-RS" dirty="0"/>
              <a:t> кренули на мисионарски пут међу Словене у Моравску.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425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787078"/>
            <a:ext cx="11192719" cy="585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Како се зове језик којим су говорили Словени у својој прапостојбини и из којег језика се развио?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   Словени су у својој прапостојбини говорили заједничким језиком који се данас зове </a:t>
            </a:r>
            <a:r>
              <a:rPr lang="sr-Cyrl-RS" b="1" dirty="0">
                <a:solidFill>
                  <a:srgbClr val="A92A07"/>
                </a:solidFill>
              </a:rPr>
              <a:t>ПРАСЛОВЕНСКИ</a:t>
            </a:r>
            <a:r>
              <a:rPr lang="sr-Cyrl-RS" dirty="0"/>
              <a:t> језик, а развио се из </a:t>
            </a:r>
            <a:r>
              <a:rPr lang="sr-Cyrl-RS" b="1" dirty="0">
                <a:solidFill>
                  <a:srgbClr val="A92A07"/>
                </a:solidFill>
              </a:rPr>
              <a:t>ПРАИНДОЕВРОПСКОГ</a:t>
            </a:r>
            <a:r>
              <a:rPr lang="sr-Cyrl-RS" dirty="0"/>
              <a:t> језика.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Из прасловенског, према правцима расељавања Словена, развиле су се три групе словенских језика. Које су то групе?</a:t>
            </a:r>
            <a:endParaRPr lang="sr-Latn-BA" b="1" dirty="0"/>
          </a:p>
          <a:p>
            <a:pPr>
              <a:buFont typeface="Wingdings" panose="05000000000000000000" pitchFamily="2" charset="2"/>
              <a:buChar char="§"/>
            </a:pPr>
            <a:endParaRPr lang="sr-Cyrl-RS" sz="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b="1" dirty="0"/>
              <a:t>                                          СЛОВЕНСКИ ЈЕЗИЦИ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18555-3B35-4335-95AB-91FD6E1BB23D}"/>
              </a:ext>
            </a:extLst>
          </p:cNvPr>
          <p:cNvCxnSpPr/>
          <p:nvPr/>
        </p:nvCxnSpPr>
        <p:spPr>
          <a:xfrm>
            <a:off x="5879939" y="3727426"/>
            <a:ext cx="0" cy="196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0F4159-CD15-4E05-B497-D067581793AC}"/>
              </a:ext>
            </a:extLst>
          </p:cNvPr>
          <p:cNvCxnSpPr/>
          <p:nvPr/>
        </p:nvCxnSpPr>
        <p:spPr>
          <a:xfrm flipH="1">
            <a:off x="3206187" y="3924196"/>
            <a:ext cx="26737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933277-17E0-438C-A916-2CACEE92ED32}"/>
              </a:ext>
            </a:extLst>
          </p:cNvPr>
          <p:cNvCxnSpPr/>
          <p:nvPr/>
        </p:nvCxnSpPr>
        <p:spPr>
          <a:xfrm flipH="1">
            <a:off x="5879939" y="3926126"/>
            <a:ext cx="26737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AED5AE-3B72-46BB-9498-3FD921BAC846}"/>
              </a:ext>
            </a:extLst>
          </p:cNvPr>
          <p:cNvCxnSpPr>
            <a:cxnSpLocks/>
          </p:cNvCxnSpPr>
          <p:nvPr/>
        </p:nvCxnSpPr>
        <p:spPr>
          <a:xfrm>
            <a:off x="3206187" y="3924196"/>
            <a:ext cx="0" cy="196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BBE4E8-81FF-475A-A8C9-CD918F7390AD}"/>
              </a:ext>
            </a:extLst>
          </p:cNvPr>
          <p:cNvCxnSpPr/>
          <p:nvPr/>
        </p:nvCxnSpPr>
        <p:spPr>
          <a:xfrm>
            <a:off x="5879939" y="3924196"/>
            <a:ext cx="0" cy="196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D0D2D0-97D2-4D07-B18A-D4483242192D}"/>
              </a:ext>
            </a:extLst>
          </p:cNvPr>
          <p:cNvCxnSpPr/>
          <p:nvPr/>
        </p:nvCxnSpPr>
        <p:spPr>
          <a:xfrm>
            <a:off x="8553691" y="3929984"/>
            <a:ext cx="0" cy="196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C2B7B0-E44C-4E60-8146-99E653CE0556}"/>
              </a:ext>
            </a:extLst>
          </p:cNvPr>
          <p:cNvSpPr txBox="1"/>
          <p:nvPr/>
        </p:nvSpPr>
        <p:spPr>
          <a:xfrm>
            <a:off x="1725599" y="4120966"/>
            <a:ext cx="2054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A92A07"/>
                </a:solidFill>
              </a:rPr>
              <a:t>ЈУЖНОСЛОВЕНСКИ</a:t>
            </a:r>
          </a:p>
          <a:p>
            <a:endParaRPr lang="sr-Cyrl-RS" dirty="0"/>
          </a:p>
          <a:p>
            <a:pPr algn="ctr"/>
            <a:r>
              <a:rPr lang="sr-Cyrl-RS" dirty="0"/>
              <a:t>српски</a:t>
            </a:r>
          </a:p>
          <a:p>
            <a:pPr algn="ctr"/>
            <a:r>
              <a:rPr lang="sr-Cyrl-RS" dirty="0"/>
              <a:t>хрватски</a:t>
            </a:r>
          </a:p>
          <a:p>
            <a:pPr algn="ctr"/>
            <a:r>
              <a:rPr lang="sr-Cyrl-RS" dirty="0"/>
              <a:t>бошњачки</a:t>
            </a:r>
          </a:p>
          <a:p>
            <a:pPr algn="ctr"/>
            <a:r>
              <a:rPr lang="sr-Cyrl-RS" dirty="0"/>
              <a:t>словеначки</a:t>
            </a:r>
          </a:p>
          <a:p>
            <a:pPr algn="ctr"/>
            <a:r>
              <a:rPr lang="sr-Cyrl-RS" dirty="0"/>
              <a:t>македонски</a:t>
            </a:r>
          </a:p>
          <a:p>
            <a:pPr algn="ctr"/>
            <a:r>
              <a:rPr lang="sr-Cyrl-RS" dirty="0"/>
              <a:t>бугарски</a:t>
            </a:r>
          </a:p>
          <a:p>
            <a:pPr algn="ctr"/>
            <a:r>
              <a:rPr lang="sr-Cyrl-RS" dirty="0"/>
              <a:t>(старословенски )</a:t>
            </a:r>
            <a:endParaRPr lang="sr-Latn-B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00DC43-3951-4B9C-ACD3-3129C8737616}"/>
              </a:ext>
            </a:extLst>
          </p:cNvPr>
          <p:cNvSpPr txBox="1"/>
          <p:nvPr/>
        </p:nvSpPr>
        <p:spPr>
          <a:xfrm>
            <a:off x="4704246" y="4146257"/>
            <a:ext cx="2439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A92A07"/>
                </a:solidFill>
              </a:rPr>
              <a:t>ИСТОЧНОСЛОВЕНСКИ</a:t>
            </a:r>
          </a:p>
          <a:p>
            <a:endParaRPr lang="sr-Cyrl-RS" dirty="0"/>
          </a:p>
          <a:p>
            <a:pPr algn="ctr"/>
            <a:r>
              <a:rPr lang="sr-Cyrl-RS" dirty="0"/>
              <a:t>руски </a:t>
            </a:r>
          </a:p>
          <a:p>
            <a:pPr algn="ctr"/>
            <a:r>
              <a:rPr lang="sr-Cyrl-RS" dirty="0"/>
              <a:t>бјелоруски</a:t>
            </a:r>
          </a:p>
          <a:p>
            <a:pPr algn="ctr"/>
            <a:r>
              <a:rPr lang="sr-Cyrl-RS" dirty="0"/>
              <a:t>украјински</a:t>
            </a:r>
          </a:p>
          <a:p>
            <a:pPr algn="ctr"/>
            <a:endParaRPr lang="sr-Latn-B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CC3337-281B-4E0D-A16A-8557C5E83B09}"/>
              </a:ext>
            </a:extLst>
          </p:cNvPr>
          <p:cNvSpPr txBox="1"/>
          <p:nvPr/>
        </p:nvSpPr>
        <p:spPr>
          <a:xfrm>
            <a:off x="7597819" y="4120966"/>
            <a:ext cx="2439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A92A07"/>
                </a:solidFill>
              </a:rPr>
              <a:t>ЗАПАДНОСЛОВЕНСКИ</a:t>
            </a:r>
          </a:p>
          <a:p>
            <a:endParaRPr lang="sr-Cyrl-RS" dirty="0"/>
          </a:p>
          <a:p>
            <a:pPr algn="ctr"/>
            <a:r>
              <a:rPr lang="sr-Cyrl-RS" dirty="0"/>
              <a:t>чешки</a:t>
            </a:r>
          </a:p>
          <a:p>
            <a:pPr algn="ctr"/>
            <a:r>
              <a:rPr lang="sr-Cyrl-RS" dirty="0"/>
              <a:t>пољски</a:t>
            </a:r>
          </a:p>
          <a:p>
            <a:pPr algn="ctr"/>
            <a:r>
              <a:rPr lang="sr-Cyrl-RS" dirty="0"/>
              <a:t>словачки</a:t>
            </a:r>
          </a:p>
          <a:p>
            <a:pPr algn="ctr"/>
            <a:r>
              <a:rPr lang="sr-Cyrl-RS" dirty="0"/>
              <a:t>горњолужичкосрпски</a:t>
            </a:r>
          </a:p>
          <a:p>
            <a:pPr algn="ctr"/>
            <a:r>
              <a:rPr lang="sr-Cyrl-RS" dirty="0"/>
              <a:t>доњолужичкосрпски</a:t>
            </a:r>
          </a:p>
          <a:p>
            <a:pPr algn="ctr"/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8076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777C9F-CE94-4444-A32A-A17178C7A900}"/>
              </a:ext>
            </a:extLst>
          </p:cNvPr>
          <p:cNvSpPr/>
          <p:nvPr/>
        </p:nvSpPr>
        <p:spPr>
          <a:xfrm>
            <a:off x="-1" y="0"/>
            <a:ext cx="5355893" cy="6967959"/>
          </a:xfrm>
          <a:prstGeom prst="rect">
            <a:avLst/>
          </a:prstGeom>
          <a:solidFill>
            <a:srgbClr val="9A9B6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895B1B-BECF-4A9F-8B09-8E3FE3F45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93" y="555963"/>
            <a:ext cx="6836107" cy="630203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D277821-7CE7-488A-A375-9BB2DE6CCEB9}"/>
              </a:ext>
            </a:extLst>
          </p:cNvPr>
          <p:cNvSpPr/>
          <p:nvPr/>
        </p:nvSpPr>
        <p:spPr>
          <a:xfrm>
            <a:off x="5355893" y="1"/>
            <a:ext cx="6836108" cy="68580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787078"/>
            <a:ext cx="11192719" cy="585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Ко су били Ћирило и Методије</a:t>
            </a:r>
            <a:r>
              <a:rPr lang="sr-Cyrl-RS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Моравски кнез Растислав, од Византијског цара Михаила </a:t>
            </a:r>
            <a:r>
              <a:rPr lang="sr-Latn-BA" dirty="0"/>
              <a:t>III</a:t>
            </a:r>
            <a:r>
              <a:rPr lang="sr-Cyrl-RS" dirty="0"/>
              <a:t> тражио је мисионаре који ће међу Јужним Словенима проповиједати хришћанство на словенском (народном) језику.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За ову мисију одређени су учена солунска браћа Константин и Методије, познатији као </a:t>
            </a:r>
            <a:r>
              <a:rPr lang="sr-Cyrl-RS" dirty="0">
                <a:solidFill>
                  <a:srgbClr val="A92A07"/>
                </a:solidFill>
              </a:rPr>
              <a:t>Ћирило</a:t>
            </a:r>
            <a:r>
              <a:rPr lang="sr-Cyrl-RS" dirty="0"/>
              <a:t> и </a:t>
            </a:r>
            <a:r>
              <a:rPr lang="sr-Cyrl-RS" dirty="0">
                <a:solidFill>
                  <a:srgbClr val="A92A07"/>
                </a:solidFill>
              </a:rPr>
              <a:t>Методије</a:t>
            </a:r>
            <a:r>
              <a:rPr lang="sr-Cyrl-RS" dirty="0"/>
              <a:t>, који су знали дијалекат којим су говорили Словени из околине Солуна.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У чему се огледа значај мисије Ћирила и Методија и која година се сматра златном годином словенске писмености?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 Мисија Ћирила и Методија је мисија </a:t>
            </a:r>
            <a:r>
              <a:rPr lang="sr-Cyrl-RS" dirty="0">
                <a:solidFill>
                  <a:srgbClr val="C00000"/>
                </a:solidFill>
              </a:rPr>
              <a:t>описмењавања</a:t>
            </a:r>
            <a:r>
              <a:rPr lang="sr-Cyrl-RS" dirty="0"/>
              <a:t> Словена и нераскидиво је повезана са мисијом </a:t>
            </a:r>
            <a:r>
              <a:rPr lang="sr-Cyrl-RS" dirty="0">
                <a:solidFill>
                  <a:srgbClr val="C00000"/>
                </a:solidFill>
              </a:rPr>
              <a:t>покрштавања</a:t>
            </a:r>
            <a:r>
              <a:rPr lang="sr-Cyrl-RS" dirty="0"/>
              <a:t> Словена. </a:t>
            </a:r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endParaRPr lang="sr-Cyrl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6CA7D2-9218-4396-8223-DF093FB32A80}"/>
              </a:ext>
            </a:extLst>
          </p:cNvPr>
          <p:cNvSpPr/>
          <p:nvPr/>
        </p:nvSpPr>
        <p:spPr>
          <a:xfrm>
            <a:off x="1504710" y="5573212"/>
            <a:ext cx="1794075" cy="706055"/>
          </a:xfrm>
          <a:prstGeom prst="rect">
            <a:avLst/>
          </a:prstGeom>
          <a:solidFill>
            <a:srgbClr val="A92A0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863. година</a:t>
            </a:r>
            <a:endParaRPr lang="sr-Latn-BA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398C31-8AFD-411E-9DE1-3BED553CFB55}"/>
              </a:ext>
            </a:extLst>
          </p:cNvPr>
          <p:cNvSpPr/>
          <p:nvPr/>
        </p:nvSpPr>
        <p:spPr>
          <a:xfrm>
            <a:off x="4346294" y="5007982"/>
            <a:ext cx="2401747" cy="706055"/>
          </a:xfrm>
          <a:prstGeom prst="rect">
            <a:avLst/>
          </a:prstGeom>
          <a:solidFill>
            <a:srgbClr val="A92A0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почетак словенске писмености</a:t>
            </a:r>
            <a:endParaRPr lang="sr-Latn-BA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A142F-D5DD-4B3F-AE03-2F7D6D2D9DC3}"/>
              </a:ext>
            </a:extLst>
          </p:cNvPr>
          <p:cNvSpPr/>
          <p:nvPr/>
        </p:nvSpPr>
        <p:spPr>
          <a:xfrm>
            <a:off x="4346294" y="5937813"/>
            <a:ext cx="2401747" cy="706055"/>
          </a:xfrm>
          <a:prstGeom prst="rect">
            <a:avLst/>
          </a:prstGeom>
          <a:solidFill>
            <a:srgbClr val="A92A0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долазак браће у Моравску</a:t>
            </a:r>
            <a:endParaRPr lang="sr-Latn-BA" b="1" dirty="0">
              <a:solidFill>
                <a:schemeClr val="tx1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74C6D37-ADBB-4375-8EE1-493351A26AFB}"/>
              </a:ext>
            </a:extLst>
          </p:cNvPr>
          <p:cNvCxnSpPr/>
          <p:nvPr/>
        </p:nvCxnSpPr>
        <p:spPr>
          <a:xfrm flipV="1">
            <a:off x="3298785" y="5359078"/>
            <a:ext cx="1047509" cy="578735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BFC108E-ABD9-4FFE-B10D-2758C1362752}"/>
              </a:ext>
            </a:extLst>
          </p:cNvPr>
          <p:cNvCxnSpPr>
            <a:stCxn id="2" idx="3"/>
            <a:endCxn id="21" idx="1"/>
          </p:cNvCxnSpPr>
          <p:nvPr/>
        </p:nvCxnSpPr>
        <p:spPr>
          <a:xfrm>
            <a:off x="3298785" y="5926240"/>
            <a:ext cx="1047509" cy="364601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787078"/>
            <a:ext cx="11192719" cy="585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Како су се Ћирило и Методије припремали за мисију описмењавања и покрштавања Јужних Словена</a:t>
            </a:r>
            <a:r>
              <a:rPr lang="sr-Latn-BA" b="1" dirty="0"/>
              <a:t>?</a:t>
            </a:r>
            <a:endParaRPr lang="sr-Cyrl-R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Ђирило је за потребе мисије створио прво словенско писмо, </a:t>
            </a:r>
            <a:r>
              <a:rPr lang="sr-Cyrl-RS" b="1" dirty="0">
                <a:solidFill>
                  <a:srgbClr val="C00000"/>
                </a:solidFill>
              </a:rPr>
              <a:t>ГЛАГОЉИЦУ</a:t>
            </a:r>
            <a:r>
              <a:rPr lang="sr-Cyrl-RS" dirty="0">
                <a:solidFill>
                  <a:srgbClr val="C00000"/>
                </a:solidFill>
              </a:rPr>
              <a:t> </a:t>
            </a:r>
            <a:r>
              <a:rPr lang="sr-Cyrl-RS" dirty="0"/>
              <a:t>(по угледу на грчки курзив)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r-Cyrl-RS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dirty="0"/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endParaRPr lang="sr-Cyrl-RS" dirty="0"/>
          </a:p>
          <a:p>
            <a:pPr marL="457200" lvl="1" indent="0">
              <a:buNone/>
            </a:pPr>
            <a:r>
              <a:rPr lang="sr-Cyrl-RS" dirty="0"/>
              <a:t>и први </a:t>
            </a:r>
            <a:r>
              <a:rPr lang="sr-Cyrl-RS" b="1" dirty="0"/>
              <a:t>књижевни језик </a:t>
            </a:r>
            <a:r>
              <a:rPr lang="sr-Cyrl-RS" dirty="0"/>
              <a:t>Словена, </a:t>
            </a:r>
            <a:r>
              <a:rPr lang="sr-Cyrl-RS" b="1" dirty="0">
                <a:solidFill>
                  <a:srgbClr val="C00000"/>
                </a:solidFill>
              </a:rPr>
              <a:t>СТАРОСЛОВЕНСКИ ЈЕЗИК</a:t>
            </a:r>
            <a:r>
              <a:rPr lang="sr-Cyrl-RS" dirty="0"/>
              <a:t>.</a:t>
            </a:r>
          </a:p>
          <a:p>
            <a:pPr marL="457200" lvl="1" indent="0">
              <a:buNone/>
            </a:pPr>
            <a:endParaRPr lang="sr-Cyrl-R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На старословенски језик преводе </a:t>
            </a:r>
            <a:r>
              <a:rPr lang="sr-Cyrl-RS" b="1" dirty="0">
                <a:solidFill>
                  <a:srgbClr val="C00000"/>
                </a:solidFill>
              </a:rPr>
              <a:t>ЈЕВАНЂЕЉА</a:t>
            </a:r>
            <a:r>
              <a:rPr lang="sr-Cyrl-RS" dirty="0">
                <a:solidFill>
                  <a:srgbClr val="C00000"/>
                </a:solidFill>
              </a:rPr>
              <a:t> </a:t>
            </a:r>
            <a:r>
              <a:rPr lang="sr-Cyrl-RS" dirty="0"/>
              <a:t>(о Христовом животу и учењу) </a:t>
            </a:r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Одлазе у Моравску 863. године и почиње </a:t>
            </a:r>
            <a:r>
              <a:rPr lang="sr-Cyrl-RS" b="1" dirty="0">
                <a:solidFill>
                  <a:srgbClr val="C00000"/>
                </a:solidFill>
              </a:rPr>
              <a:t>МОРАВСКА МИСИЈА</a:t>
            </a:r>
            <a:r>
              <a:rPr lang="sr-Cyrl-RS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sr-Cyrl-RS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4F0011-6AFC-4460-8F3A-F1D3EB1E5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2379864"/>
            <a:ext cx="4632887" cy="19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1" y="787078"/>
            <a:ext cx="11000290" cy="60709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Када су Срби примили писменост?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Сматра се да су Срби писменост заједно са хришћанством примили између 867. и 874. године.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b="1" dirty="0"/>
              <a:t>Како се зове друго словенско писмо и ко су његови творци?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 Друго словенско писмо створили су ученици </a:t>
            </a:r>
          </a:p>
          <a:p>
            <a:pPr marL="457200" lvl="1" indent="0">
              <a:buNone/>
            </a:pPr>
            <a:r>
              <a:rPr lang="sr-Cyrl-RS" dirty="0"/>
              <a:t>    Ћирила и Методија, а у част свог учитеља</a:t>
            </a:r>
          </a:p>
          <a:p>
            <a:pPr marL="457200" lvl="1" indent="0">
              <a:buNone/>
            </a:pPr>
            <a:r>
              <a:rPr lang="sr-Cyrl-RS" dirty="0"/>
              <a:t>    Ћирила назвали су га </a:t>
            </a:r>
            <a:r>
              <a:rPr lang="sr-Cyrl-RS" b="1" dirty="0">
                <a:solidFill>
                  <a:srgbClr val="C00000"/>
                </a:solidFill>
              </a:rPr>
              <a:t>ЋИРИЛИЦА</a:t>
            </a:r>
            <a:r>
              <a:rPr lang="sr-Cyrl-RS" dirty="0"/>
              <a:t>.</a:t>
            </a:r>
            <a:endParaRPr lang="sr-Cyrl-R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sr-Cyrl-RS" dirty="0"/>
              <a:t>    Сматра се да је ћирилицу створио </a:t>
            </a:r>
            <a:r>
              <a:rPr lang="sr-Cyrl-RS" b="1" dirty="0">
                <a:solidFill>
                  <a:srgbClr val="C00000"/>
                </a:solidFill>
              </a:rPr>
              <a:t>Климент</a:t>
            </a:r>
          </a:p>
          <a:p>
            <a:pPr marL="457200" lvl="1" indent="0">
              <a:buNone/>
            </a:pPr>
            <a:r>
              <a:rPr lang="sr-Cyrl-RS" dirty="0"/>
              <a:t>    </a:t>
            </a:r>
            <a:r>
              <a:rPr lang="sr-Cyrl-RS" b="1" dirty="0">
                <a:solidFill>
                  <a:srgbClr val="C00000"/>
                </a:solidFill>
              </a:rPr>
              <a:t>Охридски</a:t>
            </a:r>
            <a:r>
              <a:rPr lang="sr-Cyrl-RS" dirty="0"/>
              <a:t>, а да му је помогао и његов брат </a:t>
            </a:r>
            <a:r>
              <a:rPr lang="sr-Cyrl-RS" b="1" dirty="0">
                <a:solidFill>
                  <a:srgbClr val="C00000"/>
                </a:solidFill>
              </a:rPr>
              <a:t>Наум</a:t>
            </a:r>
            <a:r>
              <a:rPr lang="sr-Cyrl-RS" dirty="0"/>
              <a:t>. </a:t>
            </a:r>
            <a:endParaRPr lang="sr-Latn-BA" dirty="0"/>
          </a:p>
          <a:p>
            <a:pPr marL="457200" lvl="1" indent="0">
              <a:buNone/>
            </a:pPr>
            <a:endParaRPr lang="sr-Latn-BA" sz="2800" i="1" dirty="0"/>
          </a:p>
          <a:p>
            <a:pPr marL="457200" lvl="1" indent="0">
              <a:buNone/>
            </a:pPr>
            <a:endParaRPr lang="sr-Cyrl-RS" sz="2800" i="1" dirty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sr-Latn-BA" sz="2200" i="1" dirty="0"/>
              <a:t> </a:t>
            </a:r>
            <a:r>
              <a:rPr lang="sr-Cyrl-RS" sz="2200" i="1" dirty="0"/>
              <a:t>Због једноставности, ћирилица је потпуно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sr-Cyrl-RS" sz="2200" i="1" dirty="0"/>
              <a:t>потиснула глагољицу која се најдуже очувала </a:t>
            </a:r>
            <a:endParaRPr lang="sr-Latn-BA" sz="2200" i="1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sr-Cyrl-RS" sz="2200" i="1" dirty="0"/>
              <a:t>у Далмацији, гдје се употребљавала све до </a:t>
            </a:r>
            <a:endParaRPr lang="sr-Latn-BA" sz="2200" i="1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sr-Cyrl-RS" sz="2200" i="1" dirty="0"/>
              <a:t>краја 18. вијека.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03CB1-2C01-405E-B047-3973109D0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30" y="2465179"/>
            <a:ext cx="2382271" cy="1970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EAF01E-EAE9-4254-A06F-3C646AB6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90" y="4551584"/>
            <a:ext cx="4652012" cy="19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40" y="923283"/>
            <a:ext cx="11192719" cy="585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/>
              <a:t>Који су најстарији </a:t>
            </a:r>
            <a:r>
              <a:rPr lang="sr-Cyrl-RS" sz="2400" b="1" dirty="0">
                <a:solidFill>
                  <a:srgbClr val="C00000"/>
                </a:solidFill>
              </a:rPr>
              <a:t>српски споменици писани глагољицом</a:t>
            </a:r>
            <a:r>
              <a:rPr lang="sr-Cyrl-RS" sz="2400" b="1" dirty="0"/>
              <a:t>?</a:t>
            </a:r>
          </a:p>
          <a:p>
            <a:pPr marL="0" indent="0">
              <a:buNone/>
            </a:pPr>
            <a:endParaRPr lang="sr-Cyrl-RS" sz="2400" b="1" dirty="0"/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B710A-C5C3-4A3B-8DA2-5250C6828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4" y="2589978"/>
            <a:ext cx="2831171" cy="3725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25FF-7092-49CE-8E30-542BD1678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14" y="2539813"/>
            <a:ext cx="2831171" cy="3778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EA7B1-131B-45AD-BD08-D04BF860F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75" y="2563861"/>
            <a:ext cx="2831171" cy="37299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A55048-4CE5-46B4-B7EB-9BA2A47EBB87}"/>
              </a:ext>
            </a:extLst>
          </p:cNvPr>
          <p:cNvSpPr/>
          <p:nvPr/>
        </p:nvSpPr>
        <p:spPr>
          <a:xfrm>
            <a:off x="950519" y="1617648"/>
            <a:ext cx="3063240" cy="78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sr-Cyrl-RS" dirty="0">
                <a:solidFill>
                  <a:schemeClr val="tx1"/>
                </a:solidFill>
              </a:rPr>
              <a:t>Маријино (Маријинско) </a:t>
            </a:r>
          </a:p>
          <a:p>
            <a:pPr algn="ctr"/>
            <a:r>
              <a:rPr lang="sr-Cyrl-RS" dirty="0">
                <a:solidFill>
                  <a:schemeClr val="tx1"/>
                </a:solidFill>
              </a:rPr>
              <a:t>јеванђеље (11.вијек)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49397-871B-4723-91A1-B1FDA46FAB5D}"/>
              </a:ext>
            </a:extLst>
          </p:cNvPr>
          <p:cNvSpPr/>
          <p:nvPr/>
        </p:nvSpPr>
        <p:spPr>
          <a:xfrm>
            <a:off x="4680414" y="1617648"/>
            <a:ext cx="3063240" cy="78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dirty="0">
                <a:solidFill>
                  <a:schemeClr val="tx1"/>
                </a:solidFill>
              </a:rPr>
              <a:t>Гршковићев одломак</a:t>
            </a:r>
          </a:p>
          <a:p>
            <a:r>
              <a:rPr lang="sr-Cyrl-RS" dirty="0">
                <a:solidFill>
                  <a:schemeClr val="tx1"/>
                </a:solidFill>
              </a:rPr>
              <a:t>     (11. вијек)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661599-04E5-4064-93D4-7A684F00F96E}"/>
              </a:ext>
            </a:extLst>
          </p:cNvPr>
          <p:cNvSpPr/>
          <p:nvPr/>
        </p:nvSpPr>
        <p:spPr>
          <a:xfrm>
            <a:off x="8294275" y="1617648"/>
            <a:ext cx="3063240" cy="78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RS" dirty="0">
                <a:solidFill>
                  <a:schemeClr val="tx1"/>
                </a:solidFill>
              </a:rPr>
              <a:t>Михановићев одломак </a:t>
            </a:r>
          </a:p>
          <a:p>
            <a:r>
              <a:rPr lang="sr-Cyrl-RS" dirty="0">
                <a:solidFill>
                  <a:schemeClr val="tx1"/>
                </a:solidFill>
              </a:rPr>
              <a:t>      (11. вијек)</a:t>
            </a:r>
          </a:p>
        </p:txBody>
      </p:sp>
    </p:spTree>
    <p:extLst>
      <p:ext uri="{BB962C8B-B14F-4D97-AF65-F5344CB8AC3E}">
        <p14:creationId xmlns:p14="http://schemas.microsoft.com/office/powerpoint/2010/main" val="5570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787078"/>
            <a:ext cx="11192719" cy="58567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2400" b="1" dirty="0"/>
              <a:t>Који су најстарији </a:t>
            </a:r>
            <a:r>
              <a:rPr lang="sr-Cyrl-RS" sz="2400" b="1" dirty="0">
                <a:solidFill>
                  <a:srgbClr val="FF0000"/>
                </a:solidFill>
              </a:rPr>
              <a:t>српски</a:t>
            </a:r>
            <a:r>
              <a:rPr lang="sr-Cyrl-RS" sz="2400" b="1" dirty="0"/>
              <a:t> </a:t>
            </a:r>
            <a:r>
              <a:rPr lang="sr-Cyrl-RS" sz="2400" b="1" dirty="0">
                <a:solidFill>
                  <a:srgbClr val="FF0000"/>
                </a:solidFill>
              </a:rPr>
              <a:t>споменици писани ћирилицом</a:t>
            </a:r>
            <a:r>
              <a:rPr lang="sr-Cyrl-RS" sz="2400" b="1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Темнићки натпис (10. или 11. вијек) – епиграф уклесан на каменој плочи, са именима 10 од 40 себастијских мученика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Хумска плоча (10. или 11. вијек)</a:t>
            </a:r>
            <a:endParaRPr lang="sr-Latn-BA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Плоча судије Градише (12. вијек)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dirty="0"/>
              <a:t>Натпис на плочи у Полицама код Требињаа (12. вијек) </a:t>
            </a:r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  <a:p>
            <a:pPr marL="457200" lvl="1" indent="0"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Cyrl-R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pic>
        <p:nvPicPr>
          <p:cNvPr id="2054" name="Picture 6" descr="Temnićki natpis — Vikipedija, slobodna enciklopedija">
            <a:extLst>
              <a:ext uri="{FF2B5EF4-FFF2-40B4-BE49-F238E27FC236}">
                <a16:creationId xmlns:a16="http://schemas.microsoft.com/office/drawing/2014/main" id="{ED5D78B4-2237-4B84-A63F-2D236B81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41" y="3346282"/>
            <a:ext cx="2789499" cy="28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ART/Brand Hercegovina je Humačka ploča">
            <a:extLst>
              <a:ext uri="{FF2B5EF4-FFF2-40B4-BE49-F238E27FC236}">
                <a16:creationId xmlns:a16="http://schemas.microsoft.com/office/drawing/2014/main" id="{372EDD28-BFAE-4B27-A0F7-DF764B62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01" y="3429000"/>
            <a:ext cx="2872046" cy="26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34D5D-F3E5-4C47-87E9-CB2BDE250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09" y="3343234"/>
            <a:ext cx="1169853" cy="2848337"/>
          </a:xfrm>
          <a:prstGeom prst="rect">
            <a:avLst/>
          </a:prstGeom>
        </p:spPr>
      </p:pic>
      <p:pic>
        <p:nvPicPr>
          <p:cNvPr id="2062" name="Picture 14" descr="ĆIRILSKI NATPIS IZ DOBA KULINA BANA">
            <a:extLst>
              <a:ext uri="{FF2B5EF4-FFF2-40B4-BE49-F238E27FC236}">
                <a16:creationId xmlns:a16="http://schemas.microsoft.com/office/drawing/2014/main" id="{E2CA6FA1-7D43-4790-A10E-6BC447E8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463" y="3429000"/>
            <a:ext cx="976258" cy="26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D26B-FEF8-452A-853C-BF7551FD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787078"/>
            <a:ext cx="11192719" cy="585679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sr-Latn-BA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000" dirty="0"/>
              <a:t>Варијантом ћирилице написан је најстарији </a:t>
            </a:r>
            <a:endParaRPr lang="sr-Latn-BA" sz="2000" dirty="0"/>
          </a:p>
          <a:p>
            <a:pPr marL="457200" lvl="1" indent="0">
              <a:buNone/>
            </a:pPr>
            <a:r>
              <a:rPr lang="sr-Latn-BA" sz="2000" dirty="0"/>
              <a:t>    </a:t>
            </a:r>
            <a:r>
              <a:rPr lang="sr-Cyrl-RS" sz="2000" dirty="0"/>
              <a:t>споменик </a:t>
            </a:r>
            <a:r>
              <a:rPr lang="sr-Cyrl-RS" sz="2000" dirty="0">
                <a:solidFill>
                  <a:srgbClr val="C00000"/>
                </a:solidFill>
              </a:rPr>
              <a:t>народног </a:t>
            </a:r>
            <a:r>
              <a:rPr lang="sr-Cyrl-RS" sz="2000" dirty="0"/>
              <a:t>језика, </a:t>
            </a:r>
            <a:endParaRPr lang="sr-Latn-BA" sz="2000" dirty="0"/>
          </a:p>
          <a:p>
            <a:pPr marL="457200" lvl="1" indent="0">
              <a:buNone/>
            </a:pPr>
            <a:r>
              <a:rPr lang="sr-Latn-BA" sz="2000" dirty="0"/>
              <a:t>    </a:t>
            </a:r>
            <a:r>
              <a:rPr lang="sr-Cyrl-RS" sz="2000" b="1" i="1" dirty="0">
                <a:solidFill>
                  <a:srgbClr val="C00000"/>
                </a:solidFill>
              </a:rPr>
              <a:t>Повеља босанског бана Кулина</a:t>
            </a:r>
            <a:r>
              <a:rPr lang="sr-Latn-BA" sz="2000" b="1" i="1" dirty="0">
                <a:solidFill>
                  <a:srgbClr val="C00000"/>
                </a:solidFill>
              </a:rPr>
              <a:t> </a:t>
            </a:r>
            <a:r>
              <a:rPr lang="sr-Cyrl-RS" sz="2000" b="1" i="1" dirty="0">
                <a:solidFill>
                  <a:srgbClr val="C00000"/>
                </a:solidFill>
              </a:rPr>
              <a:t>Дубровчанима</a:t>
            </a:r>
            <a:r>
              <a:rPr lang="sr-Cyrl-RS" sz="2000" dirty="0"/>
              <a:t>,</a:t>
            </a:r>
            <a:r>
              <a:rPr lang="sr-Latn-BA" sz="2000" dirty="0"/>
              <a:t> </a:t>
            </a:r>
          </a:p>
          <a:p>
            <a:pPr marL="457200" lvl="1" indent="0">
              <a:buNone/>
            </a:pPr>
            <a:r>
              <a:rPr lang="sr-Latn-BA" sz="2000" dirty="0"/>
              <a:t>    </a:t>
            </a:r>
            <a:r>
              <a:rPr lang="sr-Cyrl-RS" sz="2000" dirty="0"/>
              <a:t>из </a:t>
            </a:r>
            <a:r>
              <a:rPr lang="sr-Latn-BA" sz="2000" dirty="0"/>
              <a:t> </a:t>
            </a:r>
            <a:r>
              <a:rPr lang="sr-Cyrl-RS" sz="2000" dirty="0"/>
              <a:t>1189. године. Овим писмом Кулин бан гарантује</a:t>
            </a:r>
            <a:endParaRPr lang="sr-Latn-BA" sz="2000" dirty="0"/>
          </a:p>
          <a:p>
            <a:pPr marL="457200" lvl="1" indent="0">
              <a:buNone/>
            </a:pPr>
            <a:r>
              <a:rPr lang="sr-Latn-BA" sz="2000" dirty="0"/>
              <a:t>   </a:t>
            </a:r>
            <a:r>
              <a:rPr lang="sr-Cyrl-RS" sz="2000" dirty="0"/>
              <a:t> слободан пролаз Дубровачким трговцима. </a:t>
            </a:r>
            <a:endParaRPr lang="sr-Latn-BA" sz="2000" dirty="0"/>
          </a:p>
          <a:p>
            <a:pPr marL="457200" lvl="1" indent="0">
              <a:buNone/>
            </a:pPr>
            <a:r>
              <a:rPr lang="sr-Latn-BA" sz="2000" dirty="0"/>
              <a:t>    </a:t>
            </a:r>
            <a:r>
              <a:rPr lang="sr-Cyrl-RS" sz="2000" dirty="0"/>
              <a:t>Текст је правног карактера. </a:t>
            </a:r>
          </a:p>
          <a:p>
            <a:pPr marL="457200" lvl="1" indent="0">
              <a:buNone/>
            </a:pPr>
            <a:endParaRPr lang="sr-Cyrl-RS" sz="2000" dirty="0"/>
          </a:p>
          <a:p>
            <a:pPr marL="457200" lvl="1" indent="0">
              <a:buNone/>
            </a:pPr>
            <a:endParaRPr lang="sr-Latn-BA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Latn-BA" sz="2000" dirty="0"/>
              <a:t>                                                                                         </a:t>
            </a:r>
          </a:p>
          <a:p>
            <a:pPr marL="457200" lvl="1" indent="0">
              <a:buNone/>
            </a:pPr>
            <a:endParaRPr lang="sr-Cyrl-RS" sz="2000" dirty="0"/>
          </a:p>
          <a:p>
            <a:pPr marL="457200" lvl="1" indent="0">
              <a:buNone/>
            </a:pPr>
            <a:endParaRPr lang="sr-Cyrl-RS" sz="2000" dirty="0"/>
          </a:p>
          <a:p>
            <a:pPr marL="457200" lvl="1" indent="0">
              <a:buNone/>
            </a:pPr>
            <a:endParaRPr lang="sr-Cyrl-R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7F9DA-532A-4306-9117-EA9C29CB78FB}"/>
              </a:ext>
            </a:extLst>
          </p:cNvPr>
          <p:cNvSpPr/>
          <p:nvPr/>
        </p:nvSpPr>
        <p:spPr>
          <a:xfrm>
            <a:off x="0" y="1"/>
            <a:ext cx="12192000" cy="555962"/>
          </a:xfrm>
          <a:prstGeom prst="rect">
            <a:avLst/>
          </a:prstGeom>
          <a:solidFill>
            <a:srgbClr val="A92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BDE4-706A-4F4E-9C5A-E996ABAFD44B}"/>
              </a:ext>
            </a:extLst>
          </p:cNvPr>
          <p:cNvSpPr txBox="1"/>
          <p:nvPr/>
        </p:nvSpPr>
        <p:spPr>
          <a:xfrm>
            <a:off x="710878" y="77927"/>
            <a:ext cx="1010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ПОЧЕЦИ СЛОВЕНСКЕ ПИСМЕНОСТИ</a:t>
            </a:r>
            <a:endParaRPr lang="sr-Latn-BA" sz="2000" dirty="0"/>
          </a:p>
        </p:txBody>
      </p:sp>
      <p:pic>
        <p:nvPicPr>
          <p:cNvPr id="8196" name="Picture 4" descr="Povelja Kulina bana – Wikipedija">
            <a:extLst>
              <a:ext uri="{FF2B5EF4-FFF2-40B4-BE49-F238E27FC236}">
                <a16:creationId xmlns:a16="http://schemas.microsoft.com/office/drawing/2014/main" id="{3F7F58E7-F433-4D17-8575-CFEF74C0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86" y="787079"/>
            <a:ext cx="3243396" cy="30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217DC-7EC6-4666-A990-EB51C3BCAD47}"/>
              </a:ext>
            </a:extLst>
          </p:cNvPr>
          <p:cNvSpPr/>
          <p:nvPr/>
        </p:nvSpPr>
        <p:spPr>
          <a:xfrm>
            <a:off x="7500395" y="787078"/>
            <a:ext cx="3206187" cy="34724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tx1"/>
                </a:solidFill>
              </a:rPr>
              <a:t>Повеља кулина Бана</a:t>
            </a:r>
            <a:endParaRPr lang="sr-Latn-BA" sz="1400" dirty="0">
              <a:solidFill>
                <a:schemeClr val="tx1"/>
              </a:solidFill>
            </a:endParaRPr>
          </a:p>
        </p:txBody>
      </p:sp>
      <p:pic>
        <p:nvPicPr>
          <p:cNvPr id="8200" name="Picture 8" descr="Miroslavljevo evanđelje – Wikipedija">
            <a:extLst>
              <a:ext uri="{FF2B5EF4-FFF2-40B4-BE49-F238E27FC236}">
                <a16:creationId xmlns:a16="http://schemas.microsoft.com/office/drawing/2014/main" id="{8C69E41E-3608-4199-A2CD-9E889A3A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87" y="3808071"/>
            <a:ext cx="4107068" cy="27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9ECF07-7B08-4867-B3D9-6C35877900AF}"/>
              </a:ext>
            </a:extLst>
          </p:cNvPr>
          <p:cNvSpPr txBox="1"/>
          <p:nvPr/>
        </p:nvSpPr>
        <p:spPr>
          <a:xfrm>
            <a:off x="5370655" y="4151732"/>
            <a:ext cx="559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Из истог времена потиче и </a:t>
            </a:r>
            <a:r>
              <a:rPr lang="sr-Cyrl-RS" b="1" i="1" dirty="0">
                <a:solidFill>
                  <a:srgbClr val="C00000"/>
                </a:solidFill>
              </a:rPr>
              <a:t>Мирослављево јеванђеље</a:t>
            </a:r>
            <a:r>
              <a:rPr lang="sr-Cyrl-RS" dirty="0"/>
              <a:t>, најљепши споменик средњег вијека писан ћирилицом.  </a:t>
            </a:r>
            <a:endParaRPr lang="sr-Latn-BA" dirty="0"/>
          </a:p>
        </p:txBody>
      </p:sp>
      <p:pic>
        <p:nvPicPr>
          <p:cNvPr id="8204" name="Picture 12" descr="Мирослављево јеванђеље | Народни музеј">
            <a:extLst>
              <a:ext uri="{FF2B5EF4-FFF2-40B4-BE49-F238E27FC236}">
                <a16:creationId xmlns:a16="http://schemas.microsoft.com/office/drawing/2014/main" id="{E519668E-55D0-4AE1-85F4-FB6792B96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1"/>
          <a:stretch/>
        </p:blipFill>
        <p:spPr bwMode="auto">
          <a:xfrm>
            <a:off x="5472583" y="4939855"/>
            <a:ext cx="5386716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3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627</Words>
  <Application>Microsoft Office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Segoe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Slavko</dc:creator>
  <cp:lastModifiedBy>Slavko</cp:lastModifiedBy>
  <cp:revision>40</cp:revision>
  <dcterms:created xsi:type="dcterms:W3CDTF">2020-05-19T12:35:02Z</dcterms:created>
  <dcterms:modified xsi:type="dcterms:W3CDTF">2020-05-20T05:48:30Z</dcterms:modified>
</cp:coreProperties>
</file>