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6605D-3238-4025-9B5D-064679854E0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3B185-364C-4853-A110-0E853D8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3B185-364C-4853-A110-0E853D8EFD8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19CD-1B89-4C45-A93C-0CFDDAB423F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2348880"/>
            <a:ext cx="6588224" cy="1916832"/>
          </a:xfrm>
          <a:noFill/>
        </p:spPr>
        <p:txBody>
          <a:bodyPr>
            <a:normAutofit fontScale="90000"/>
          </a:bodyPr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ЈЕДНАЧИНЕ И НЕЈЕДНАЧИНЕ СА САБИРАЊЕМ И ОДУЗИНАЊЕМ У СКУПУ </a:t>
            </a:r>
            <a:r>
              <a:rPr lang="sr-Latn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N₀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5520" y="1196752"/>
            <a:ext cx="2592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Математика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4412" y="4653136"/>
            <a:ext cx="2506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понављање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16632"/>
            <a:ext cx="9036496" cy="187220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</a:t>
            </a:r>
            <a:r>
              <a:rPr lang="sr-Cyrl-CS" sz="3600" dirty="0" smtClean="0">
                <a:solidFill>
                  <a:schemeClr val="bg1"/>
                </a:solidFill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</a:rPr>
              <a:t> </a:t>
            </a:r>
            <a:r>
              <a:rPr lang="sr-Cyrl-CS" sz="3600" u="sng" dirty="0" smtClean="0">
                <a:solidFill>
                  <a:srgbClr val="FFFF00"/>
                </a:solidFill>
              </a:rPr>
              <a:t>Једначине са сабирањем </a:t>
            </a:r>
            <a:endParaRPr lang="sr-Cyrl-CS" sz="36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sz="3600" dirty="0" smtClean="0">
                <a:solidFill>
                  <a:srgbClr val="FFFF00"/>
                </a:solidFill>
              </a:rPr>
              <a:t>  </a:t>
            </a:r>
            <a:r>
              <a:rPr lang="sr-Latn-CS" sz="3600" dirty="0" smtClean="0">
                <a:solidFill>
                  <a:srgbClr val="FFFF00"/>
                </a:solidFill>
              </a:rPr>
              <a:t>x + a = b </a:t>
            </a:r>
            <a:r>
              <a:rPr lang="sr-Cyrl-CS" sz="3600" dirty="0">
                <a:solidFill>
                  <a:srgbClr val="FFFF00"/>
                </a:solidFill>
              </a:rPr>
              <a:t> </a:t>
            </a:r>
            <a:r>
              <a:rPr lang="sr-Cyrl-CS" sz="3600" dirty="0" smtClean="0">
                <a:solidFill>
                  <a:srgbClr val="FFFF00"/>
                </a:solidFill>
              </a:rPr>
              <a:t>                          </a:t>
            </a:r>
            <a:r>
              <a:rPr lang="sr-Latn-CS" sz="3600" dirty="0" smtClean="0">
                <a:solidFill>
                  <a:srgbClr val="FFFF00"/>
                </a:solidFill>
              </a:rPr>
              <a:t>a + x = b     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7488" y="2350621"/>
            <a:ext cx="6242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Нпр.             Х + 2 400 = 3 000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9938" y="2996952"/>
            <a:ext cx="45929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Х = 3 000 – 2 400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= 600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Пр. 600 + 2 400 = 3 000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7528" y="476672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chemeClr val="bg1"/>
                </a:solidFill>
              </a:rPr>
              <a:t>           </a:t>
            </a:r>
            <a:r>
              <a:rPr lang="sr-Cyrl-CS" sz="3600" u="sng" dirty="0" smtClean="0">
                <a:solidFill>
                  <a:srgbClr val="FFFF00"/>
                </a:solidFill>
              </a:rPr>
              <a:t>Једначине </a:t>
            </a:r>
            <a:r>
              <a:rPr lang="sr-Cyrl-CS" sz="3600" u="sng" dirty="0">
                <a:solidFill>
                  <a:srgbClr val="FFFF00"/>
                </a:solidFill>
              </a:rPr>
              <a:t>са </a:t>
            </a:r>
            <a:r>
              <a:rPr lang="sr-Cyrl-CS" sz="3600" u="sng" dirty="0" smtClean="0">
                <a:solidFill>
                  <a:srgbClr val="FFFF00"/>
                </a:solidFill>
              </a:rPr>
              <a:t>одузимањем</a:t>
            </a:r>
          </a:p>
          <a:p>
            <a:r>
              <a:rPr lang="sr-Latn-CS" sz="3600" dirty="0" smtClean="0">
                <a:solidFill>
                  <a:srgbClr val="FFFF00"/>
                </a:solidFill>
              </a:rPr>
              <a:t>x </a:t>
            </a:r>
            <a:r>
              <a:rPr lang="sr-Latn-CS" sz="3600" dirty="0">
                <a:solidFill>
                  <a:srgbClr val="FFFF00"/>
                </a:solidFill>
              </a:rPr>
              <a:t>– a = </a:t>
            </a:r>
            <a:r>
              <a:rPr lang="sr-Latn-CS" sz="3600" dirty="0" smtClean="0">
                <a:solidFill>
                  <a:srgbClr val="FFFF00"/>
                </a:solidFill>
              </a:rPr>
              <a:t>b</a:t>
            </a:r>
            <a:r>
              <a:rPr lang="sr-Cyrl-BA" sz="3600" dirty="0">
                <a:solidFill>
                  <a:srgbClr val="FFFF00"/>
                </a:solidFill>
              </a:rPr>
              <a:t> </a:t>
            </a:r>
            <a:r>
              <a:rPr lang="sr-Cyrl-BA" sz="3600" dirty="0" smtClean="0">
                <a:solidFill>
                  <a:srgbClr val="FFFF00"/>
                </a:solidFill>
              </a:rPr>
              <a:t>                                        а – х = </a:t>
            </a:r>
            <a:r>
              <a:rPr lang="sr-Latn-BA" sz="3600" dirty="0" smtClean="0">
                <a:solidFill>
                  <a:srgbClr val="FFFF00"/>
                </a:solidFill>
              </a:rPr>
              <a:t>b</a:t>
            </a:r>
            <a:endParaRPr lang="sr-Cyrl-CS" sz="3600" dirty="0" smtClean="0">
              <a:solidFill>
                <a:srgbClr val="FFFF00"/>
              </a:solidFill>
            </a:endParaRPr>
          </a:p>
          <a:p>
            <a:endParaRPr lang="sr-Latn-CS" sz="3200" b="1" dirty="0">
              <a:solidFill>
                <a:schemeClr val="bg1"/>
              </a:solidFill>
            </a:endParaRPr>
          </a:p>
          <a:p>
            <a:endParaRPr lang="sr-Cyrl-B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3353" y="2569552"/>
            <a:ext cx="561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Нпр.     Х – 1 220 = 5 407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2143" y="2540498"/>
            <a:ext cx="2702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569 – Х = 560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7277" y="3284984"/>
            <a:ext cx="59731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 Х = 5 407 + 1 220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Х </a:t>
            </a:r>
            <a:r>
              <a:rPr lang="sr-Cyrl-BA" sz="3600" dirty="0">
                <a:solidFill>
                  <a:schemeClr val="bg1"/>
                </a:solidFill>
              </a:rPr>
              <a:t>= 6 627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Пр</a:t>
            </a:r>
            <a:r>
              <a:rPr lang="sr-Cyrl-BA" sz="3600" dirty="0">
                <a:solidFill>
                  <a:schemeClr val="bg1"/>
                </a:solidFill>
              </a:rPr>
              <a:t>. 6 627 – 1 220 = 5 407       </a:t>
            </a:r>
            <a:endParaRPr lang="sr-Cyrl-BA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392143" y="3215883"/>
            <a:ext cx="34483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</a:rPr>
              <a:t>Х = 569 – 560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Х = 9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Пр. 569 – 9 = 560</a:t>
            </a:r>
          </a:p>
          <a:p>
            <a:endParaRPr lang="sr-Cyrl-BA" sz="3600" dirty="0"/>
          </a:p>
        </p:txBody>
      </p:sp>
    </p:spTree>
    <p:extLst>
      <p:ext uri="{BB962C8B-B14F-4D97-AF65-F5344CB8AC3E}">
        <p14:creationId xmlns:p14="http://schemas.microsoft.com/office/powerpoint/2010/main" val="228503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6184" y="548680"/>
            <a:ext cx="5598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u="sng" dirty="0" smtClean="0">
                <a:solidFill>
                  <a:srgbClr val="FFFF00"/>
                </a:solidFill>
              </a:rPr>
              <a:t>Неједначине са сабирањем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7448" y="1282851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rgbClr val="FFFF00"/>
                </a:solidFill>
              </a:rPr>
              <a:t>х</a:t>
            </a:r>
            <a:r>
              <a:rPr lang="sr-Cyrl-BA" sz="3600" dirty="0" smtClean="0">
                <a:solidFill>
                  <a:srgbClr val="FFFF00"/>
                </a:solidFill>
              </a:rPr>
              <a:t> + а &lt; </a:t>
            </a:r>
            <a:r>
              <a:rPr lang="sr-Latn-BA" sz="3600" dirty="0" smtClean="0">
                <a:solidFill>
                  <a:srgbClr val="FFFF00"/>
                </a:solidFill>
              </a:rPr>
              <a:t>b         </a:t>
            </a:r>
            <a:r>
              <a:rPr lang="sr-Cyrl-BA" sz="3600" dirty="0" smtClean="0">
                <a:solidFill>
                  <a:srgbClr val="FFFF00"/>
                </a:solidFill>
              </a:rPr>
              <a:t>  </a:t>
            </a:r>
            <a:r>
              <a:rPr lang="sr-Latn-BA" sz="3600" dirty="0" smtClean="0">
                <a:solidFill>
                  <a:srgbClr val="FFFF00"/>
                </a:solidFill>
              </a:rPr>
              <a:t>              </a:t>
            </a:r>
            <a:r>
              <a:rPr lang="sr-Cyrl-BA" sz="3600" dirty="0" smtClean="0">
                <a:solidFill>
                  <a:srgbClr val="FFFF00"/>
                </a:solidFill>
              </a:rPr>
              <a:t>     </a:t>
            </a:r>
            <a:r>
              <a:rPr lang="sr-Latn-BA" sz="3600" dirty="0" smtClean="0">
                <a:solidFill>
                  <a:srgbClr val="FFFF00"/>
                </a:solidFill>
              </a:rPr>
              <a:t>                     a + </a:t>
            </a:r>
            <a:r>
              <a:rPr lang="sr-Cyrl-BA" sz="3600" dirty="0">
                <a:solidFill>
                  <a:srgbClr val="FFFF00"/>
                </a:solidFill>
              </a:rPr>
              <a:t>х</a:t>
            </a:r>
            <a:r>
              <a:rPr lang="sr-Cyrl-BA" sz="3600" dirty="0" smtClean="0">
                <a:solidFill>
                  <a:srgbClr val="FFFF00"/>
                </a:solidFill>
              </a:rPr>
              <a:t> &gt; </a:t>
            </a:r>
            <a:r>
              <a:rPr lang="sr-Latn-BA" sz="3600" dirty="0" smtClean="0">
                <a:solidFill>
                  <a:srgbClr val="FFFF00"/>
                </a:solidFill>
              </a:rPr>
              <a:t>b</a:t>
            </a:r>
            <a:endParaRPr lang="sr-Cyrl-BA" sz="3600" dirty="0" smtClean="0">
              <a:solidFill>
                <a:srgbClr val="FFFF00"/>
              </a:solidFill>
            </a:endParaRPr>
          </a:p>
          <a:p>
            <a:r>
              <a:rPr lang="sr-Cyrl-BA" sz="3600" dirty="0">
                <a:solidFill>
                  <a:srgbClr val="FFFF00"/>
                </a:solidFill>
              </a:rPr>
              <a:t>х</a:t>
            </a:r>
            <a:r>
              <a:rPr lang="sr-Cyrl-BA" sz="3600" dirty="0" smtClean="0">
                <a:solidFill>
                  <a:srgbClr val="FFFF00"/>
                </a:solidFill>
              </a:rPr>
              <a:t> + а &gt;</a:t>
            </a:r>
            <a:r>
              <a:rPr lang="sr-Latn-BA" sz="3600" dirty="0" smtClean="0">
                <a:solidFill>
                  <a:srgbClr val="FFFF00"/>
                </a:solidFill>
              </a:rPr>
              <a:t> b                                                   a + </a:t>
            </a:r>
            <a:r>
              <a:rPr lang="sr-Cyrl-BA" sz="3600" dirty="0" smtClean="0">
                <a:solidFill>
                  <a:srgbClr val="FFFF00"/>
                </a:solidFill>
              </a:rPr>
              <a:t>х &lt; </a:t>
            </a:r>
            <a:r>
              <a:rPr lang="sr-Latn-BA" sz="3600" dirty="0" smtClean="0">
                <a:solidFill>
                  <a:srgbClr val="FFFF00"/>
                </a:solidFill>
              </a:rPr>
              <a:t>b</a:t>
            </a:r>
            <a:endParaRPr lang="sr-Cyrl-BA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9776" y="2298017"/>
            <a:ext cx="2911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 Х + 350 &lt; 500 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1306" y="3046350"/>
            <a:ext cx="50561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Х &lt; 500 – 350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&lt; 150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Є {</a:t>
            </a:r>
            <a:r>
              <a:rPr lang="sr-Latn-BA" sz="3600" dirty="0" smtClean="0">
                <a:solidFill>
                  <a:schemeClr val="bg1"/>
                </a:solidFill>
              </a:rPr>
              <a:t> 149, 148</a:t>
            </a:r>
            <a:r>
              <a:rPr lang="sr-Cyrl-BA" sz="3600" dirty="0" smtClean="0">
                <a:solidFill>
                  <a:schemeClr val="bg1"/>
                </a:solidFill>
              </a:rPr>
              <a:t> </a:t>
            </a:r>
            <a:r>
              <a:rPr lang="sr-Latn-BA" sz="3600" dirty="0" smtClean="0">
                <a:solidFill>
                  <a:schemeClr val="bg1"/>
                </a:solidFill>
              </a:rPr>
              <a:t>...</a:t>
            </a:r>
            <a:r>
              <a:rPr lang="sr-Cyrl-BA" sz="3600" dirty="0" smtClean="0">
                <a:solidFill>
                  <a:schemeClr val="bg1"/>
                </a:solidFill>
              </a:rPr>
              <a:t> </a:t>
            </a:r>
            <a:r>
              <a:rPr lang="sr-Latn-BA" sz="3600" dirty="0" smtClean="0">
                <a:solidFill>
                  <a:schemeClr val="bg1"/>
                </a:solidFill>
              </a:rPr>
              <a:t>0 }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Пр. 149 + 350 = </a:t>
            </a:r>
            <a:r>
              <a:rPr lang="sr-Cyrl-BA" sz="3600" dirty="0">
                <a:solidFill>
                  <a:schemeClr val="bg1"/>
                </a:solidFill>
              </a:rPr>
              <a:t>499 </a:t>
            </a:r>
            <a:r>
              <a:rPr lang="sr-Cyrl-BA" sz="3600" dirty="0" smtClean="0">
                <a:solidFill>
                  <a:schemeClr val="bg1"/>
                </a:solidFill>
              </a:rPr>
              <a:t>&lt; 500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        0 + 350 = 350 </a:t>
            </a:r>
            <a:r>
              <a:rPr lang="sr-Cyrl-BA" sz="3600" dirty="0" smtClean="0">
                <a:solidFill>
                  <a:schemeClr val="bg1"/>
                </a:solidFill>
              </a:rPr>
              <a:t>&lt; 500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792" y="-428458"/>
            <a:ext cx="10873208" cy="2420888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     </a:t>
            </a:r>
            <a:r>
              <a:rPr lang="sr-Cyrl-CS" sz="3600" dirty="0" smtClean="0">
                <a:solidFill>
                  <a:schemeClr val="bg1"/>
                </a:solidFill>
              </a:rPr>
              <a:t> </a:t>
            </a:r>
            <a:r>
              <a:rPr lang="sr-Latn-BA" sz="3600" dirty="0" smtClean="0">
                <a:solidFill>
                  <a:schemeClr val="bg1"/>
                </a:solidFill>
              </a:rPr>
              <a:t>    </a:t>
            </a:r>
            <a:r>
              <a:rPr lang="sr-Cyrl-CS" sz="3600" u="sng" dirty="0" smtClean="0">
                <a:solidFill>
                  <a:srgbClr val="FFFF00"/>
                </a:solidFill>
              </a:rPr>
              <a:t>Неједначине са одузимањем </a:t>
            </a:r>
            <a:endParaRPr lang="sr-Cyrl-CS" sz="3600" i="1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3600" dirty="0" smtClean="0">
                <a:solidFill>
                  <a:srgbClr val="FFFF00"/>
                </a:solidFill>
              </a:rPr>
              <a:t>    х</a:t>
            </a:r>
            <a:r>
              <a:rPr lang="en-US" sz="3600" dirty="0" smtClean="0">
                <a:solidFill>
                  <a:srgbClr val="FFFF00"/>
                </a:solidFill>
              </a:rPr>
              <a:t> – a &lt; b</a:t>
            </a:r>
            <a:r>
              <a:rPr lang="sr-Cyrl-BA" sz="3600" dirty="0" smtClean="0">
                <a:solidFill>
                  <a:srgbClr val="FFFF00"/>
                </a:solidFill>
              </a:rPr>
              <a:t>                                             а </a:t>
            </a:r>
            <a:r>
              <a:rPr lang="sr-Cyrl-BA" sz="3600" dirty="0" smtClean="0">
                <a:solidFill>
                  <a:schemeClr val="accent5">
                    <a:lumMod val="75000"/>
                  </a:schemeClr>
                </a:solidFill>
              </a:rPr>
              <a:t>– х </a:t>
            </a:r>
            <a:r>
              <a:rPr lang="sr-Cyrl-BA" sz="3600" dirty="0" smtClean="0">
                <a:solidFill>
                  <a:srgbClr val="FFFF00"/>
                </a:solidFill>
              </a:rPr>
              <a:t>&lt; </a:t>
            </a:r>
            <a:r>
              <a:rPr lang="sr-Latn-BA" sz="3600" dirty="0" smtClean="0">
                <a:solidFill>
                  <a:srgbClr val="FFFF00"/>
                </a:solidFill>
              </a:rPr>
              <a:t>b</a:t>
            </a:r>
            <a:endParaRPr lang="sr-Cyrl-BA" sz="3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BA" sz="3600" dirty="0" smtClean="0">
                <a:solidFill>
                  <a:srgbClr val="FFFF00"/>
                </a:solidFill>
              </a:rPr>
              <a:t>    х</a:t>
            </a:r>
            <a:r>
              <a:rPr lang="en-US" sz="3600" dirty="0" smtClean="0">
                <a:solidFill>
                  <a:srgbClr val="FFFF00"/>
                </a:solidFill>
              </a:rPr>
              <a:t> – a &gt; b</a:t>
            </a:r>
            <a:r>
              <a:rPr lang="sr-Cyrl-BA" sz="3600" dirty="0" smtClean="0">
                <a:solidFill>
                  <a:srgbClr val="FFFF00"/>
                </a:solidFill>
              </a:rPr>
              <a:t>  </a:t>
            </a:r>
            <a:r>
              <a:rPr lang="sr-Latn-BA" sz="3600" dirty="0" smtClean="0">
                <a:solidFill>
                  <a:srgbClr val="FFFF00"/>
                </a:solidFill>
              </a:rPr>
              <a:t>                                           a </a:t>
            </a:r>
            <a:r>
              <a:rPr lang="sr-Latn-BA" sz="3600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sr-Cyrl-BA" sz="3600" dirty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sr-Latn-BA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&gt;</a:t>
            </a:r>
            <a:r>
              <a:rPr lang="sr-Latn-BA" sz="3600" dirty="0" smtClean="0">
                <a:solidFill>
                  <a:srgbClr val="FFFF00"/>
                </a:solidFill>
              </a:rPr>
              <a:t> b</a:t>
            </a:r>
            <a:r>
              <a:rPr lang="sr-Cyrl-BA" sz="3600" b="1" dirty="0" smtClean="0">
                <a:solidFill>
                  <a:srgbClr val="FFFF00"/>
                </a:solidFill>
              </a:rPr>
              <a:t>                                        </a:t>
            </a:r>
            <a:endParaRPr lang="sr-Cyrl-CS" sz="3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sz="3600" dirty="0">
                <a:solidFill>
                  <a:schemeClr val="bg1"/>
                </a:solidFill>
              </a:rPr>
              <a:t> </a:t>
            </a:r>
            <a:r>
              <a:rPr lang="sr-Cyrl-CS" sz="3600" dirty="0" smtClean="0">
                <a:solidFill>
                  <a:schemeClr val="bg1"/>
                </a:solidFill>
              </a:rPr>
              <a:t>  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344" y="2724327"/>
            <a:ext cx="3786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Нпр.   Х</a:t>
            </a:r>
            <a:r>
              <a:rPr lang="sr-Latn-BA" sz="3600" dirty="0" smtClean="0">
                <a:solidFill>
                  <a:schemeClr val="bg1"/>
                </a:solidFill>
              </a:rPr>
              <a:t> – 42 </a:t>
            </a:r>
            <a:r>
              <a:rPr lang="en-US" sz="3600" dirty="0" smtClean="0">
                <a:solidFill>
                  <a:schemeClr val="bg1"/>
                </a:solidFill>
              </a:rPr>
              <a:t>&lt;</a:t>
            </a:r>
            <a:r>
              <a:rPr lang="sr-Latn-BA" sz="3600" dirty="0" smtClean="0">
                <a:solidFill>
                  <a:schemeClr val="bg1"/>
                </a:solidFill>
              </a:rPr>
              <a:t> 50 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9456" y="3370658"/>
            <a:ext cx="41360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Х </a:t>
            </a:r>
            <a:r>
              <a:rPr lang="en-US" sz="3600" dirty="0" smtClean="0">
                <a:solidFill>
                  <a:schemeClr val="bg1"/>
                </a:solidFill>
              </a:rPr>
              <a:t>&lt;</a:t>
            </a:r>
            <a:r>
              <a:rPr lang="sr-Cyrl-BA" sz="3600" dirty="0" smtClean="0">
                <a:solidFill>
                  <a:schemeClr val="bg1"/>
                </a:solidFill>
              </a:rPr>
              <a:t> 50 + 42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</a:t>
            </a:r>
            <a:r>
              <a:rPr lang="en-US" sz="3600" dirty="0" smtClean="0">
                <a:solidFill>
                  <a:schemeClr val="bg1"/>
                </a:solidFill>
              </a:rPr>
              <a:t>&lt;</a:t>
            </a:r>
            <a:r>
              <a:rPr lang="sr-Cyrl-BA" sz="3600" dirty="0" smtClean="0">
                <a:solidFill>
                  <a:schemeClr val="bg1"/>
                </a:solidFill>
              </a:rPr>
              <a:t> 92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Є { 91, 90 ... 42 }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Пр. 91 – 42 = 49 &lt; 50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      42 – 42 = 0 &lt; 50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2104" y="2852936"/>
            <a:ext cx="246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100 </a:t>
            </a:r>
            <a:r>
              <a:rPr lang="sr-Cyrl-BA" sz="3600" dirty="0" smtClean="0">
                <a:solidFill>
                  <a:schemeClr val="accent5">
                    <a:lumMod val="75000"/>
                  </a:schemeClr>
                </a:solidFill>
              </a:rPr>
              <a:t>– Х </a:t>
            </a:r>
            <a:r>
              <a:rPr lang="sr-Cyrl-BA" sz="3600" dirty="0" smtClean="0">
                <a:solidFill>
                  <a:schemeClr val="bg1"/>
                </a:solidFill>
              </a:rPr>
              <a:t>&gt;</a:t>
            </a:r>
            <a:r>
              <a:rPr lang="sr-Cyrl-BA" sz="3600" dirty="0" smtClean="0">
                <a:solidFill>
                  <a:srgbClr val="FFFF00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25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3167" y="3364341"/>
            <a:ext cx="44374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Х </a:t>
            </a:r>
            <a:r>
              <a:rPr lang="en-US" sz="3600" dirty="0" smtClean="0">
                <a:solidFill>
                  <a:srgbClr val="FFFF00"/>
                </a:solidFill>
              </a:rPr>
              <a:t>&lt;</a:t>
            </a:r>
            <a:r>
              <a:rPr lang="sr-Cyrl-BA" sz="3600" dirty="0" smtClean="0">
                <a:solidFill>
                  <a:schemeClr val="bg1"/>
                </a:solidFill>
              </a:rPr>
              <a:t> 100 – 25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</a:t>
            </a:r>
            <a:r>
              <a:rPr lang="en-US" sz="3600" dirty="0" smtClean="0">
                <a:solidFill>
                  <a:schemeClr val="bg1"/>
                </a:solidFill>
              </a:rPr>
              <a:t>&lt;</a:t>
            </a:r>
            <a:r>
              <a:rPr lang="sr-Cyrl-BA" sz="3600" dirty="0" smtClean="0">
                <a:solidFill>
                  <a:schemeClr val="bg1"/>
                </a:solidFill>
              </a:rPr>
              <a:t> 75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Х Є { 74, 73</a:t>
            </a:r>
            <a:r>
              <a:rPr lang="sr-Latn-BA" sz="3600" dirty="0" smtClean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... 0 }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Пр. 100 – 74 = 26 </a:t>
            </a:r>
            <a:r>
              <a:rPr lang="en-US" sz="3600" dirty="0" smtClean="0">
                <a:solidFill>
                  <a:schemeClr val="bg1"/>
                </a:solidFill>
              </a:rPr>
              <a:t>&gt;</a:t>
            </a:r>
            <a:r>
              <a:rPr lang="sr-Cyrl-BA" sz="3600" dirty="0" smtClean="0">
                <a:solidFill>
                  <a:schemeClr val="bg1"/>
                </a:solidFill>
              </a:rPr>
              <a:t> 25</a:t>
            </a:r>
          </a:p>
          <a:p>
            <a:r>
              <a:rPr lang="sr-Cyrl-BA" sz="3600" dirty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       100 – 0 = 100 </a:t>
            </a:r>
            <a:r>
              <a:rPr lang="en-US" sz="3600" dirty="0" smtClean="0">
                <a:solidFill>
                  <a:schemeClr val="bg1"/>
                </a:solidFill>
              </a:rPr>
              <a:t>&gt;</a:t>
            </a:r>
            <a:r>
              <a:rPr lang="sr-Cyrl-BA" sz="3600" dirty="0" smtClean="0">
                <a:solidFill>
                  <a:schemeClr val="bg1"/>
                </a:solidFill>
              </a:rPr>
              <a:t> 25</a:t>
            </a:r>
          </a:p>
          <a:p>
            <a:r>
              <a:rPr lang="sr-Cyrl-BA" sz="3600" dirty="0" smtClean="0">
                <a:solidFill>
                  <a:schemeClr val="bg1"/>
                </a:solidFill>
              </a:rPr>
              <a:t> 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1028" name="Picture 4" descr="Best Childrens Book Clipart #27085 - Clipartion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-4386"/>
            <a:ext cx="4855137" cy="68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12849" y="2060848"/>
            <a:ext cx="19634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BA" sz="4000" dirty="0" smtClean="0">
              <a:solidFill>
                <a:srgbClr val="FFFF00"/>
              </a:solidFill>
            </a:endParaRPr>
          </a:p>
          <a:p>
            <a:r>
              <a:rPr lang="sr-Cyrl-BA" sz="4000" dirty="0" smtClean="0">
                <a:solidFill>
                  <a:srgbClr val="FFFF00"/>
                </a:solidFill>
              </a:rPr>
              <a:t>Одмори</a:t>
            </a:r>
          </a:p>
          <a:p>
            <a:r>
              <a:rPr lang="sr-Cyrl-BA" sz="4000" dirty="0" smtClean="0">
                <a:solidFill>
                  <a:srgbClr val="FFFF00"/>
                </a:solidFill>
              </a:rPr>
              <a:t>мало!</a:t>
            </a:r>
            <a:endParaRPr lang="sr-Cyrl-B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301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ЈЕДНАЧИНЕ И НЕЈЕДНАЧИНЕ СА САБИРАЊЕМ И ОДУЗИНАЊЕМ У СКУПУ N₀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MP-CORP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И НЕЈЕДНАЧИНЕ</dc:title>
  <dc:creator>MP</dc:creator>
  <cp:lastModifiedBy>EC</cp:lastModifiedBy>
  <cp:revision>34</cp:revision>
  <dcterms:created xsi:type="dcterms:W3CDTF">2020-05-27T10:09:20Z</dcterms:created>
  <dcterms:modified xsi:type="dcterms:W3CDTF">2020-05-30T12:57:42Z</dcterms:modified>
</cp:coreProperties>
</file>