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7" r:id="rId2"/>
    <p:sldId id="272" r:id="rId3"/>
    <p:sldId id="269" r:id="rId4"/>
    <p:sldId id="270" r:id="rId5"/>
    <p:sldId id="273" r:id="rId6"/>
    <p:sldId id="274" r:id="rId7"/>
    <p:sldId id="271" r:id="rId8"/>
    <p:sldId id="277" r:id="rId9"/>
    <p:sldId id="278" r:id="rId10"/>
    <p:sldId id="279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6FA64"/>
    <a:srgbClr val="F5B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25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794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8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4055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14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120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7027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9900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55367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32404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1244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2FCE3A1-ECE9-493A-B376-299BF9F0EC98}" type="datetimeFigureOut">
              <a:rPr lang="sr-Latn-BA" smtClean="0"/>
              <a:t>1.6.2020.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1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84C9E7-BAF3-4701-9C86-AD8D75C6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427" y="2648642"/>
            <a:ext cx="8770571" cy="1560716"/>
          </a:xfrm>
        </p:spPr>
        <p:txBody>
          <a:bodyPr>
            <a:normAutofit/>
          </a:bodyPr>
          <a:lstStyle/>
          <a:p>
            <a:pPr algn="ctr"/>
            <a:r>
              <a:rPr lang="sr-Cyrl-BA" sz="4800" dirty="0">
                <a:solidFill>
                  <a:schemeClr val="tx1"/>
                </a:solidFill>
              </a:rPr>
              <a:t>КАКО </a:t>
            </a:r>
            <a:r>
              <a:rPr lang="sr-Cyrl-RS" sz="4800" dirty="0" smtClean="0">
                <a:solidFill>
                  <a:schemeClr val="tx1"/>
                </a:solidFill>
              </a:rPr>
              <a:t>НАПИСАТИ КВАЛИТЕТАН ТЕКСТ</a:t>
            </a:r>
            <a:r>
              <a:rPr lang="sr-Cyrl-BA" sz="4800" dirty="0" smtClean="0">
                <a:solidFill>
                  <a:schemeClr val="tx1"/>
                </a:solidFill>
              </a:rPr>
              <a:t>?</a:t>
            </a:r>
            <a:endParaRPr lang="sr-Latn-BA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1D926-C1B2-438C-BFC3-94D029081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427" y="997527"/>
            <a:ext cx="8770571" cy="720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3200" dirty="0">
                <a:solidFill>
                  <a:schemeClr val="tx1"/>
                </a:solidFill>
                <a:latin typeface="+mj-lt"/>
              </a:rPr>
              <a:t>СРПСКИ ЈЕЗИК 4. РАЗРЕД</a:t>
            </a:r>
            <a:endParaRPr lang="sr-Latn-BA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947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win7\Desktop\Branko Copic.jpg"/>
          <p:cNvPicPr/>
          <p:nvPr/>
        </p:nvPicPr>
        <p:blipFill>
          <a:blip r:embed="rId2"/>
          <a:srcRect l="26170" r="7279"/>
          <a:stretch>
            <a:fillRect/>
          </a:stretch>
        </p:blipFill>
        <p:spPr bwMode="auto">
          <a:xfrm>
            <a:off x="5410840" y="666927"/>
            <a:ext cx="928694" cy="857256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>
            <a:endCxn id="8" idx="3"/>
          </p:cNvCxnSpPr>
          <p:nvPr/>
        </p:nvCxnSpPr>
        <p:spPr>
          <a:xfrm flipH="1" flipV="1">
            <a:off x="3595670" y="357178"/>
            <a:ext cx="1571636" cy="135731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67482" y="2238961"/>
            <a:ext cx="1140" cy="53320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702776" y="2326900"/>
            <a:ext cx="1857388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 rot="20421496">
            <a:off x="6850077" y="1297091"/>
            <a:ext cx="14352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200" dirty="0"/>
              <a:t>Писати можемо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896201" y="1602419"/>
            <a:ext cx="1785950" cy="857256"/>
          </a:xfrm>
          <a:prstGeom prst="wedgeRoundRectCallout">
            <a:avLst/>
          </a:prstGeom>
          <a:solidFill>
            <a:srgbClr val="FFC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>
                <a:solidFill>
                  <a:schemeClr val="tx1"/>
                </a:solidFill>
              </a:rPr>
              <a:t>КАКО ПОСТАТИ ДОБАР ПИСАЦ?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79376" y="0"/>
            <a:ext cx="3116294" cy="714356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u="sng" dirty="0">
                <a:solidFill>
                  <a:schemeClr val="tx1"/>
                </a:solidFill>
              </a:rPr>
              <a:t>ЧИТАЊЕ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435940" y="3201458"/>
            <a:ext cx="1643074" cy="818958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u="sng" dirty="0">
                <a:solidFill>
                  <a:schemeClr val="tx1"/>
                </a:solidFill>
              </a:rPr>
              <a:t>ПИСАЊЕ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5274463" y="2785513"/>
            <a:ext cx="2143140" cy="1033272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u="sng" dirty="0">
                <a:solidFill>
                  <a:schemeClr val="tx1"/>
                </a:solidFill>
              </a:rPr>
              <a:t>БОГАЋЕЊЕ </a:t>
            </a:r>
            <a:r>
              <a:rPr lang="sr-Cyrl-CS" sz="2400" u="sng" dirty="0" smtClean="0">
                <a:solidFill>
                  <a:schemeClr val="tx1"/>
                </a:solidFill>
              </a:rPr>
              <a:t>РЈЕЧНИКА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8691422" y="2467166"/>
            <a:ext cx="2013089" cy="1033272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u="sng" dirty="0">
                <a:solidFill>
                  <a:schemeClr val="tx1"/>
                </a:solidFill>
              </a:rPr>
              <a:t>ПРАВОПИС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153628" y="743384"/>
            <a:ext cx="4122700" cy="6735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Читање је чин без којег нема писања.</a:t>
            </a:r>
            <a:endParaRPr lang="en-US" sz="20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57555" y="1458641"/>
            <a:ext cx="4160143" cy="898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Умјерено користити средства масовне комуникације.</a:t>
            </a:r>
            <a:endParaRPr lang="en-US" sz="2000" dirty="0"/>
          </a:p>
        </p:txBody>
      </p:sp>
      <p:sp>
        <p:nvSpPr>
          <p:cNvPr id="14" name="Flowchart: Terminator 13"/>
          <p:cNvSpPr/>
          <p:nvPr/>
        </p:nvSpPr>
        <p:spPr>
          <a:xfrm>
            <a:off x="120428" y="2415639"/>
            <a:ext cx="4047268" cy="7858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Више времена се дружите са књигом.</a:t>
            </a:r>
            <a:endParaRPr lang="en-US" sz="2000" dirty="0"/>
          </a:p>
        </p:txBody>
      </p:sp>
      <p:sp>
        <p:nvSpPr>
          <p:cNvPr id="15" name="Flowchart: Terminator 14"/>
          <p:cNvSpPr/>
          <p:nvPr/>
        </p:nvSpPr>
        <p:spPr>
          <a:xfrm>
            <a:off x="153628" y="4074549"/>
            <a:ext cx="4122700" cy="5714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Немојте угађати другима, имајте свој став, пишите за себе.</a:t>
            </a:r>
            <a:endParaRPr lang="en-US" sz="2000" dirty="0"/>
          </a:p>
        </p:txBody>
      </p:sp>
      <p:sp>
        <p:nvSpPr>
          <p:cNvPr id="16" name="Flowchart: Terminator 15"/>
          <p:cNvSpPr/>
          <p:nvPr/>
        </p:nvSpPr>
        <p:spPr>
          <a:xfrm>
            <a:off x="153628" y="4737402"/>
            <a:ext cx="4122700" cy="5714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Нека то буде интимна активност.</a:t>
            </a:r>
            <a:endParaRPr lang="en-US" sz="2000" dirty="0"/>
          </a:p>
        </p:txBody>
      </p:sp>
      <p:sp>
        <p:nvSpPr>
          <p:cNvPr id="17" name="Flowchart: Terminator 16"/>
          <p:cNvSpPr/>
          <p:nvPr/>
        </p:nvSpPr>
        <p:spPr>
          <a:xfrm>
            <a:off x="153628" y="5375825"/>
            <a:ext cx="4122700" cy="5714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Усавршите умјетност писања. Будите јасни!</a:t>
            </a:r>
            <a:endParaRPr lang="en-US" sz="2000" dirty="0"/>
          </a:p>
        </p:txBody>
      </p:sp>
      <p:sp>
        <p:nvSpPr>
          <p:cNvPr id="18" name="Flowchart: Terminator 17"/>
          <p:cNvSpPr/>
          <p:nvPr/>
        </p:nvSpPr>
        <p:spPr>
          <a:xfrm>
            <a:off x="153628" y="6014249"/>
            <a:ext cx="4122700" cy="843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Схватите писање озбиљно. Пишите сваки дан! Писање може да постане ваш позив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3167042" y="2428868"/>
            <a:ext cx="1785950" cy="9286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/>
          <p:cNvSpPr/>
          <p:nvPr/>
        </p:nvSpPr>
        <p:spPr>
          <a:xfrm>
            <a:off x="4369518" y="3724576"/>
            <a:ext cx="4462786" cy="17832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Оно што сваком писцу треба је искуство писане ријечи.</a:t>
            </a:r>
          </a:p>
          <a:p>
            <a:pPr algn="ctr"/>
            <a:r>
              <a:rPr lang="sr-Cyrl-CS" sz="2000" dirty="0"/>
              <a:t>Читањем се учи конструкција реченице и богати ријечник.</a:t>
            </a:r>
          </a:p>
          <a:p>
            <a:pPr algn="ctr"/>
            <a:r>
              <a:rPr lang="sr-Cyrl-CS" sz="2000" dirty="0"/>
              <a:t>Стиче се искуство тема, идеја, садржаја.</a:t>
            </a:r>
            <a:endParaRPr lang="en-US" sz="2000" dirty="0"/>
          </a:p>
        </p:txBody>
      </p:sp>
      <p:sp>
        <p:nvSpPr>
          <p:cNvPr id="21" name="Flowchart: Terminator 20"/>
          <p:cNvSpPr/>
          <p:nvPr/>
        </p:nvSpPr>
        <p:spPr>
          <a:xfrm>
            <a:off x="4381488" y="5643578"/>
            <a:ext cx="4738848" cy="12144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Стечена искуства примјени:</a:t>
            </a:r>
          </a:p>
          <a:p>
            <a:pPr algn="ctr"/>
            <a:r>
              <a:rPr lang="sr-Cyrl-CS" sz="2000" dirty="0"/>
              <a:t>напиши ријеч, прошири реченицу, створи мисао, настала је идеја, напиши причу!</a:t>
            </a:r>
            <a:endParaRPr lang="en-US" sz="20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8832304" y="3571876"/>
            <a:ext cx="3240360" cy="12403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Искуство читања је непроцјењиво за утврђивање правописних правила</a:t>
            </a:r>
            <a:r>
              <a:rPr lang="en-US" sz="2000" dirty="0"/>
              <a:t>.</a:t>
            </a:r>
            <a:endParaRPr lang="sr-Cyrl-CS" sz="2000" dirty="0"/>
          </a:p>
        </p:txBody>
      </p:sp>
      <p:sp>
        <p:nvSpPr>
          <p:cNvPr id="23" name="Flowchart: Terminator 22"/>
          <p:cNvSpPr/>
          <p:nvPr/>
        </p:nvSpPr>
        <p:spPr>
          <a:xfrm>
            <a:off x="8832304" y="5179231"/>
            <a:ext cx="3240360" cy="11300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000" dirty="0"/>
              <a:t>Утврђена и јасно обликована правописна правила примјени у свом писању</a:t>
            </a:r>
            <a:r>
              <a:rPr lang="en-US" sz="2000" dirty="0"/>
              <a:t>.</a:t>
            </a:r>
            <a:endParaRPr lang="sr-Cyrl-CS" sz="2000" dirty="0"/>
          </a:p>
        </p:txBody>
      </p:sp>
      <p:sp>
        <p:nvSpPr>
          <p:cNvPr id="24" name="Flowchart: Document 23"/>
          <p:cNvSpPr/>
          <p:nvPr/>
        </p:nvSpPr>
        <p:spPr>
          <a:xfrm>
            <a:off x="8396431" y="144321"/>
            <a:ext cx="3619210" cy="200024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sr-Cyrl-CS" sz="2400" dirty="0" smtClean="0"/>
          </a:p>
          <a:p>
            <a:pPr>
              <a:buFontTx/>
              <a:buChar char="-"/>
            </a:pPr>
            <a:r>
              <a:rPr lang="sr-Cyrl-CS" sz="2400" dirty="0" smtClean="0"/>
              <a:t> </a:t>
            </a:r>
            <a:r>
              <a:rPr lang="sr-Cyrl-CS" sz="2400" dirty="0"/>
              <a:t>водите дневник;</a:t>
            </a:r>
          </a:p>
          <a:p>
            <a:pPr>
              <a:buFontTx/>
              <a:buChar char="-"/>
            </a:pPr>
            <a:r>
              <a:rPr lang="sr-Cyrl-CS" sz="2400" dirty="0"/>
              <a:t> описујте бића, </a:t>
            </a:r>
          </a:p>
          <a:p>
            <a:r>
              <a:rPr lang="sr-Cyrl-CS" sz="2400" dirty="0"/>
              <a:t>  предмете, појаве;</a:t>
            </a:r>
          </a:p>
          <a:p>
            <a:pPr>
              <a:buFontTx/>
              <a:buChar char="-"/>
            </a:pPr>
            <a:r>
              <a:rPr lang="sr-Cyrl-CS" sz="2400" dirty="0"/>
              <a:t> </a:t>
            </a:r>
            <a:r>
              <a:rPr lang="sr-Cyrl-CS" sz="2400" dirty="0" smtClean="0"/>
              <a:t>биљежите догађаје</a:t>
            </a:r>
            <a:r>
              <a:rPr lang="sr-Cyrl-CS" sz="2400" dirty="0"/>
              <a:t>;</a:t>
            </a:r>
          </a:p>
          <a:p>
            <a:pPr>
              <a:buFontTx/>
              <a:buChar char="-"/>
            </a:pPr>
            <a:r>
              <a:rPr lang="sr-Cyrl-CS" sz="2400" dirty="0"/>
              <a:t> измишљајте приче;</a:t>
            </a:r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1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xmlns="" id="{588F18E9-41B9-4295-BEEA-F479BF721694}"/>
              </a:ext>
            </a:extLst>
          </p:cNvPr>
          <p:cNvSpPr/>
          <p:nvPr/>
        </p:nvSpPr>
        <p:spPr>
          <a:xfrm>
            <a:off x="3505022" y="1089414"/>
            <a:ext cx="5181956" cy="5242560"/>
          </a:xfrm>
          <a:prstGeom prst="foldedCorner">
            <a:avLst>
              <a:gd name="adj" fmla="val 2907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5B9CB9-791D-45F4-84D2-882A2E85611C}"/>
              </a:ext>
            </a:extLst>
          </p:cNvPr>
          <p:cNvSpPr txBox="1"/>
          <p:nvPr/>
        </p:nvSpPr>
        <p:spPr>
          <a:xfrm>
            <a:off x="3505022" y="2274838"/>
            <a:ext cx="5181956" cy="230832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КЊИГА ЈЕ ЧОВЈЕКОВ НАЈБОЉИ ПРИЈАТЕЉ</a:t>
            </a: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8A9492-3E6C-4C55-9D2F-8E824B744EA3}"/>
              </a:ext>
            </a:extLst>
          </p:cNvPr>
          <p:cNvSpPr txBox="1"/>
          <p:nvPr/>
        </p:nvSpPr>
        <p:spPr>
          <a:xfrm>
            <a:off x="4572000" y="859695"/>
            <a:ext cx="480752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ЊЕГУЈТЕ УСМЕНО И ПИСМЕНО ИЗРАЖАВАЊЕ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BD0B872-5EA2-46D6-A85F-D6F1AD14542B}"/>
              </a:ext>
            </a:extLst>
          </p:cNvPr>
          <p:cNvSpPr txBox="1"/>
          <p:nvPr/>
        </p:nvSpPr>
        <p:spPr>
          <a:xfrm>
            <a:off x="3825986" y="2566573"/>
            <a:ext cx="385156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ПРАВИЛНО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AFF6643-32B2-4ECC-A00F-39EFECF92282}"/>
              </a:ext>
            </a:extLst>
          </p:cNvPr>
          <p:cNvSpPr txBox="1"/>
          <p:nvPr/>
        </p:nvSpPr>
        <p:spPr>
          <a:xfrm>
            <a:off x="5389417" y="3365557"/>
            <a:ext cx="385156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ТАЧНО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4FF2C6C-16B5-4999-84A0-DB68C2D60403}"/>
              </a:ext>
            </a:extLst>
          </p:cNvPr>
          <p:cNvSpPr txBox="1"/>
          <p:nvPr/>
        </p:nvSpPr>
        <p:spPr>
          <a:xfrm>
            <a:off x="6553199" y="4164541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УВЈЕРЉИВО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12D98D5-F81C-49D7-B4E5-FF7939068397}"/>
              </a:ext>
            </a:extLst>
          </p:cNvPr>
          <p:cNvSpPr txBox="1"/>
          <p:nvPr/>
        </p:nvSpPr>
        <p:spPr>
          <a:xfrm>
            <a:off x="7315199" y="4963525"/>
            <a:ext cx="38515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ИНТЕРЕСАНТНО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5B9CB9-791D-45F4-84D2-882A2E85611C}"/>
              </a:ext>
            </a:extLst>
          </p:cNvPr>
          <p:cNvSpPr txBox="1"/>
          <p:nvPr/>
        </p:nvSpPr>
        <p:spPr>
          <a:xfrm>
            <a:off x="4019949" y="954568"/>
            <a:ext cx="534416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СЛУЖИТЕ СЕ КЊИГОМ КАО ИЗВОРОМ ЗНАЊА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7C076E-9CF3-4A2D-B4BB-C0103391237E}"/>
              </a:ext>
            </a:extLst>
          </p:cNvPr>
          <p:cNvSpPr txBox="1"/>
          <p:nvPr/>
        </p:nvSpPr>
        <p:spPr>
          <a:xfrm>
            <a:off x="3825986" y="2566573"/>
            <a:ext cx="385156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ДОЖИВИТЕ КЊИЖЕВНА ДЈЕЛА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068E56-34E1-4A4A-A372-2E86172BE7B5}"/>
              </a:ext>
            </a:extLst>
          </p:cNvPr>
          <p:cNvSpPr txBox="1"/>
          <p:nvPr/>
        </p:nvSpPr>
        <p:spPr>
          <a:xfrm>
            <a:off x="5551979" y="3734053"/>
            <a:ext cx="385156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ТУМАЧИТЕ САДРЖАЈ КЊИГА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1D75F1-F5CD-490B-8777-4FF3E5462161}"/>
              </a:ext>
            </a:extLst>
          </p:cNvPr>
          <p:cNvSpPr txBox="1"/>
          <p:nvPr/>
        </p:nvSpPr>
        <p:spPr>
          <a:xfrm>
            <a:off x="7438327" y="4901533"/>
            <a:ext cx="385156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ЧИТАЊЕМ УПОЗНАЈТЕ РАЗЛИЧИТЕ СТИЛОВЕ</a:t>
            </a:r>
          </a:p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ПИСАЊА И ЖАНРОВЕ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9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5B9CB9-791D-45F4-84D2-882A2E85611C}"/>
              </a:ext>
            </a:extLst>
          </p:cNvPr>
          <p:cNvSpPr txBox="1"/>
          <p:nvPr/>
        </p:nvSpPr>
        <p:spPr>
          <a:xfrm>
            <a:off x="3798277" y="1374270"/>
            <a:ext cx="534416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ЧИТАЈТЕ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4DCECF-BC84-4D29-940A-977D7FC9FF53}"/>
              </a:ext>
            </a:extLst>
          </p:cNvPr>
          <p:cNvSpPr txBox="1"/>
          <p:nvPr/>
        </p:nvSpPr>
        <p:spPr>
          <a:xfrm>
            <a:off x="3825986" y="2566573"/>
            <a:ext cx="385156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ПОПУЛАРНЕ ТЕКСТОВЕ </a:t>
            </a:r>
          </a:p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ЕНЦИКЛОПЕДИЈА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5862D2-111B-44B3-806E-A90F30FD3708}"/>
              </a:ext>
            </a:extLst>
          </p:cNvPr>
          <p:cNvSpPr txBox="1"/>
          <p:nvPr/>
        </p:nvSpPr>
        <p:spPr>
          <a:xfrm>
            <a:off x="5084617" y="3725069"/>
            <a:ext cx="385156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ИНФОРМАЦИЈЕ ИЗ РАЗЛИЧИТИХ ИЗВОРА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D84833-3EC9-45C2-9617-03BC08973D93}"/>
              </a:ext>
            </a:extLst>
          </p:cNvPr>
          <p:cNvSpPr txBox="1"/>
          <p:nvPr/>
        </p:nvSpPr>
        <p:spPr>
          <a:xfrm>
            <a:off x="6470357" y="5055871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ЧАСОПИСЕ ЗА ДЈЕЦУ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2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5B9CB9-791D-45F4-84D2-882A2E85611C}"/>
              </a:ext>
            </a:extLst>
          </p:cNvPr>
          <p:cNvSpPr txBox="1"/>
          <p:nvPr/>
        </p:nvSpPr>
        <p:spPr>
          <a:xfrm>
            <a:off x="3798277" y="1374270"/>
            <a:ext cx="534416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КОРИСТИТЕ БИБЛИОТЕКЕ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4DCECF-BC84-4D29-940A-977D7FC9FF53}"/>
              </a:ext>
            </a:extLst>
          </p:cNvPr>
          <p:cNvSpPr txBox="1"/>
          <p:nvPr/>
        </p:nvSpPr>
        <p:spPr>
          <a:xfrm>
            <a:off x="3825986" y="2566573"/>
            <a:ext cx="385156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5862D2-111B-44B3-806E-A90F30FD3708}"/>
              </a:ext>
            </a:extLst>
          </p:cNvPr>
          <p:cNvSpPr txBox="1"/>
          <p:nvPr/>
        </p:nvSpPr>
        <p:spPr>
          <a:xfrm>
            <a:off x="5389417" y="3449146"/>
            <a:ext cx="385156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D84833-3EC9-45C2-9617-03BC08973D93}"/>
              </a:ext>
            </a:extLst>
          </p:cNvPr>
          <p:cNvSpPr txBox="1"/>
          <p:nvPr/>
        </p:nvSpPr>
        <p:spPr>
          <a:xfrm>
            <a:off x="6804714" y="4410616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23BA0AB-A0C8-45C2-BD4F-9944105772D3}"/>
              </a:ext>
            </a:extLst>
          </p:cNvPr>
          <p:cNvSpPr txBox="1"/>
          <p:nvPr/>
        </p:nvSpPr>
        <p:spPr>
          <a:xfrm>
            <a:off x="7677550" y="5372086"/>
            <a:ext cx="38515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5B9CB9-791D-45F4-84D2-882A2E85611C}"/>
              </a:ext>
            </a:extLst>
          </p:cNvPr>
          <p:cNvSpPr txBox="1"/>
          <p:nvPr/>
        </p:nvSpPr>
        <p:spPr>
          <a:xfrm>
            <a:off x="4504858" y="1061516"/>
            <a:ext cx="534416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ПРАТИТЕ И КРИТИЧКИ ПРОЦЈЕЊУЈТЕ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4DCECF-BC84-4D29-940A-977D7FC9FF53}"/>
              </a:ext>
            </a:extLst>
          </p:cNvPr>
          <p:cNvSpPr txBox="1"/>
          <p:nvPr/>
        </p:nvSpPr>
        <p:spPr>
          <a:xfrm>
            <a:off x="3798277" y="2404675"/>
            <a:ext cx="385156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ТЕЛЕВИЗИЈСКЕ ЕМИСИЈЕ ЗА ДЈЕЦУ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5862D2-111B-44B3-806E-A90F30FD3708}"/>
              </a:ext>
            </a:extLst>
          </p:cNvPr>
          <p:cNvSpPr txBox="1"/>
          <p:nvPr/>
        </p:nvSpPr>
        <p:spPr>
          <a:xfrm>
            <a:off x="4724399" y="3517065"/>
            <a:ext cx="385156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 ЕМИСИЈЕ ЗА ДЈЕЦУ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D84833-3EC9-45C2-9617-03BC08973D93}"/>
              </a:ext>
            </a:extLst>
          </p:cNvPr>
          <p:cNvSpPr txBox="1"/>
          <p:nvPr/>
        </p:nvSpPr>
        <p:spPr>
          <a:xfrm>
            <a:off x="6458349" y="4549989"/>
            <a:ext cx="385156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ПОЗОРИШНЕ ПРЕДСТАВЕ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32ED089-EB95-44A2-A6E7-8B9638F9DDC8}"/>
              </a:ext>
            </a:extLst>
          </p:cNvPr>
          <p:cNvSpPr txBox="1"/>
          <p:nvPr/>
        </p:nvSpPr>
        <p:spPr>
          <a:xfrm>
            <a:off x="7357047" y="5741781"/>
            <a:ext cx="38515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ФИЛМОВЕ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7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5B9CB9-791D-45F4-84D2-882A2E85611C}"/>
              </a:ext>
            </a:extLst>
          </p:cNvPr>
          <p:cNvSpPr txBox="1"/>
          <p:nvPr/>
        </p:nvSpPr>
        <p:spPr>
          <a:xfrm>
            <a:off x="3922968" y="1111034"/>
            <a:ext cx="534416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УЧЕСТВУЈТЕ У ШКОЛСКИМ СЕКЦИЈАМА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27A91C-2C63-43A9-809A-87CCD5C647F8}"/>
              </a:ext>
            </a:extLst>
          </p:cNvPr>
          <p:cNvSpPr txBox="1"/>
          <p:nvPr/>
        </p:nvSpPr>
        <p:spPr>
          <a:xfrm>
            <a:off x="3922968" y="2598003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ЛИТЕРАРНА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6FA059-C6D4-4B55-A86B-10E0D9BA158A}"/>
              </a:ext>
            </a:extLst>
          </p:cNvPr>
          <p:cNvSpPr txBox="1"/>
          <p:nvPr/>
        </p:nvSpPr>
        <p:spPr>
          <a:xfrm>
            <a:off x="5308422" y="3336668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ДРАМСКА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62DCB19-724A-436E-A595-0CCA2B4FBEE8}"/>
              </a:ext>
            </a:extLst>
          </p:cNvPr>
          <p:cNvSpPr txBox="1"/>
          <p:nvPr/>
        </p:nvSpPr>
        <p:spPr>
          <a:xfrm>
            <a:off x="6096000" y="4146702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РЕЦИТАТОРСКА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05A591-9114-4FEF-9504-11D5FC92CF21}"/>
              </a:ext>
            </a:extLst>
          </p:cNvPr>
          <p:cNvSpPr txBox="1"/>
          <p:nvPr/>
        </p:nvSpPr>
        <p:spPr>
          <a:xfrm>
            <a:off x="6996546" y="5033506"/>
            <a:ext cx="38515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НОВИНАРСКА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8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n7\Desktop\DOYIV MACKA T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938" y="216547"/>
            <a:ext cx="1571636" cy="21063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43872" y="216547"/>
            <a:ext cx="3459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ЛЕКТИРА ЗА 4</a:t>
            </a:r>
            <a:r>
              <a:rPr lang="sr-Cyrl-C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РАЗРЕД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win7\Desktop\Izbor-iz-poezije-i-proze-za-djecu-Desanka-Maksimovic_slika_O_12989461.jpg"/>
          <p:cNvPicPr/>
          <p:nvPr/>
        </p:nvPicPr>
        <p:blipFill>
          <a:blip r:embed="rId3"/>
          <a:srcRect l="23784" t="5054" r="21892"/>
          <a:stretch>
            <a:fillRect/>
          </a:stretch>
        </p:blipFill>
        <p:spPr bwMode="auto">
          <a:xfrm>
            <a:off x="2265326" y="216547"/>
            <a:ext cx="1643074" cy="2143140"/>
          </a:xfrm>
          <a:prstGeom prst="rect">
            <a:avLst/>
          </a:prstGeom>
          <a:noFill/>
        </p:spPr>
      </p:pic>
      <p:pic>
        <p:nvPicPr>
          <p:cNvPr id="5" name="Picture 4" descr="C:\Users\win7\Desktop\Rsumovi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938" y="2431126"/>
            <a:ext cx="1500198" cy="2083331"/>
          </a:xfrm>
          <a:prstGeom prst="rect">
            <a:avLst/>
          </a:prstGeom>
          <a:noFill/>
        </p:spPr>
      </p:pic>
      <p:pic>
        <p:nvPicPr>
          <p:cNvPr id="6" name="Picture 5" descr="C:\Users\win7\Desktop\Pipi dug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6764" y="2431125"/>
            <a:ext cx="1428750" cy="2095500"/>
          </a:xfrm>
          <a:prstGeom prst="rect">
            <a:avLst/>
          </a:prstGeom>
          <a:noFill/>
        </p:spPr>
      </p:pic>
      <p:pic>
        <p:nvPicPr>
          <p:cNvPr id="7" name="Picture 6" descr="C:\Users\win7\Desktop\patuljak vam prič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9376" y="4788579"/>
            <a:ext cx="1428760" cy="2041086"/>
          </a:xfrm>
          <a:prstGeom prst="rect">
            <a:avLst/>
          </a:prstGeom>
          <a:noFill/>
        </p:spPr>
      </p:pic>
      <p:pic>
        <p:nvPicPr>
          <p:cNvPr id="8" name="Picture 7" descr="C:\Users\win7\Desktop\Pero Kvryic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65326" y="4717141"/>
            <a:ext cx="1500198" cy="21276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933353" y="1395299"/>
            <a:ext cx="81350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Бранко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Ћопић</a:t>
            </a:r>
            <a:r>
              <a:rPr lang="sr-Cyrl-BA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: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Доживљаји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мачка Тоше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Десанка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Максимовић: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Избор из поезије и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прозе за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дјецу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Љубивоје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Ршумовић: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Избор из поезије и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прозе за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дјецу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Астрид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Линдгрен: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Пипи дуга чарапа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Ахмет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Хромаџић: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Патуљак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вам прича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Мато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Ловрак: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Дружба Пере Квржице</a:t>
            </a:r>
            <a:endParaRPr lang="en-US" sz="2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n7\Desktop\dzon piplfo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954" y="213719"/>
            <a:ext cx="1500198" cy="2010574"/>
          </a:xfrm>
          <a:prstGeom prst="rect">
            <a:avLst/>
          </a:prstGeom>
          <a:noFill/>
        </p:spPr>
      </p:pic>
      <p:pic>
        <p:nvPicPr>
          <p:cNvPr id="3" name="Picture 3" descr="C:\Users\win7\Desktop\KORICE_BIJELA_GR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2499736"/>
            <a:ext cx="1571636" cy="2027301"/>
          </a:xfrm>
          <a:prstGeom prst="rect">
            <a:avLst/>
          </a:prstGeom>
          <a:noFill/>
        </p:spPr>
      </p:pic>
      <p:pic>
        <p:nvPicPr>
          <p:cNvPr id="4" name="Picture 4" descr="C:\Users\win7\Desktop\srpske_narodne_bajke-grupa_autora_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0780" y="213719"/>
            <a:ext cx="1552274" cy="2143140"/>
          </a:xfrm>
          <a:prstGeom prst="rect">
            <a:avLst/>
          </a:prstGeom>
          <a:noFill/>
        </p:spPr>
      </p:pic>
      <p:pic>
        <p:nvPicPr>
          <p:cNvPr id="5" name="Picture 6" descr="C:\Users\win7\Desktop\Hlapi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30" y="4642875"/>
            <a:ext cx="1571604" cy="21527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43872" y="213719"/>
            <a:ext cx="4389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ЛЕКТИРА ЗА 5</a:t>
            </a:r>
            <a:r>
              <a:rPr lang="sr-Cyrl-C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РАЗРЕД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:\Users\win7\Desktop\Alisa.jpg"/>
          <p:cNvPicPr/>
          <p:nvPr/>
        </p:nvPicPr>
        <p:blipFill>
          <a:blip r:embed="rId6"/>
          <a:srcRect l="6455" t="2833" r="7874" b="5167"/>
          <a:stretch>
            <a:fillRect/>
          </a:stretch>
        </p:blipFill>
        <p:spPr bwMode="auto">
          <a:xfrm>
            <a:off x="2480780" y="2499735"/>
            <a:ext cx="1632714" cy="22089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13495" y="1285860"/>
            <a:ext cx="80218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Душан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Радовић: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Капетан Џон Пиплфокс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Рене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Гијо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Бијела Грива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Луис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Керол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: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Алиса у земљи чуда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Брлић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Мажуранић: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Чудновате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згоде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шегрта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Хлапића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Српске народне бајке </a:t>
            </a:r>
          </a:p>
          <a:p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(двије бајке по избору)</a:t>
            </a:r>
          </a:p>
          <a:p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Избор из поезије за дјецу савремених писаца </a:t>
            </a:r>
            <a:r>
              <a:rPr lang="sr-Cyrl-CS" sz="2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из </a:t>
            </a:r>
            <a:r>
              <a:rPr lang="sr-Cyrl-CS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Републике Српске</a:t>
            </a:r>
            <a:endParaRPr lang="en-US" sz="2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8158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379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Calibri</vt:lpstr>
      <vt:lpstr>Century Schoolbook</vt:lpstr>
      <vt:lpstr>Corbel</vt:lpstr>
      <vt:lpstr>Times New Roman</vt:lpstr>
      <vt:lpstr>Feathered</vt:lpstr>
      <vt:lpstr>КАКО НАПИСАТИ КВАЛИТЕТАН ТЕКСТ?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 КЊИЖЕВНОСТ</dc:title>
  <dc:creator>Biljana Lakic</dc:creator>
  <cp:lastModifiedBy>marina_uciteljica@yahoo.com</cp:lastModifiedBy>
  <cp:revision>45</cp:revision>
  <dcterms:created xsi:type="dcterms:W3CDTF">2020-05-22T11:35:18Z</dcterms:created>
  <dcterms:modified xsi:type="dcterms:W3CDTF">2020-06-01T20:23:29Z</dcterms:modified>
</cp:coreProperties>
</file>