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9" r:id="rId4"/>
    <p:sldId id="270" r:id="rId5"/>
    <p:sldId id="271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Књижевност</c:v>
                </c:pt>
                <c:pt idx="1">
                  <c:v>Култура изражавања</c:v>
                </c:pt>
                <c:pt idx="2">
                  <c:v>Правопис</c:v>
                </c:pt>
                <c:pt idx="3">
                  <c:v>Читање</c:v>
                </c:pt>
                <c:pt idx="4">
                  <c:v>Језик</c:v>
                </c:pt>
                <c:pt idx="5">
                  <c:v>Филм/позориште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65</c:v>
                </c:pt>
                <c:pt idx="1">
                  <c:v>25</c:v>
                </c:pt>
                <c:pt idx="2">
                  <c:v>30</c:v>
                </c:pt>
                <c:pt idx="3">
                  <c:v>13</c:v>
                </c:pt>
                <c:pt idx="4">
                  <c:v>42</c:v>
                </c:pt>
                <c:pt idx="5">
                  <c:v>5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6/3/2020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6/3/2020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6/3/2020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6/3/2020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6/3/2020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6/3/2020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6/3/2020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6/3/2020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6/3/2020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6/3/2020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6/3/2020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6/3/2020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6/3/2020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sz="4000" dirty="0" smtClean="0"/>
              <a:t>Шта смо научили из српског језика у 4. разреду?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251686494"/>
              </p:ext>
            </p:extLst>
          </p:nvPr>
        </p:nvGraphicFramePr>
        <p:xfrm>
          <a:off x="2208213" y="42015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7"/>
          <p:cNvSpPr/>
          <p:nvPr/>
        </p:nvSpPr>
        <p:spPr>
          <a:xfrm>
            <a:off x="4305300" y="409575"/>
            <a:ext cx="3248025" cy="1952625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b="1" dirty="0" smtClean="0"/>
              <a:t>КЊИЖЕВНОСТ</a:t>
            </a:r>
            <a:endParaRPr lang="en-US" sz="2000" b="1" dirty="0"/>
          </a:p>
        </p:txBody>
      </p:sp>
      <p:sp>
        <p:nvSpPr>
          <p:cNvPr id="9" name="Left Arrow 8"/>
          <p:cNvSpPr/>
          <p:nvPr/>
        </p:nvSpPr>
        <p:spPr>
          <a:xfrm>
            <a:off x="3048000" y="1123949"/>
            <a:ext cx="1257300" cy="504825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7553325" y="1123949"/>
            <a:ext cx="1257300" cy="4953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62025" y="971549"/>
            <a:ext cx="2085975" cy="800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НАРОДНА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810625" y="981073"/>
            <a:ext cx="2066925" cy="7905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dirty="0" smtClean="0"/>
              <a:t>УМЈЕТНИЧКА</a:t>
            </a:r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>
            <a:off x="5534024" y="2362200"/>
            <a:ext cx="790575" cy="2667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962025" y="1999985"/>
            <a:ext cx="2085975" cy="9239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dirty="0" smtClean="0"/>
              <a:t>аутор није познат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8782049" y="2008531"/>
            <a:ext cx="2095501" cy="9620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dirty="0" smtClean="0"/>
              <a:t>аутор (писац) је познат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838700" y="2628901"/>
            <a:ext cx="2105025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dirty="0" smtClean="0"/>
              <a:t>ТЕКСТ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981450" y="3181349"/>
            <a:ext cx="1714500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dirty="0" smtClean="0"/>
              <a:t>ПОЕЗИЈА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162675" y="3181349"/>
            <a:ext cx="1990724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dirty="0" smtClean="0"/>
              <a:t>ПРОЗА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3981450" y="3848100"/>
            <a:ext cx="1714500" cy="1228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Tx/>
              <a:buChar char="-"/>
            </a:pPr>
            <a:r>
              <a:rPr lang="sr-Cyrl-BA" dirty="0" smtClean="0"/>
              <a:t>лирска пјесма</a:t>
            </a:r>
          </a:p>
          <a:p>
            <a:pPr marL="285750" indent="-285750">
              <a:buFontTx/>
              <a:buChar char="-"/>
            </a:pPr>
            <a:r>
              <a:rPr lang="sr-Cyrl-BA" dirty="0" smtClean="0"/>
              <a:t>епска пјесма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6162675" y="3810000"/>
            <a:ext cx="2066926" cy="2019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Tx/>
              <a:buChar char="-"/>
            </a:pPr>
            <a:r>
              <a:rPr lang="sr-Cyrl-BA" dirty="0" smtClean="0"/>
              <a:t>бајка</a:t>
            </a:r>
          </a:p>
          <a:p>
            <a:pPr marL="285750" indent="-285750">
              <a:buFontTx/>
              <a:buChar char="-"/>
            </a:pPr>
            <a:r>
              <a:rPr lang="sr-Cyrl-BA" dirty="0" smtClean="0"/>
              <a:t>басна</a:t>
            </a:r>
          </a:p>
          <a:p>
            <a:pPr marL="285750" indent="-285750">
              <a:buFontTx/>
              <a:buChar char="-"/>
            </a:pPr>
            <a:r>
              <a:rPr lang="sr-Cyrl-BA" dirty="0" smtClean="0"/>
              <a:t>приповијетка</a:t>
            </a:r>
          </a:p>
          <a:p>
            <a:pPr marL="285750" indent="-285750">
              <a:buFontTx/>
              <a:buChar char="-"/>
            </a:pPr>
            <a:r>
              <a:rPr lang="sr-Cyrl-BA" dirty="0" smtClean="0"/>
              <a:t>роман</a:t>
            </a:r>
          </a:p>
          <a:p>
            <a:pPr marL="285750" indent="-285750">
              <a:buFontTx/>
              <a:buChar char="-"/>
            </a:pPr>
            <a:r>
              <a:rPr lang="sr-Cyrl-BA" dirty="0" smtClean="0"/>
              <a:t>пословице</a:t>
            </a:r>
          </a:p>
          <a:p>
            <a:pPr marL="285750" indent="-285750">
              <a:buFontTx/>
              <a:buChar char="-"/>
            </a:pPr>
            <a:r>
              <a:rPr lang="sr-Cyrl-BA" dirty="0" smtClean="0"/>
              <a:t>загонетке</a:t>
            </a:r>
          </a:p>
          <a:p>
            <a:pPr marL="285750" indent="-285750">
              <a:buFontTx/>
              <a:buChar char="-"/>
            </a:pPr>
            <a:r>
              <a:rPr lang="sr-Cyrl-BA" dirty="0" smtClean="0"/>
              <a:t>брзалице</a:t>
            </a:r>
            <a:endParaRPr lang="en-US" dirty="0"/>
          </a:p>
        </p:txBody>
      </p:sp>
      <p:sp>
        <p:nvSpPr>
          <p:cNvPr id="32" name="Down Arrow 31"/>
          <p:cNvSpPr/>
          <p:nvPr/>
        </p:nvSpPr>
        <p:spPr>
          <a:xfrm>
            <a:off x="4838700" y="3019424"/>
            <a:ext cx="466725" cy="16192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6477000" y="3038476"/>
            <a:ext cx="466725" cy="16192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4614862" y="3581399"/>
            <a:ext cx="466725" cy="266701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6924674" y="3571872"/>
            <a:ext cx="466725" cy="23812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1757184" y="1771649"/>
            <a:ext cx="495656" cy="24782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9596259" y="1771649"/>
            <a:ext cx="495656" cy="24782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4943475" y="2126482"/>
            <a:ext cx="2657475" cy="158115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2800" b="1" dirty="0" smtClean="0"/>
              <a:t>ЈЕЗИК</a:t>
            </a:r>
            <a:endParaRPr lang="en-US" sz="2800" b="1" dirty="0"/>
          </a:p>
        </p:txBody>
      </p:sp>
      <p:sp>
        <p:nvSpPr>
          <p:cNvPr id="6" name="Left Arrow 5"/>
          <p:cNvSpPr/>
          <p:nvPr/>
        </p:nvSpPr>
        <p:spPr>
          <a:xfrm>
            <a:off x="3733800" y="2631305"/>
            <a:ext cx="1209675" cy="428625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28826" y="2440806"/>
            <a:ext cx="1724024" cy="809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dirty="0" smtClean="0"/>
              <a:t>ВРСТЕ</a:t>
            </a:r>
          </a:p>
          <a:p>
            <a:pPr algn="ctr"/>
            <a:r>
              <a:rPr lang="sr-Cyrl-BA" dirty="0" smtClean="0"/>
              <a:t>РИЈЕЧИ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028826" y="3504405"/>
            <a:ext cx="1752600" cy="125729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Tx/>
              <a:buChar char="-"/>
            </a:pPr>
            <a:r>
              <a:rPr lang="sr-Cyrl-BA" dirty="0" smtClean="0"/>
              <a:t>именице</a:t>
            </a:r>
          </a:p>
          <a:p>
            <a:pPr marL="285750" indent="-285750">
              <a:buFontTx/>
              <a:buChar char="-"/>
            </a:pPr>
            <a:r>
              <a:rPr lang="sr-Cyrl-BA" dirty="0" smtClean="0"/>
              <a:t>замјенице</a:t>
            </a:r>
          </a:p>
          <a:p>
            <a:pPr marL="285750" indent="-285750">
              <a:buFontTx/>
              <a:buChar char="-"/>
            </a:pPr>
            <a:r>
              <a:rPr lang="sr-Cyrl-BA" dirty="0" smtClean="0"/>
              <a:t>глаголи</a:t>
            </a:r>
          </a:p>
          <a:p>
            <a:pPr marL="285750" indent="-285750">
              <a:buFontTx/>
              <a:buChar char="-"/>
            </a:pPr>
            <a:r>
              <a:rPr lang="sr-Cyrl-BA" dirty="0" smtClean="0"/>
              <a:t>придјеви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7600950" y="2631305"/>
            <a:ext cx="1143000" cy="43815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743949" y="2536056"/>
            <a:ext cx="1895475" cy="714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dirty="0" smtClean="0"/>
              <a:t>РЕЧЕНИЦЕ</a:t>
            </a:r>
            <a:endParaRPr lang="en-US" dirty="0"/>
          </a:p>
        </p:txBody>
      </p:sp>
      <p:sp>
        <p:nvSpPr>
          <p:cNvPr id="12" name="Curved Up Arrow 11"/>
          <p:cNvSpPr/>
          <p:nvPr/>
        </p:nvSpPr>
        <p:spPr>
          <a:xfrm rot="5400000">
            <a:off x="7991475" y="3317104"/>
            <a:ext cx="990600" cy="514350"/>
          </a:xfrm>
          <a:prstGeom prst="curved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743949" y="3503690"/>
            <a:ext cx="1895476" cy="714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dirty="0" smtClean="0"/>
              <a:t>ПО ЗНАЧЕЊУ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8743948" y="4478623"/>
            <a:ext cx="1895477" cy="13049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buAutoNum type="arabicPeriod"/>
            </a:pPr>
            <a:r>
              <a:rPr lang="sr-Cyrl-BA" dirty="0" smtClean="0"/>
              <a:t>изјавне</a:t>
            </a:r>
          </a:p>
          <a:p>
            <a:pPr marL="342900" indent="-342900">
              <a:buAutoNum type="arabicPeriod"/>
            </a:pPr>
            <a:r>
              <a:rPr lang="sr-Cyrl-BA" dirty="0" smtClean="0"/>
              <a:t>упитне</a:t>
            </a:r>
          </a:p>
          <a:p>
            <a:pPr marL="342900" indent="-342900">
              <a:buAutoNum type="arabicPeriod"/>
            </a:pPr>
            <a:r>
              <a:rPr lang="sr-Cyrl-BA" dirty="0" smtClean="0"/>
              <a:t>узвичне</a:t>
            </a:r>
          </a:p>
          <a:p>
            <a:pPr marL="342900" indent="-342900">
              <a:buAutoNum type="arabicPeriod"/>
            </a:pPr>
            <a:r>
              <a:rPr lang="sr-Cyrl-BA" dirty="0" smtClean="0"/>
              <a:t>заповједне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05400" y="3955995"/>
            <a:ext cx="2495550" cy="515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dirty="0" smtClean="0"/>
              <a:t>субјекат и предикат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105400" y="4744342"/>
            <a:ext cx="2495550" cy="723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sr-Cyrl-BA" u="sng" dirty="0" smtClean="0"/>
              <a:t>Дјечак</a:t>
            </a:r>
            <a:r>
              <a:rPr lang="sr-Cyrl-BA" dirty="0" smtClean="0"/>
              <a:t> </a:t>
            </a:r>
            <a:r>
              <a:rPr lang="sr-Cyrl-BA" u="dbl" dirty="0" smtClean="0"/>
              <a:t>учи</a:t>
            </a:r>
            <a:r>
              <a:rPr lang="sr-Cyrl-BA" dirty="0" smtClean="0"/>
              <a:t>.</a:t>
            </a:r>
            <a:endParaRPr lang="sr-Cyrl-BA" dirty="0"/>
          </a:p>
          <a:p>
            <a:r>
              <a:rPr lang="sr-Cyrl-BA" u="sng" dirty="0" smtClean="0"/>
              <a:t>Дјевојчица</a:t>
            </a:r>
            <a:r>
              <a:rPr lang="sr-Cyrl-BA" dirty="0" smtClean="0"/>
              <a:t> </a:t>
            </a:r>
            <a:r>
              <a:rPr lang="sr-Cyrl-BA" u="dbl" dirty="0" smtClean="0"/>
              <a:t>је дошла</a:t>
            </a:r>
            <a:r>
              <a:rPr lang="sr-Cyrl-BA" dirty="0" smtClean="0"/>
              <a:t>.</a:t>
            </a:r>
            <a:endParaRPr lang="en-US" dirty="0"/>
          </a:p>
        </p:txBody>
      </p:sp>
      <p:sp>
        <p:nvSpPr>
          <p:cNvPr id="19" name="Up Arrow 18"/>
          <p:cNvSpPr/>
          <p:nvPr/>
        </p:nvSpPr>
        <p:spPr>
          <a:xfrm>
            <a:off x="6110243" y="1692067"/>
            <a:ext cx="410198" cy="504202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460762" y="1016509"/>
            <a:ext cx="1717705" cy="6421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dirty="0" smtClean="0"/>
              <a:t>РИЈЕЧИ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3170486" y="975025"/>
            <a:ext cx="2068083" cy="66657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dirty="0" smtClean="0"/>
              <a:t>истог или сличног значења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7392114" y="992117"/>
            <a:ext cx="2068083" cy="66657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dirty="0" smtClean="0"/>
              <a:t>супротног значења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184805" y="130415"/>
            <a:ext cx="2261074" cy="66657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dirty="0" smtClean="0"/>
              <a:t>умањеног или увећаног значења</a:t>
            </a:r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2657298" y="3269393"/>
            <a:ext cx="495656" cy="24782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9443859" y="3250341"/>
            <a:ext cx="495656" cy="24782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9443858" y="4223496"/>
            <a:ext cx="495656" cy="24782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6067514" y="3707632"/>
            <a:ext cx="495656" cy="24782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6067514" y="4478623"/>
            <a:ext cx="495656" cy="24782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>
            <a:off x="6067514" y="792269"/>
            <a:ext cx="447854" cy="216940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7178467" y="1162812"/>
            <a:ext cx="222191" cy="32518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Left Arrow 30"/>
          <p:cNvSpPr/>
          <p:nvPr/>
        </p:nvSpPr>
        <p:spPr>
          <a:xfrm>
            <a:off x="5238571" y="1175449"/>
            <a:ext cx="222191" cy="333286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17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3990886" y="1649338"/>
            <a:ext cx="3161944" cy="1717705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2400" b="1" dirty="0" smtClean="0"/>
              <a:t>ПРАВОПИС</a:t>
            </a:r>
            <a:endParaRPr lang="en-US" b="1" dirty="0"/>
          </a:p>
        </p:txBody>
      </p:sp>
      <p:sp>
        <p:nvSpPr>
          <p:cNvPr id="6" name="Curved Up Arrow 5"/>
          <p:cNvSpPr/>
          <p:nvPr/>
        </p:nvSpPr>
        <p:spPr>
          <a:xfrm rot="10800000">
            <a:off x="2478280" y="965674"/>
            <a:ext cx="2384276" cy="846033"/>
          </a:xfrm>
          <a:prstGeom prst="curved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40792" y="1828800"/>
            <a:ext cx="2350093" cy="80330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dirty="0" smtClean="0"/>
              <a:t>употреба великог слова</a:t>
            </a:r>
          </a:p>
        </p:txBody>
      </p:sp>
      <p:sp>
        <p:nvSpPr>
          <p:cNvPr id="8" name="Curved Up Arrow 7"/>
          <p:cNvSpPr/>
          <p:nvPr/>
        </p:nvSpPr>
        <p:spPr>
          <a:xfrm rot="10800000" flipH="1">
            <a:off x="6348062" y="574345"/>
            <a:ext cx="2317374" cy="1074993"/>
          </a:xfrm>
          <a:prstGeom prst="curved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52830" y="1649338"/>
            <a:ext cx="2555193" cy="98276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dirty="0" smtClean="0"/>
              <a:t>писање ријечце НЕ уз глаголе, именице и придјеве</a:t>
            </a:r>
            <a:endParaRPr lang="en-US" dirty="0"/>
          </a:p>
        </p:txBody>
      </p:sp>
      <p:sp>
        <p:nvSpPr>
          <p:cNvPr id="10" name="Curved Up Arrow 9"/>
          <p:cNvSpPr/>
          <p:nvPr/>
        </p:nvSpPr>
        <p:spPr>
          <a:xfrm rot="1677794">
            <a:off x="5788221" y="3520868"/>
            <a:ext cx="2035362" cy="871671"/>
          </a:xfrm>
          <a:prstGeom prst="curved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152830" y="3367043"/>
            <a:ext cx="2555193" cy="5811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dirty="0" smtClean="0"/>
              <a:t>писање скраћеница</a:t>
            </a:r>
            <a:endParaRPr lang="en-US" dirty="0"/>
          </a:p>
        </p:txBody>
      </p:sp>
      <p:sp>
        <p:nvSpPr>
          <p:cNvPr id="15" name="Curved Left Arrow 14"/>
          <p:cNvSpPr/>
          <p:nvPr/>
        </p:nvSpPr>
        <p:spPr>
          <a:xfrm rot="4830978">
            <a:off x="3802148" y="2796256"/>
            <a:ext cx="734938" cy="1993815"/>
          </a:xfrm>
          <a:prstGeom prst="curved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95033" y="2982482"/>
            <a:ext cx="2572285" cy="5786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dirty="0" smtClean="0"/>
              <a:t>писање ИЈЕ и ЈЕ у ријечима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6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3990885" y="1649338"/>
            <a:ext cx="3161945" cy="1717705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sz="2400" b="1" dirty="0" smtClean="0"/>
              <a:t>КУЛТУРА ИЗРАЖАВА-ЊА</a:t>
            </a:r>
            <a:endParaRPr lang="en-US" b="1" dirty="0"/>
          </a:p>
        </p:txBody>
      </p:sp>
      <p:sp>
        <p:nvSpPr>
          <p:cNvPr id="6" name="Curved Up Arrow 5"/>
          <p:cNvSpPr/>
          <p:nvPr/>
        </p:nvSpPr>
        <p:spPr>
          <a:xfrm rot="10800000">
            <a:off x="2478280" y="965674"/>
            <a:ext cx="2384276" cy="846033"/>
          </a:xfrm>
          <a:prstGeom prst="curved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40792" y="1828800"/>
            <a:ext cx="2350093" cy="80330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dirty="0" smtClean="0"/>
              <a:t>ПРЕПРИЧАВАЊЕ</a:t>
            </a:r>
          </a:p>
        </p:txBody>
      </p:sp>
      <p:sp>
        <p:nvSpPr>
          <p:cNvPr id="8" name="Curved Up Arrow 7"/>
          <p:cNvSpPr/>
          <p:nvPr/>
        </p:nvSpPr>
        <p:spPr>
          <a:xfrm rot="10800000" flipH="1">
            <a:off x="6348062" y="574345"/>
            <a:ext cx="2317374" cy="1074993"/>
          </a:xfrm>
          <a:prstGeom prst="curved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52830" y="1649338"/>
            <a:ext cx="2555193" cy="98276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dirty="0" smtClean="0"/>
              <a:t>ПРИЧАЊЕ</a:t>
            </a:r>
            <a:endParaRPr lang="en-US" dirty="0"/>
          </a:p>
        </p:txBody>
      </p:sp>
      <p:sp>
        <p:nvSpPr>
          <p:cNvPr id="10" name="Curved Up Arrow 9"/>
          <p:cNvSpPr/>
          <p:nvPr/>
        </p:nvSpPr>
        <p:spPr>
          <a:xfrm>
            <a:off x="5471387" y="3367043"/>
            <a:ext cx="2035362" cy="871671"/>
          </a:xfrm>
          <a:prstGeom prst="curved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993489" y="2794475"/>
            <a:ext cx="2555193" cy="5811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dirty="0" smtClean="0"/>
              <a:t>ИЗВЈЕШТАВАЊЕ</a:t>
            </a:r>
            <a:endParaRPr lang="en-US" dirty="0"/>
          </a:p>
        </p:txBody>
      </p:sp>
      <p:sp>
        <p:nvSpPr>
          <p:cNvPr id="12" name="Curved Left Arrow 11"/>
          <p:cNvSpPr/>
          <p:nvPr/>
        </p:nvSpPr>
        <p:spPr>
          <a:xfrm rot="4830978">
            <a:off x="3802148" y="2796256"/>
            <a:ext cx="734938" cy="1993815"/>
          </a:xfrm>
          <a:prstGeom prst="curved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595033" y="2982482"/>
            <a:ext cx="2572285" cy="5786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dirty="0" smtClean="0"/>
              <a:t>ОПИСИВАЊЕ</a:t>
            </a:r>
            <a:endParaRPr lang="en-US" dirty="0"/>
          </a:p>
        </p:txBody>
      </p:sp>
      <p:sp>
        <p:nvSpPr>
          <p:cNvPr id="14" name="Curved Up Arrow 13"/>
          <p:cNvSpPr/>
          <p:nvPr/>
        </p:nvSpPr>
        <p:spPr>
          <a:xfrm>
            <a:off x="6238430" y="3144852"/>
            <a:ext cx="4224652" cy="1420754"/>
          </a:xfrm>
          <a:prstGeom prst="curvedUpArrow">
            <a:avLst>
              <a:gd name="adj1" fmla="val 19015"/>
              <a:gd name="adj2" fmla="val 47575"/>
              <a:gd name="adj3" fmla="val 1417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708023" y="2563738"/>
            <a:ext cx="1991170" cy="57788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Cyrl-BA" dirty="0" smtClean="0"/>
              <a:t>ПИСАЊЕ ПИСМА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74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92</TotalTime>
  <Words>110</Words>
  <Application>Microsoft Office PowerPoint</Application>
  <PresentationFormat>Widescreen</PresentationFormat>
  <Paragraphs>58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Euphemia</vt:lpstr>
      <vt:lpstr>Wingdings</vt:lpstr>
      <vt:lpstr>Children Playing 16x9</vt:lpstr>
      <vt:lpstr>Шта смо научили из српског језика у 4. разреду?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Шта смо научили из српског језика у 4. разреду?</dc:title>
  <dc:creator>Korisnik</dc:creator>
  <cp:lastModifiedBy>Korisnik</cp:lastModifiedBy>
  <cp:revision>10</cp:revision>
  <dcterms:created xsi:type="dcterms:W3CDTF">2020-06-01T21:27:47Z</dcterms:created>
  <dcterms:modified xsi:type="dcterms:W3CDTF">2020-06-03T19:42:59Z</dcterms:modified>
</cp:coreProperties>
</file>