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1" clrIdx="0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7226-8DAE-4B0F-9218-235CAA379FF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E8DD-D4BF-4882-9409-F89CA7D4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E8DD-D4BF-4882-9409-F89CA7D4C5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8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5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4CA6-A6C8-460C-935A-B9380F9070D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3CB4-B45E-4770-86C7-3EAA2092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1848" y="2451578"/>
            <a:ext cx="10515600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Cyrl-BA" b="1" dirty="0" smtClean="0"/>
              <a:t>Заједничке и властите именице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95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8689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s-Cyrl-BA" dirty="0" smtClean="0"/>
              <a:t>Задаци за самосталан рад: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3309"/>
            <a:ext cx="10515600" cy="32536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bs-Cyrl-BA" dirty="0" smtClean="0">
                <a:solidFill>
                  <a:schemeClr val="accent6">
                    <a:lumMod val="50000"/>
                  </a:schemeClr>
                </a:solidFill>
              </a:rPr>
              <a:t>Урадити задатке у уџбенику: „Српски </a:t>
            </a:r>
            <a:r>
              <a:rPr lang="bs-Cyrl-BA" dirty="0">
                <a:solidFill>
                  <a:schemeClr val="accent6">
                    <a:lumMod val="50000"/>
                  </a:schemeClr>
                </a:solidFill>
              </a:rPr>
              <a:t>језик и језичка култура</a:t>
            </a:r>
            <a:r>
              <a:rPr lang="bs-Cyrl-BA" dirty="0" smtClean="0">
                <a:solidFill>
                  <a:schemeClr val="accent6">
                    <a:lumMod val="50000"/>
                  </a:schemeClr>
                </a:solidFill>
              </a:rPr>
              <a:t>“ на страни 18.</a:t>
            </a:r>
            <a:endParaRPr lang="bs-Cyrl-BA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bs-Cyrl-BA" dirty="0"/>
          </a:p>
          <a:p>
            <a:pPr>
              <a:defRPr/>
            </a:pPr>
            <a:endParaRPr lang="bs-Cyrl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4697" r="122" b="16088"/>
          <a:stretch/>
        </p:blipFill>
        <p:spPr>
          <a:xfrm>
            <a:off x="249382" y="332509"/>
            <a:ext cx="11346873" cy="6359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923810" y="441197"/>
            <a:ext cx="45512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Шта видимо на овој слици?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79964" y="441197"/>
            <a:ext cx="105294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штала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893128"/>
            <a:ext cx="17595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кокошињац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86800" y="4062405"/>
            <a:ext cx="126076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solidFill>
                  <a:schemeClr val="bg2"/>
                </a:solidFill>
              </a:rPr>
              <a:t>кућа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4287" y="658574"/>
            <a:ext cx="9698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сијено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4105" y="902862"/>
            <a:ext cx="12018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трактор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5988" y="5084618"/>
            <a:ext cx="112048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s-Cyrl-BA" sz="2000" dirty="0" smtClean="0"/>
              <a:t>прозори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7069" y="3050462"/>
            <a:ext cx="91786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козе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10355" y="2453923"/>
            <a:ext cx="9178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овце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7927" y="2330242"/>
            <a:ext cx="10823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свиње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3101" y="1353468"/>
            <a:ext cx="12772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магарац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9865" y="2223090"/>
            <a:ext cx="113260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краве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25094" y="1992257"/>
            <a:ext cx="917862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2"/>
                </a:solidFill>
              </a:rPr>
              <a:t>коњи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4025" y="5253895"/>
            <a:ext cx="91786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патке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1474" y="5484222"/>
            <a:ext cx="135514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кокошке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9665" y="2620522"/>
            <a:ext cx="91786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људи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37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" b="17433"/>
          <a:stretch/>
        </p:blipFill>
        <p:spPr>
          <a:xfrm>
            <a:off x="838200" y="869110"/>
            <a:ext cx="10252362" cy="598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>
                <a:solidFill>
                  <a:schemeClr val="accent2">
                    <a:lumMod val="75000"/>
                  </a:schemeClr>
                </a:solidFill>
              </a:rPr>
              <a:t>Подсјетимо се: 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381" y="1506022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трактор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5290" y="1164833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сијено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8889" y="1271020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штала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7618" y="2766786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краве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3181" y="2582120"/>
            <a:ext cx="94210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коњи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23909" y="2044071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магарац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2090" y="2935845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овце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86345" y="5440713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mtClean="0"/>
              <a:t>кокош</a:t>
            </a:r>
            <a:r>
              <a:rPr lang="sr-Cyrl-RS" dirty="0" smtClean="0"/>
              <a:t>ке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30490" y="4310248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кућа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92781" y="3937278"/>
            <a:ext cx="115685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dirty="0" smtClean="0"/>
              <a:t>људи</a:t>
            </a:r>
            <a:endParaRPr lang="en-US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2978727" y="756738"/>
            <a:ext cx="6553201" cy="167911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sr-Cyrl-CS" altLang="sr-Latn-RS" sz="2400" b="1" dirty="0">
                <a:solidFill>
                  <a:schemeClr val="accent2">
                    <a:lumMod val="75000"/>
                  </a:schemeClr>
                </a:solidFill>
              </a:rPr>
              <a:t>Означавају имена бића предмета и појава </a:t>
            </a:r>
          </a:p>
          <a:p>
            <a:pPr algn="ctr">
              <a:spcBef>
                <a:spcPct val="50000"/>
              </a:spcBef>
            </a:pPr>
            <a:r>
              <a:rPr lang="sr-Cyrl-CS" altLang="sr-Latn-RS" sz="2400" b="1" dirty="0">
                <a:solidFill>
                  <a:schemeClr val="accent2">
                    <a:lumMod val="75000"/>
                  </a:schemeClr>
                </a:solidFill>
              </a:rPr>
              <a:t>и називамо их...</a:t>
            </a:r>
            <a:endParaRPr lang="en-US" altLang="sr-Latn-R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750626" y="3026277"/>
            <a:ext cx="2642755" cy="107117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200" dirty="0" smtClean="0"/>
              <a:t>именице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80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9709" y="303050"/>
            <a:ext cx="9712036" cy="1011237"/>
          </a:xfrm>
        </p:spPr>
        <p:txBody>
          <a:bodyPr/>
          <a:lstStyle/>
          <a:p>
            <a:r>
              <a:rPr lang="bs-Cyrl-BA" dirty="0" smtClean="0"/>
              <a:t>Научимо нешто ново!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232" y="2283834"/>
            <a:ext cx="9144000" cy="2708564"/>
          </a:xfrm>
        </p:spPr>
        <p:txBody>
          <a:bodyPr>
            <a:normAutofit/>
          </a:bodyPr>
          <a:lstStyle/>
          <a:p>
            <a:r>
              <a:rPr lang="bs-Cyrl-BA" sz="3200" dirty="0" smtClean="0"/>
              <a:t>Заједничко име за бића са слика ...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88" y="1263174"/>
            <a:ext cx="2564823" cy="1776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78" y="2865698"/>
            <a:ext cx="3392199" cy="208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35" y="4750788"/>
            <a:ext cx="3533170" cy="1987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942018"/>
            <a:ext cx="2564823" cy="200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80" y="4154805"/>
            <a:ext cx="2909455" cy="2523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4003488"/>
            <a:ext cx="3341543" cy="2227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70038" y="2927228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solidFill>
                  <a:schemeClr val="accent2">
                    <a:lumMod val="75000"/>
                  </a:schemeClr>
                </a:solidFill>
              </a:rPr>
              <a:t>животиње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4232" y="3924143"/>
            <a:ext cx="474323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Којој врсти ријечи припада ријеч животиње?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9019309" y="5569527"/>
            <a:ext cx="2931102" cy="128847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600" dirty="0" smtClean="0"/>
              <a:t>именице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45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Заједничко име за бића са слика може да буде....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Cyrl-BA" dirty="0" smtClean="0"/>
              <a:t>пољопривредник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910" y="1681163"/>
            <a:ext cx="2209355" cy="823912"/>
          </a:xfrm>
        </p:spPr>
        <p:txBody>
          <a:bodyPr/>
          <a:lstStyle/>
          <a:p>
            <a:r>
              <a:rPr lang="bs-Cyrl-BA" dirty="0" smtClean="0"/>
              <a:t>сточар</a:t>
            </a:r>
            <a:endParaRPr lang="en-US" dirty="0"/>
          </a:p>
        </p:txBody>
      </p:sp>
      <p:pic>
        <p:nvPicPr>
          <p:cNvPr id="1026" name="Picture 2" descr="Besplatna slika: poljoprivrednik, traktor, obrađivanje zeml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4" y="2954338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jmlađi stočar u BiH: Treba nam još kosilica, ne možemo od ljudi  posuđivati | Portal 072inf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33" y="295433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Završio je fakultet i radi kao stoč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073" y="3021013"/>
            <a:ext cx="2733675" cy="1666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1363" y="5012963"/>
            <a:ext cx="712123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3200" dirty="0"/>
              <a:t>Којој врсти ријечи </a:t>
            </a:r>
            <a:r>
              <a:rPr lang="bs-Cyrl-BA" sz="3200" dirty="0" smtClean="0"/>
              <a:t>припадају ријечи пољопривредник, сточар и дјечак?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8763794" y="4864692"/>
            <a:ext cx="2458389" cy="13554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3200" dirty="0" smtClean="0"/>
              <a:t>именице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763794" y="2037209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дјечак</a:t>
            </a:r>
            <a:endParaRPr lang="en-US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1" grpId="0" animBg="1"/>
      <p:bldP spid="1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85348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altLang="sr-Latn-RS" b="1" dirty="0" smtClean="0">
                <a:solidFill>
                  <a:schemeClr val="accent6">
                    <a:lumMod val="75000"/>
                  </a:schemeClr>
                </a:solidFill>
              </a:rPr>
              <a:t>Ријечи: животиње, пољопривредник, сточар, биљке, кућа ... називамо...</a:t>
            </a:r>
            <a:r>
              <a:rPr lang="en-US" altLang="sr-Latn-RS" b="1" dirty="0" smtClean="0">
                <a:solidFill>
                  <a:schemeClr val="hlink"/>
                </a:solidFill>
              </a:rPr>
              <a:t/>
            </a:r>
            <a:br>
              <a:rPr lang="en-US" altLang="sr-Latn-RS" b="1" dirty="0" smtClean="0">
                <a:solidFill>
                  <a:schemeClr val="hlink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079" y="1638517"/>
            <a:ext cx="8789121" cy="82391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CS" altLang="sr-Latn-R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    заједничке </a:t>
            </a:r>
            <a:r>
              <a:rPr lang="sr-Cyrl-CS" altLang="sr-Latn-R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именице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079" y="4096039"/>
            <a:ext cx="8789121" cy="21523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CS" altLang="sr-Latn-R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Заједничке именице су ријечи које означавају имена бића, предмета и појава са заједничким</a:t>
            </a:r>
            <a:r>
              <a:rPr lang="sr-Cyrl-CS" altLang="sr-Latn-R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CS" altLang="sr-Latn-R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особинама. 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189018" y="2462429"/>
            <a:ext cx="7245927" cy="1578805"/>
          </a:xfrm>
          <a:prstGeom prst="downArrow">
            <a:avLst>
              <a:gd name="adj1" fmla="val 50000"/>
              <a:gd name="adj2" fmla="val 481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altLang="sr-Latn-RS" b="1" dirty="0">
                <a:solidFill>
                  <a:schemeClr val="tx1"/>
                </a:solidFill>
              </a:rPr>
              <a:t>Нека ти не буде тешко! Прочитај још једном пажљиво запис. Упамти га!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-2265" r="-135" b="19019"/>
          <a:stretch/>
        </p:blipFill>
        <p:spPr>
          <a:xfrm>
            <a:off x="793172" y="1542762"/>
            <a:ext cx="10293927" cy="50935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72" y="365125"/>
            <a:ext cx="102489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s-Cyrl-BA" dirty="0" smtClean="0">
                <a:solidFill>
                  <a:schemeClr val="accent6">
                    <a:lumMod val="50000"/>
                  </a:schemeClr>
                </a:solidFill>
              </a:rPr>
              <a:t>Вратимо се на нашу слику и бићима која смо видјели додијелимо имена!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9927" y="3255818"/>
            <a:ext cx="10945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/>
              <a:t>М</a:t>
            </a:r>
            <a:r>
              <a:rPr lang="bs-Cyrl-BA" sz="2800" dirty="0" smtClean="0"/>
              <a:t>иле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82040" y="3739928"/>
            <a:ext cx="140450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Бијелка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12672" y="4433455"/>
            <a:ext cx="121227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Марко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27818" y="3378678"/>
            <a:ext cx="10945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Гицко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73090" y="2606715"/>
            <a:ext cx="10945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Cyrl-BA" sz="2800" dirty="0"/>
              <a:t>Д</a:t>
            </a:r>
            <a:r>
              <a:rPr lang="bs-Cyrl-BA" sz="2800" dirty="0" smtClean="0"/>
              <a:t>раго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61601" y="1829442"/>
            <a:ext cx="485602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altLang="sr-Latn-R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Мало Блашко</a:t>
            </a:r>
            <a:endParaRPr lang="sr-Cyrl-CS" altLang="sr-Latn-R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85348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altLang="sr-Latn-RS" b="1" dirty="0" smtClean="0">
                <a:solidFill>
                  <a:schemeClr val="accent6">
                    <a:lumMod val="75000"/>
                  </a:schemeClr>
                </a:solidFill>
              </a:rPr>
              <a:t>Ријечи: Драго, Миле, Марко,Бијелка, Гицко, Мало Блашко ... називамо...</a:t>
            </a:r>
            <a:r>
              <a:rPr lang="en-US" altLang="sr-Latn-RS" b="1" dirty="0" smtClean="0">
                <a:solidFill>
                  <a:schemeClr val="hlink"/>
                </a:solidFill>
              </a:rPr>
              <a:t/>
            </a:r>
            <a:br>
              <a:rPr lang="en-US" altLang="sr-Latn-RS" b="1" dirty="0" smtClean="0">
                <a:solidFill>
                  <a:schemeClr val="hlink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079" y="1638517"/>
            <a:ext cx="8789121" cy="82391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CS" altLang="sr-Latn-R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    властите </a:t>
            </a:r>
            <a:r>
              <a:rPr lang="sr-Cyrl-CS" altLang="sr-Latn-R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именице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079" y="4096039"/>
            <a:ext cx="8789121" cy="21523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r-Cyrl-CS" altLang="sr-Latn-RS" sz="4000" b="1" dirty="0" smtClean="0">
                <a:solidFill>
                  <a:schemeClr val="accent6">
                    <a:lumMod val="50000"/>
                  </a:schemeClr>
                </a:solidFill>
              </a:rPr>
              <a:t>Властите именице су ријечи које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Cyrl-CS" altLang="sr-Latn-RS" sz="4000" b="1" dirty="0" smtClean="0">
                <a:solidFill>
                  <a:schemeClr val="accent6">
                    <a:lumMod val="50000"/>
                  </a:schemeClr>
                </a:solidFill>
              </a:rPr>
              <a:t> означавају лична имена бића 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r-Cyrl-CS" altLang="sr-Latn-RS" sz="4000" b="1" dirty="0" smtClean="0">
                <a:solidFill>
                  <a:schemeClr val="accent6">
                    <a:lumMod val="50000"/>
                  </a:schemeClr>
                </a:solidFill>
              </a:rPr>
              <a:t>географских појмова.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189018" y="2462429"/>
            <a:ext cx="7245927" cy="1578805"/>
          </a:xfrm>
          <a:prstGeom prst="downArrow">
            <a:avLst>
              <a:gd name="adj1" fmla="val 50000"/>
              <a:gd name="adj2" fmla="val 481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altLang="sr-Latn-RS" b="1" dirty="0">
                <a:solidFill>
                  <a:schemeClr val="tx1"/>
                </a:solidFill>
              </a:rPr>
              <a:t>Нека ти не буде тешко! Прочитај још једном пажљиво запис. Упамти га!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s-Cyrl-BA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Запамти и ово!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n-US" altLang="sr-Latn-RS" dirty="0">
              <a:solidFill>
                <a:schemeClr val="hlink"/>
              </a:solidFill>
            </a:endParaRPr>
          </a:p>
          <a:p>
            <a:r>
              <a:rPr lang="sr-Cyrl-CS" altLang="sr-Latn-RS" dirty="0" smtClean="0">
                <a:solidFill>
                  <a:schemeClr val="accent6">
                    <a:lumMod val="50000"/>
                  </a:schemeClr>
                </a:solidFill>
              </a:rPr>
              <a:t>Властите именице пишемо великим почетним словом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4" y="2666359"/>
            <a:ext cx="4979121" cy="35227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357813" cy="8239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r-Cyrl-CS" altLang="sr-Latn-RS" dirty="0">
                <a:solidFill>
                  <a:schemeClr val="accent6">
                    <a:lumMod val="50000"/>
                  </a:schemeClr>
                </a:solidFill>
              </a:rPr>
              <a:t>Заједничке именице пишемо малим почетним словом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2649208"/>
            <a:ext cx="5316815" cy="3539879"/>
          </a:xfrm>
        </p:spPr>
      </p:pic>
    </p:spTree>
    <p:extLst>
      <p:ext uri="{BB962C8B-B14F-4D97-AF65-F5344CB8AC3E}">
        <p14:creationId xmlns:p14="http://schemas.microsoft.com/office/powerpoint/2010/main" val="23708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248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Подсјетимо се:   </vt:lpstr>
      <vt:lpstr>Научимо нешто ново!</vt:lpstr>
      <vt:lpstr>Заједничко име за бића са слика може да буде....</vt:lpstr>
      <vt:lpstr>Ријечи: животиње, пољопривредник, сточар, биљке, кућа ... називамо... </vt:lpstr>
      <vt:lpstr>Вратимо се на нашу слику и бићима која смо видјели додијелимо имена!</vt:lpstr>
      <vt:lpstr>Ријечи: Драго, Миле, Марко,Бијелка, Гицко, Мало Блашко ... називамо... </vt:lpstr>
      <vt:lpstr>Запамти и ово!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Private</cp:lastModifiedBy>
  <cp:revision>15</cp:revision>
  <dcterms:created xsi:type="dcterms:W3CDTF">2020-11-04T21:59:56Z</dcterms:created>
  <dcterms:modified xsi:type="dcterms:W3CDTF">2020-11-05T01:56:22Z</dcterms:modified>
</cp:coreProperties>
</file>