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7" r:id="rId4"/>
    <p:sldId id="275" r:id="rId5"/>
    <p:sldId id="276" r:id="rId6"/>
    <p:sldId id="278" r:id="rId7"/>
    <p:sldId id="279" r:id="rId8"/>
    <p:sldId id="264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660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772" y="2708920"/>
            <a:ext cx="11233248" cy="2667000"/>
          </a:xfrm>
        </p:spPr>
        <p:txBody>
          <a:bodyPr/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Зависност разлике од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умањеника и умањиоца</a:t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вјежбање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8628" y="6109185"/>
            <a:ext cx="4150197" cy="488167"/>
          </a:xfrm>
        </p:spPr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 descr="images.jpg">
            <a:extLst>
              <a:ext uri="{FF2B5EF4-FFF2-40B4-BE49-F238E27FC236}">
                <a16:creationId xmlns:a16="http://schemas.microsoft.com/office/drawing/2014/main" id="{6471DAAE-69D2-4FFB-82F5-35F902A28F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06780" y="137042"/>
            <a:ext cx="2520280" cy="220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17CA1A7F-7FD7-4492-97C3-9CFE36085719}"/>
              </a:ext>
            </a:extLst>
          </p:cNvPr>
          <p:cNvSpPr txBox="1"/>
          <p:nvPr/>
        </p:nvSpPr>
        <p:spPr>
          <a:xfrm>
            <a:off x="2994315" y="3597236"/>
            <a:ext cx="2883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смањи за 20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AF78EA2E-7D7B-4D83-99C5-6832108A126B}"/>
              </a:ext>
            </a:extLst>
          </p:cNvPr>
          <p:cNvSpPr txBox="1"/>
          <p:nvPr/>
        </p:nvSpPr>
        <p:spPr>
          <a:xfrm>
            <a:off x="114369" y="3597236"/>
            <a:ext cx="2880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повећа за 20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61D26C18-FED9-4FBF-9E78-00B6A43BA457}"/>
              </a:ext>
            </a:extLst>
          </p:cNvPr>
          <p:cNvSpPr txBox="1"/>
          <p:nvPr/>
        </p:nvSpPr>
        <p:spPr>
          <a:xfrm>
            <a:off x="477788" y="1219900"/>
            <a:ext cx="74370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Заокружи слово испред тачног одговора.</a:t>
            </a: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B59B2190-6BE5-4632-83F2-9BBC61BFCE2B}"/>
              </a:ext>
            </a:extLst>
          </p:cNvPr>
          <p:cNvSpPr txBox="1"/>
          <p:nvPr/>
        </p:nvSpPr>
        <p:spPr>
          <a:xfrm>
            <a:off x="138202" y="2038312"/>
            <a:ext cx="118608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 Ако умањеник смањимо за 20, а умањилац не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мијењамо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тада                    </a:t>
            </a:r>
          </a:p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се разлика:</a:t>
            </a:r>
            <a:endParaRPr lang="en-US" dirty="0"/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03CC2A40-2F45-4413-92E2-5438B480D9F5}"/>
              </a:ext>
            </a:extLst>
          </p:cNvPr>
          <p:cNvSpPr txBox="1"/>
          <p:nvPr/>
        </p:nvSpPr>
        <p:spPr>
          <a:xfrm>
            <a:off x="5864936" y="3597235"/>
            <a:ext cx="2883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повећа за 10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id="{9AE2873D-A7B7-4731-9474-10140A7C7633}"/>
              </a:ext>
            </a:extLst>
          </p:cNvPr>
          <p:cNvSpPr txBox="1"/>
          <p:nvPr/>
        </p:nvSpPr>
        <p:spPr>
          <a:xfrm>
            <a:off x="8757928" y="3597234"/>
            <a:ext cx="2883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смањи за 10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avougaonik: sa zaobljenim uglovima 9">
            <a:extLst>
              <a:ext uri="{FF2B5EF4-FFF2-40B4-BE49-F238E27FC236}">
                <a16:creationId xmlns:a16="http://schemas.microsoft.com/office/drawing/2014/main" id="{E3DDA010-30E4-4DC2-BBE7-DCF6A3DB9C10}"/>
              </a:ext>
            </a:extLst>
          </p:cNvPr>
          <p:cNvSpPr/>
          <p:nvPr/>
        </p:nvSpPr>
        <p:spPr>
          <a:xfrm>
            <a:off x="405780" y="303500"/>
            <a:ext cx="2016224" cy="584775"/>
          </a:xfrm>
          <a:prstGeom prst="roundRect">
            <a:avLst/>
          </a:prstGeom>
          <a:solidFill>
            <a:schemeClr val="accent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1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FE2562-A60E-43B2-B431-FE786B9F12D8}"/>
              </a:ext>
            </a:extLst>
          </p:cNvPr>
          <p:cNvSpPr/>
          <p:nvPr/>
        </p:nvSpPr>
        <p:spPr>
          <a:xfrm>
            <a:off x="2967783" y="3609438"/>
            <a:ext cx="576845" cy="584775"/>
          </a:xfrm>
          <a:prstGeom prst="ellipse">
            <a:avLst/>
          </a:prstGeom>
          <a:noFill/>
          <a:ln w="28575">
            <a:solidFill>
              <a:srgbClr val="FFFF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6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7" grpId="0"/>
      <p:bldP spid="1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17CA1A7F-7FD7-4492-97C3-9CFE36085719}"/>
              </a:ext>
            </a:extLst>
          </p:cNvPr>
          <p:cNvSpPr txBox="1"/>
          <p:nvPr/>
        </p:nvSpPr>
        <p:spPr>
          <a:xfrm>
            <a:off x="5086300" y="3286954"/>
            <a:ext cx="30277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смањи за 100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AF78EA2E-7D7B-4D83-99C5-6832108A126B}"/>
              </a:ext>
            </a:extLst>
          </p:cNvPr>
          <p:cNvSpPr txBox="1"/>
          <p:nvPr/>
        </p:nvSpPr>
        <p:spPr>
          <a:xfrm>
            <a:off x="405780" y="3271043"/>
            <a:ext cx="30277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повећа за 100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B59B2190-6BE5-4632-83F2-9BBC61BFCE2B}"/>
              </a:ext>
            </a:extLst>
          </p:cNvPr>
          <p:cNvSpPr txBox="1"/>
          <p:nvPr/>
        </p:nvSpPr>
        <p:spPr>
          <a:xfrm>
            <a:off x="172947" y="1573031"/>
            <a:ext cx="118608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 Ако умањилац повећамо за 100, а умањеник не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мијењамо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тада</a:t>
            </a:r>
          </a:p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се разлика: </a:t>
            </a: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03CC2A40-2F45-4413-92E2-5438B480D9F5}"/>
              </a:ext>
            </a:extLst>
          </p:cNvPr>
          <p:cNvSpPr txBox="1"/>
          <p:nvPr/>
        </p:nvSpPr>
        <p:spPr>
          <a:xfrm>
            <a:off x="405780" y="3965413"/>
            <a:ext cx="35882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повећа 100 пута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id="{9AE2873D-A7B7-4731-9474-10140A7C7633}"/>
              </a:ext>
            </a:extLst>
          </p:cNvPr>
          <p:cNvSpPr txBox="1"/>
          <p:nvPr/>
        </p:nvSpPr>
        <p:spPr>
          <a:xfrm>
            <a:off x="5144228" y="3947718"/>
            <a:ext cx="40855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смањи 100 пута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avougaonik: sa zaobljenim uglovima 9">
            <a:extLst>
              <a:ext uri="{FF2B5EF4-FFF2-40B4-BE49-F238E27FC236}">
                <a16:creationId xmlns:a16="http://schemas.microsoft.com/office/drawing/2014/main" id="{E3DDA010-30E4-4DC2-BBE7-DCF6A3DB9C10}"/>
              </a:ext>
            </a:extLst>
          </p:cNvPr>
          <p:cNvSpPr/>
          <p:nvPr/>
        </p:nvSpPr>
        <p:spPr>
          <a:xfrm>
            <a:off x="405780" y="303500"/>
            <a:ext cx="2016224" cy="584775"/>
          </a:xfrm>
          <a:prstGeom prst="roundRect">
            <a:avLst/>
          </a:prstGeom>
          <a:solidFill>
            <a:schemeClr val="accent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1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FE2562-A60E-43B2-B431-FE786B9F12D8}"/>
              </a:ext>
            </a:extLst>
          </p:cNvPr>
          <p:cNvSpPr/>
          <p:nvPr/>
        </p:nvSpPr>
        <p:spPr>
          <a:xfrm>
            <a:off x="5007969" y="3362943"/>
            <a:ext cx="576845" cy="584775"/>
          </a:xfrm>
          <a:prstGeom prst="ellipse">
            <a:avLst/>
          </a:prstGeom>
          <a:noFill/>
          <a:ln w="28575">
            <a:solidFill>
              <a:srgbClr val="FFFF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257214" y="871957"/>
            <a:ext cx="11692332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 На основу својства  тачне једнакости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78 930 – 24 520 = 54 410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42779D8B-0E37-4EB7-9040-EE3898FCA82B}"/>
              </a:ext>
            </a:extLst>
          </p:cNvPr>
          <p:cNvSpPr txBox="1"/>
          <p:nvPr/>
        </p:nvSpPr>
        <p:spPr>
          <a:xfrm>
            <a:off x="267757" y="1714339"/>
            <a:ext cx="118813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зависности разлике од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умањеника и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умањиоца,напиши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резултат:</a:t>
            </a: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46B68070-FB82-4117-A321-0716581E709C}"/>
              </a:ext>
            </a:extLst>
          </p:cNvPr>
          <p:cNvSpPr txBox="1"/>
          <p:nvPr/>
        </p:nvSpPr>
        <p:spPr>
          <a:xfrm>
            <a:off x="691794" y="3007459"/>
            <a:ext cx="5040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 (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78 930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+ 100) – 24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520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99B85FE4-1630-4F12-931B-8BDEBFA2045C}"/>
              </a:ext>
            </a:extLst>
          </p:cNvPr>
          <p:cNvSpPr txBox="1"/>
          <p:nvPr/>
        </p:nvSpPr>
        <p:spPr>
          <a:xfrm>
            <a:off x="5732354" y="3046824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54 510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E18AA993-EB7F-431A-B327-5E1D322E68D3}"/>
              </a:ext>
            </a:extLst>
          </p:cNvPr>
          <p:cNvSpPr txBox="1"/>
          <p:nvPr/>
        </p:nvSpPr>
        <p:spPr>
          <a:xfrm>
            <a:off x="5456599" y="3541019"/>
            <a:ext cx="1688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54 360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id="{737C3CE2-22E5-4C41-8CB5-F30BB9CC9B65}"/>
              </a:ext>
            </a:extLst>
          </p:cNvPr>
          <p:cNvSpPr txBox="1"/>
          <p:nvPr/>
        </p:nvSpPr>
        <p:spPr>
          <a:xfrm>
            <a:off x="5731133" y="4109316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54 000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Pravougaonik: sa zaobljenim uglovima 1">
            <a:extLst>
              <a:ext uri="{FF2B5EF4-FFF2-40B4-BE49-F238E27FC236}">
                <a16:creationId xmlns:a16="http://schemas.microsoft.com/office/drawing/2014/main" id="{930E02DA-7405-4868-A152-61BE75CCB017}"/>
              </a:ext>
            </a:extLst>
          </p:cNvPr>
          <p:cNvSpPr/>
          <p:nvPr/>
        </p:nvSpPr>
        <p:spPr>
          <a:xfrm>
            <a:off x="231175" y="147406"/>
            <a:ext cx="2016224" cy="584775"/>
          </a:xfrm>
          <a:prstGeom prst="roundRect">
            <a:avLst/>
          </a:prstGeom>
          <a:solidFill>
            <a:schemeClr val="accent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1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BB82F3C6-BD8D-4A4E-BC47-A935B664E4EB}"/>
              </a:ext>
            </a:extLst>
          </p:cNvPr>
          <p:cNvSpPr txBox="1"/>
          <p:nvPr/>
        </p:nvSpPr>
        <p:spPr>
          <a:xfrm>
            <a:off x="690573" y="3576576"/>
            <a:ext cx="5040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78 930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– 24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520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id="{DFF724AD-9181-4B88-96A2-F4F4F8BC58E1}"/>
              </a:ext>
            </a:extLst>
          </p:cNvPr>
          <p:cNvSpPr txBox="1"/>
          <p:nvPr/>
        </p:nvSpPr>
        <p:spPr>
          <a:xfrm>
            <a:off x="733789" y="4161351"/>
            <a:ext cx="52752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78 930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– (24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520 + 410)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0F72D7C9-B8E4-478D-9908-0CC27634539B}"/>
              </a:ext>
            </a:extLst>
          </p:cNvPr>
          <p:cNvSpPr txBox="1"/>
          <p:nvPr/>
        </p:nvSpPr>
        <p:spPr>
          <a:xfrm>
            <a:off x="690573" y="4771645"/>
            <a:ext cx="52752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78 930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– (24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520 - 590)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id="{7C7F528C-561D-482C-BED6-A9A396944D90}"/>
              </a:ext>
            </a:extLst>
          </p:cNvPr>
          <p:cNvSpPr txBox="1"/>
          <p:nvPr/>
        </p:nvSpPr>
        <p:spPr>
          <a:xfrm>
            <a:off x="5520197" y="473608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55 000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" grpId="0"/>
      <p:bldP spid="4" grpId="0"/>
      <p:bldP spid="9" grpId="0"/>
      <p:bldP spid="27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7609" y="959796"/>
            <a:ext cx="116923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  Ако је 15 458 –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9 685, напиши колико је: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488A79A2-8043-4D81-9480-B5C556D1D38D}"/>
              </a:ext>
            </a:extLst>
          </p:cNvPr>
          <p:cNvSpPr txBox="1"/>
          <p:nvPr/>
        </p:nvSpPr>
        <p:spPr>
          <a:xfrm>
            <a:off x="476783" y="1602143"/>
            <a:ext cx="42494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15 458 -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:a16="http://schemas.microsoft.com/office/drawing/2014/main" id="{2734F9D6-D381-4853-A9AD-6C797E0635F7}"/>
              </a:ext>
            </a:extLst>
          </p:cNvPr>
          <p:cNvSpPr/>
          <p:nvPr/>
        </p:nvSpPr>
        <p:spPr>
          <a:xfrm>
            <a:off x="231175" y="147406"/>
            <a:ext cx="2016224" cy="584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2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id="{76C3AA5A-9C90-44CD-9B45-FD0E71CC268A}"/>
              </a:ext>
            </a:extLst>
          </p:cNvPr>
          <p:cNvSpPr txBox="1"/>
          <p:nvPr/>
        </p:nvSpPr>
        <p:spPr>
          <a:xfrm>
            <a:off x="496763" y="2151343"/>
            <a:ext cx="42494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15 458 -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id="{A5D8C629-099E-4736-8E9C-30F08A242027}"/>
              </a:ext>
            </a:extLst>
          </p:cNvPr>
          <p:cNvSpPr txBox="1"/>
          <p:nvPr/>
        </p:nvSpPr>
        <p:spPr>
          <a:xfrm>
            <a:off x="516743" y="2727129"/>
            <a:ext cx="42494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15 458 -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8DADEDF8-E2BD-4D26-A07A-EAB0386FC3F5}"/>
              </a:ext>
            </a:extLst>
          </p:cNvPr>
          <p:cNvSpPr txBox="1"/>
          <p:nvPr/>
        </p:nvSpPr>
        <p:spPr>
          <a:xfrm>
            <a:off x="536723" y="3303548"/>
            <a:ext cx="4477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15 458 -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+ 1000)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Okvir za tekst 21">
            <a:extLst>
              <a:ext uri="{FF2B5EF4-FFF2-40B4-BE49-F238E27FC236}">
                <a16:creationId xmlns:a16="http://schemas.microsoft.com/office/drawing/2014/main" id="{356ECEFA-2F59-44DB-9B13-3ACD1B8723AA}"/>
              </a:ext>
            </a:extLst>
          </p:cNvPr>
          <p:cNvSpPr txBox="1"/>
          <p:nvPr/>
        </p:nvSpPr>
        <p:spPr>
          <a:xfrm flipH="1">
            <a:off x="4447502" y="1565935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9 585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Okvir za tekst 23">
            <a:extLst>
              <a:ext uri="{FF2B5EF4-FFF2-40B4-BE49-F238E27FC236}">
                <a16:creationId xmlns:a16="http://schemas.microsoft.com/office/drawing/2014/main" id="{A4F3602B-845E-4F9F-B508-670375B1570D}"/>
              </a:ext>
            </a:extLst>
          </p:cNvPr>
          <p:cNvSpPr txBox="1"/>
          <p:nvPr/>
        </p:nvSpPr>
        <p:spPr>
          <a:xfrm flipH="1">
            <a:off x="4438228" y="212842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sr-Latn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Okvir za tekst 24">
            <a:extLst>
              <a:ext uri="{FF2B5EF4-FFF2-40B4-BE49-F238E27FC236}">
                <a16:creationId xmlns:a16="http://schemas.microsoft.com/office/drawing/2014/main" id="{B6F89633-C890-46D9-979B-8D7DD8920FB7}"/>
              </a:ext>
            </a:extLst>
          </p:cNvPr>
          <p:cNvSpPr txBox="1"/>
          <p:nvPr/>
        </p:nvSpPr>
        <p:spPr>
          <a:xfrm flipH="1">
            <a:off x="4362384" y="2691714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9 743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Okvir za tekst 25">
            <a:extLst>
              <a:ext uri="{FF2B5EF4-FFF2-40B4-BE49-F238E27FC236}">
                <a16:creationId xmlns:a16="http://schemas.microsoft.com/office/drawing/2014/main" id="{FB80868C-F14C-4AE0-94DA-514813B45F6D}"/>
              </a:ext>
            </a:extLst>
          </p:cNvPr>
          <p:cNvSpPr txBox="1"/>
          <p:nvPr/>
        </p:nvSpPr>
        <p:spPr>
          <a:xfrm flipH="1">
            <a:off x="4726260" y="3315884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sr-Latn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18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117747" y="959796"/>
            <a:ext cx="11582193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56. Ако је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796,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колико је:</a:t>
            </a: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488A79A2-8043-4D81-9480-B5C556D1D38D}"/>
              </a:ext>
            </a:extLst>
          </p:cNvPr>
          <p:cNvSpPr txBox="1"/>
          <p:nvPr/>
        </p:nvSpPr>
        <p:spPr>
          <a:xfrm>
            <a:off x="333772" y="2303857"/>
            <a:ext cx="32403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  (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:a16="http://schemas.microsoft.com/office/drawing/2014/main" id="{2734F9D6-D381-4853-A9AD-6C797E0635F7}"/>
              </a:ext>
            </a:extLst>
          </p:cNvPr>
          <p:cNvSpPr/>
          <p:nvPr/>
        </p:nvSpPr>
        <p:spPr>
          <a:xfrm>
            <a:off x="231175" y="147406"/>
            <a:ext cx="2016224" cy="584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2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B575ECB3-2E36-4FB4-A880-39A5F8F829A0}"/>
              </a:ext>
            </a:extLst>
          </p:cNvPr>
          <p:cNvSpPr txBox="1"/>
          <p:nvPr/>
        </p:nvSpPr>
        <p:spPr>
          <a:xfrm>
            <a:off x="6670476" y="2303856"/>
            <a:ext cx="32403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 (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96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F33CD45E-0527-42DB-9412-FB078BA4704C}"/>
              </a:ext>
            </a:extLst>
          </p:cNvPr>
          <p:cNvSpPr txBox="1"/>
          <p:nvPr/>
        </p:nvSpPr>
        <p:spPr>
          <a:xfrm>
            <a:off x="301555" y="2978598"/>
            <a:ext cx="32403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+ 96)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67ED7F9E-03F7-4760-B2B9-65C9042EDA72}"/>
              </a:ext>
            </a:extLst>
          </p:cNvPr>
          <p:cNvSpPr txBox="1"/>
          <p:nvPr/>
        </p:nvSpPr>
        <p:spPr>
          <a:xfrm>
            <a:off x="6814492" y="2987726"/>
            <a:ext cx="2808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C1AE5A29-C9D5-4B0C-909E-77165F9492CD}"/>
              </a:ext>
            </a:extLst>
          </p:cNvPr>
          <p:cNvSpPr txBox="1"/>
          <p:nvPr/>
        </p:nvSpPr>
        <p:spPr>
          <a:xfrm>
            <a:off x="3070076" y="2303856"/>
            <a:ext cx="129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800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AF19F50D-7727-49A2-A86A-150F629191C2}"/>
              </a:ext>
            </a:extLst>
          </p:cNvPr>
          <p:cNvSpPr txBox="1"/>
          <p:nvPr/>
        </p:nvSpPr>
        <p:spPr>
          <a:xfrm>
            <a:off x="3231875" y="2987725"/>
            <a:ext cx="129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9E3C2BFF-808D-4745-B660-B5882A13A666}"/>
              </a:ext>
            </a:extLst>
          </p:cNvPr>
          <p:cNvSpPr txBox="1"/>
          <p:nvPr/>
        </p:nvSpPr>
        <p:spPr>
          <a:xfrm>
            <a:off x="9478788" y="2277450"/>
            <a:ext cx="1296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id="{8A066E68-47F3-4A0C-9C8D-973C9CDFD583}"/>
              </a:ext>
            </a:extLst>
          </p:cNvPr>
          <p:cNvSpPr txBox="1"/>
          <p:nvPr/>
        </p:nvSpPr>
        <p:spPr>
          <a:xfrm>
            <a:off x="9334772" y="2978598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800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9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" grpId="0"/>
      <p:bldP spid="3" grpId="0"/>
      <p:bldP spid="4" grpId="0"/>
      <p:bldP spid="5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:a16="http://schemas.microsoft.com/office/drawing/2014/main" id="{2734F9D6-D381-4853-A9AD-6C797E0635F7}"/>
              </a:ext>
            </a:extLst>
          </p:cNvPr>
          <p:cNvSpPr/>
          <p:nvPr/>
        </p:nvSpPr>
        <p:spPr>
          <a:xfrm>
            <a:off x="231175" y="147406"/>
            <a:ext cx="2016224" cy="584775"/>
          </a:xfrm>
          <a:prstGeom prst="roundRect">
            <a:avLst/>
          </a:prstGeom>
          <a:solidFill>
            <a:srgbClr val="FF00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3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210465" y="1130989"/>
            <a:ext cx="11767893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 Нека је а –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= 850 370</a:t>
            </a:r>
          </a:p>
          <a:p>
            <a:pPr lvl="0" algn="just">
              <a:lnSpc>
                <a:spcPct val="90000"/>
              </a:lnSpc>
              <a:defRPr/>
            </a:pP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треба одузети од умањиоца да се добије нова разлика  </a:t>
            </a:r>
          </a:p>
          <a:p>
            <a:pPr lvl="0" algn="just">
              <a:lnSpc>
                <a:spcPct val="90000"/>
              </a:lnSpc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– најмањи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седмоцифрен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број?    </a:t>
            </a: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8F0AFAA1-4B38-4599-86CD-2136F157BCDF}"/>
              </a:ext>
            </a:extLst>
          </p:cNvPr>
          <p:cNvSpPr txBox="1"/>
          <p:nvPr/>
        </p:nvSpPr>
        <p:spPr>
          <a:xfrm>
            <a:off x="333772" y="2686031"/>
            <a:ext cx="8476235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Најмањи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седмоцифрен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број је број  1 000 000.   </a:t>
            </a: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7BD5A233-47DF-4D84-9D81-29E2B904FD19}"/>
              </a:ext>
            </a:extLst>
          </p:cNvPr>
          <p:cNvSpPr txBox="1"/>
          <p:nvPr/>
        </p:nvSpPr>
        <p:spPr>
          <a:xfrm>
            <a:off x="333772" y="3259997"/>
            <a:ext cx="4798537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Разлика се повећала за:    </a:t>
            </a: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id="{351CF284-5BA6-4CEF-B2C0-89A0FD1CED94}"/>
              </a:ext>
            </a:extLst>
          </p:cNvPr>
          <p:cNvSpPr txBox="1"/>
          <p:nvPr/>
        </p:nvSpPr>
        <p:spPr>
          <a:xfrm>
            <a:off x="5132309" y="3256919"/>
            <a:ext cx="19815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r-Cyrl-RS" sz="32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1 000 000</a:t>
            </a:r>
          </a:p>
          <a:p>
            <a:r>
              <a:rPr kumimoji="0" lang="sr-Cyrl-R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lang="sr-Cyrl-RS" sz="3200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850 370</a:t>
            </a:r>
            <a:endParaRPr lang="en-US" u="sng" dirty="0"/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0C016612-0929-43F6-AAE0-532CE28A2F44}"/>
              </a:ext>
            </a:extLst>
          </p:cNvPr>
          <p:cNvSpPr txBox="1"/>
          <p:nvPr/>
        </p:nvSpPr>
        <p:spPr>
          <a:xfrm>
            <a:off x="5374332" y="4296174"/>
            <a:ext cx="19815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149 630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Okvir za tekst 21">
            <a:extLst>
              <a:ext uri="{FF2B5EF4-FFF2-40B4-BE49-F238E27FC236}">
                <a16:creationId xmlns:a16="http://schemas.microsoft.com/office/drawing/2014/main" id="{69E3094C-23D2-48CB-8DA9-6AA681DFF426}"/>
              </a:ext>
            </a:extLst>
          </p:cNvPr>
          <p:cNvSpPr txBox="1"/>
          <p:nvPr/>
        </p:nvSpPr>
        <p:spPr>
          <a:xfrm>
            <a:off x="231175" y="5013176"/>
            <a:ext cx="7632848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Од умањиоца треба одузети број 149 630.    </a:t>
            </a:r>
          </a:p>
        </p:txBody>
      </p:sp>
    </p:spTree>
    <p:extLst>
      <p:ext uri="{BB962C8B-B14F-4D97-AF65-F5344CB8AC3E}">
        <p14:creationId xmlns:p14="http://schemas.microsoft.com/office/powerpoint/2010/main" val="34339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333772" y="116632"/>
            <a:ext cx="115212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самостални рад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DF3866D5-DA45-4834-BD7B-4347148E2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72227">
            <a:off x="8565090" y="546342"/>
            <a:ext cx="3027838" cy="2330091"/>
          </a:xfrm>
          <a:prstGeom prst="rect">
            <a:avLst/>
          </a:prstGeom>
        </p:spPr>
      </p:pic>
      <p:pic>
        <p:nvPicPr>
          <p:cNvPr id="9" name="Picture 7" descr="download (2).jpg">
            <a:extLst>
              <a:ext uri="{FF2B5EF4-FFF2-40B4-BE49-F238E27FC236}">
                <a16:creationId xmlns:a16="http://schemas.microsoft.com/office/drawing/2014/main" id="{86106B74-73BE-48D6-ACA3-3C4685A5948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78788" y="916154"/>
            <a:ext cx="1499492" cy="1146670"/>
          </a:xfrm>
          <a:prstGeom prst="rect">
            <a:avLst/>
          </a:prstGeom>
        </p:spPr>
      </p:pic>
      <p:sp>
        <p:nvSpPr>
          <p:cNvPr id="4" name="Okvir za tekst 3">
            <a:extLst>
              <a:ext uri="{FF2B5EF4-FFF2-40B4-BE49-F238E27FC236}">
                <a16:creationId xmlns:a16="http://schemas.microsoft.com/office/drawing/2014/main" id="{95AA56A0-EA15-45C8-B0B1-A31A10D7B2B8}"/>
              </a:ext>
            </a:extLst>
          </p:cNvPr>
          <p:cNvSpPr txBox="1"/>
          <p:nvPr/>
        </p:nvSpPr>
        <p:spPr>
          <a:xfrm>
            <a:off x="333772" y="1903423"/>
            <a:ext cx="7645457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Радни лист </a:t>
            </a:r>
            <a:r>
              <a:rPr kumimoji="0" lang="sr-Cyrl-RS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</a:t>
            </a:r>
            <a:r>
              <a:rPr lang="sr-Cyrl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46 и 47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НИВО 1 и НИВО 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419</Words>
  <Application>Microsoft Office PowerPoint</Application>
  <PresentationFormat>Prilagođavanje</PresentationFormat>
  <Paragraphs>63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Consolas</vt:lpstr>
      <vt:lpstr>Corbel</vt:lpstr>
      <vt:lpstr>Times New Roman</vt:lpstr>
      <vt:lpstr>Chalkboard 16x9</vt:lpstr>
      <vt:lpstr>Зависност разлике од промјене умањеника и умањиоца (вјежбање)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РЈЕШАВАЊЕ ЗАДАТАКА САСТАВЉАЊЕМ ИЗРАЗА</dc:title>
  <dc:creator>marina_uciteljica@yahoo.com</dc:creator>
  <cp:lastModifiedBy>Dragana Brkić</cp:lastModifiedBy>
  <cp:revision>87</cp:revision>
  <dcterms:created xsi:type="dcterms:W3CDTF">2020-05-22T22:05:26Z</dcterms:created>
  <dcterms:modified xsi:type="dcterms:W3CDTF">2020-11-05T21:43:01Z</dcterms:modified>
</cp:coreProperties>
</file>