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2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8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140D2-FA06-4C2F-B333-D8B4F26ECD2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115E-D7CB-4DC0-999A-3F38DE2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1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4542" y="2518117"/>
            <a:ext cx="4057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5400" dirty="0" smtClean="0">
                <a:solidFill>
                  <a:srgbClr val="FFFF00"/>
                </a:solidFill>
              </a:rPr>
              <a:t>НОМИНАТИВ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5558" y="1336431"/>
            <a:ext cx="2729132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dirty="0" smtClean="0"/>
              <a:t>Домаћи задатак: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44727" y="2518117"/>
            <a:ext cx="755435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Напишите по неколико реченица у којима ће номинатив имати:</a:t>
            </a:r>
          </a:p>
          <a:p>
            <a:r>
              <a:rPr lang="sr-Cyrl-RS" sz="2000" dirty="0" smtClean="0"/>
              <a:t>а) службу субјекта са значењем вршиоца радње, б) службу субјекта са значењем носиоца особине, в) службу именског дијела предиката.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90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2873" y="1111347"/>
            <a:ext cx="33059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rgbClr val="002060"/>
                </a:solidFill>
              </a:rPr>
              <a:t>НОМИНАТИВ     – ДРУГАРИЦА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ГЕНИТИВ              – ДРУГАРИЦЕ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ДАТИВ                  – ДРУГАРИЦИ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АКУЗАТИВ            – ДРУГАРИЦУ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ВОКАТИВ              – ДРУГАРИЦЕ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ИНСТРУМЕНТАЛ – (С) ДРУГАРИЦОМ</a:t>
            </a:r>
          </a:p>
          <a:p>
            <a:r>
              <a:rPr lang="sr-Cyrl-RS" sz="1600" dirty="0" smtClean="0">
                <a:solidFill>
                  <a:srgbClr val="002060"/>
                </a:solidFill>
              </a:rPr>
              <a:t>ЛОКАТИВ              – (О) ДРУГАРИЦИ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1323" y="1111347"/>
            <a:ext cx="4068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rgbClr val="FFC000"/>
                </a:solidFill>
              </a:rPr>
              <a:t>НОМИНАТИВ         – ДРУГАРИЦЕ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ГЕНИТИВ                – ДРУГАРИЦА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ДАТИВ                    – ДРУГАРИЦАМА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АКУЗАТИВ              – ДРУГАРИЦЕ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ВОКАТИВ               – ДРУГАРИЦЕ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ИНСТРУМЕНТАЛ  – (С) ДРУГАРИЦАМА</a:t>
            </a:r>
          </a:p>
          <a:p>
            <a:r>
              <a:rPr lang="sr-Cyrl-RS" sz="1600" dirty="0" smtClean="0">
                <a:solidFill>
                  <a:srgbClr val="FFC000"/>
                </a:solidFill>
              </a:rPr>
              <a:t>ЛОКАТИВ               – (О) ДРУГАРИЦАМА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6737" y="703385"/>
            <a:ext cx="889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solidFill>
                  <a:srgbClr val="002060"/>
                </a:solidFill>
              </a:rPr>
              <a:t>ЈЕДНИНА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9452" y="703385"/>
            <a:ext cx="1042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solidFill>
                  <a:srgbClr val="FFC000"/>
                </a:solidFill>
              </a:rPr>
              <a:t>МНОЖИНА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7773" y="1011162"/>
            <a:ext cx="3478353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u="sng" dirty="0" smtClean="0"/>
              <a:t>У школа </a:t>
            </a:r>
            <a:r>
              <a:rPr lang="sr-Cyrl-RS" dirty="0" smtClean="0"/>
              <a:t>смо учили </a:t>
            </a:r>
            <a:r>
              <a:rPr lang="sr-Cyrl-RS" u="sng" dirty="0" smtClean="0"/>
              <a:t>о лијепа понашањем</a:t>
            </a:r>
            <a:r>
              <a:rPr lang="sr-Cyrl-RS" dirty="0" smtClean="0"/>
              <a:t>. Наставник нам је објашњавао правила </a:t>
            </a:r>
            <a:r>
              <a:rPr lang="sr-Cyrl-RS" u="sng" dirty="0" smtClean="0"/>
              <a:t>лијепом понашањем</a:t>
            </a:r>
            <a:r>
              <a:rPr lang="sr-Cyrl-RS" dirty="0" smtClean="0"/>
              <a:t>. Научили смо од </a:t>
            </a:r>
            <a:r>
              <a:rPr lang="sr-Cyrl-RS" u="sng" dirty="0" smtClean="0"/>
              <a:t>њему</a:t>
            </a:r>
            <a:r>
              <a:rPr lang="sr-Cyrl-RS" dirty="0" smtClean="0"/>
              <a:t> да увијек први поздравимо </a:t>
            </a:r>
            <a:r>
              <a:rPr lang="sr-Cyrl-RS" u="sng" dirty="0" smtClean="0"/>
              <a:t>старијих</a:t>
            </a:r>
            <a:r>
              <a:rPr lang="sr-Cyrl-R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98662" y="3027414"/>
            <a:ext cx="335746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У школи смо учили о лијепом понашању. Наставник нам је објашњавао правила лијепог понашања. Научили смо од њега да увијек први поздравимо старије.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8100" y="4781740"/>
            <a:ext cx="4879673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Промијените по падежима  сљедеће примјере: </a:t>
            </a:r>
          </a:p>
          <a:p>
            <a:r>
              <a:rPr lang="sr-Cyrl-RS" dirty="0" smtClean="0"/>
              <a:t>ЛИЈЕПО ПОНАШАЊЕ, ШКОЛА.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3238" y="1720277"/>
            <a:ext cx="783515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Падежи су различити облици једне исте именске ријечи.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1173" y="2745515"/>
            <a:ext cx="47835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Промјена ријечи по падежима назива се </a:t>
            </a:r>
            <a:r>
              <a:rPr lang="sr-Cyrl-RS" sz="2000" b="1" dirty="0" smtClean="0">
                <a:solidFill>
                  <a:srgbClr val="FFC000"/>
                </a:solidFill>
              </a:rPr>
              <a:t>ДЕКЛИНАЦИЈА</a:t>
            </a:r>
            <a:r>
              <a:rPr lang="sr-Cyrl-RS" b="1" dirty="0" smtClean="0">
                <a:solidFill>
                  <a:srgbClr val="FFC000"/>
                </a:solidFill>
              </a:rPr>
              <a:t>.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9524" y="3598702"/>
            <a:ext cx="504226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Именице, замјенице, придјеви и бројеви мијењају се по падежима.  </a:t>
            </a:r>
          </a:p>
          <a:p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Ријечи које се мијењају по падежима </a:t>
            </a:r>
            <a:r>
              <a:rPr lang="sr-Cyrl-BA" b="1" dirty="0" smtClean="0">
                <a:solidFill>
                  <a:schemeClr val="accent5">
                    <a:lumMod val="50000"/>
                  </a:schemeClr>
                </a:solidFill>
              </a:rPr>
              <a:t>зовемо именске ријечи</a:t>
            </a: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016" y="1181687"/>
            <a:ext cx="5613009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dirty="0" smtClean="0"/>
              <a:t>Хајде да поновимо реченичне чланове.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12012" y="1885071"/>
            <a:ext cx="6330461" cy="10156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Субјекат и предикат су  </a:t>
            </a:r>
            <a:r>
              <a:rPr lang="sr-Cyrl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главни реченични чланови,</a:t>
            </a:r>
            <a:r>
              <a:rPr lang="sr-Cyrl-RS" sz="2000" dirty="0" smtClean="0"/>
              <a:t> а атрибут, апозиција, објекат и прилошке одредбе </a:t>
            </a:r>
            <a:r>
              <a:rPr lang="sr-Cyrl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 зависни чланови реченице.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2013" y="3142453"/>
            <a:ext cx="6977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ГЛАГОЛСКИ ПРЕДИКАТ – предикат који је исказан у неком личном глаголском облику. (Марко </a:t>
            </a:r>
            <a:r>
              <a:rPr lang="sr-Cyrl-RS" sz="2000" b="1" u="sng" dirty="0" smtClean="0">
                <a:solidFill>
                  <a:srgbClr val="FFFF00"/>
                </a:solidFill>
              </a:rPr>
              <a:t>пјева</a:t>
            </a:r>
            <a:r>
              <a:rPr lang="sr-Cyrl-RS" sz="2000" b="1" dirty="0" smtClean="0">
                <a:solidFill>
                  <a:srgbClr val="FFFF00"/>
                </a:solidFill>
              </a:rPr>
              <a:t>.)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8788" y="4092058"/>
            <a:ext cx="6513341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ИМЕНСКИ ПРЕДИКАТ  састоји се из два дијела – помоћног глагола и неке именске ријечи. (Марко </a:t>
            </a:r>
            <a:r>
              <a:rPr lang="sr-Cyrl-RS" sz="2000" b="1" u="sng" dirty="0" smtClean="0">
                <a:solidFill>
                  <a:srgbClr val="FFFF00"/>
                </a:solidFill>
              </a:rPr>
              <a:t>је ученик</a:t>
            </a:r>
            <a:r>
              <a:rPr lang="sr-Cyrl-RS" sz="2000" b="1" dirty="0" smtClean="0">
                <a:solidFill>
                  <a:srgbClr val="FFFF00"/>
                </a:solidFill>
              </a:rPr>
              <a:t>.)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58086" y="2191796"/>
            <a:ext cx="1906291" cy="46166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FF00"/>
                </a:solidFill>
              </a:rPr>
              <a:t>НОМИНАТИВ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128802" y="1689214"/>
            <a:ext cx="379827" cy="52625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8628" y="1410121"/>
            <a:ext cx="198706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ПРВИ ПАДЕЖ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8715" y="2647198"/>
            <a:ext cx="509956" cy="27170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3507" y="2443631"/>
            <a:ext cx="219456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ОДГОВАРА НА ПИТАЊА КО, ШТА?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411231" y="2630903"/>
            <a:ext cx="182879" cy="57599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1833" y="3197948"/>
            <a:ext cx="284167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 НЕЗАВИСАН ПАДЕЖ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70067" y="3706044"/>
            <a:ext cx="553096" cy="43650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28671" y="3906319"/>
            <a:ext cx="2426678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МОЖЕ СТАЈАТИ САМОСТАЛНО У РЕЧЕНИЦИ И УВИЈЕК СЕ ЈАВЉА БЕЗ ПРИЈЕДЛОГА.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610683" y="2422628"/>
            <a:ext cx="787612" cy="28799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00651" y="2521128"/>
            <a:ext cx="229643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КАЗУЈЕ КО ИЛИ ШТА ВРШИ РАДЊУ.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5498471" y="1773312"/>
            <a:ext cx="504796" cy="42718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69075" y="1072988"/>
            <a:ext cx="324612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П</a:t>
            </a:r>
            <a:r>
              <a:rPr lang="sr-Cyrl-RS" b="1" dirty="0" smtClean="0">
                <a:solidFill>
                  <a:srgbClr val="FFFF00"/>
                </a:solidFill>
              </a:rPr>
              <a:t>ОТИЧЕ ОД ЛАТИНСКЕ РИЈЕЧИ </a:t>
            </a:r>
            <a:r>
              <a:rPr lang="sr-Latn-RS" b="1" dirty="0" smtClean="0">
                <a:solidFill>
                  <a:srgbClr val="FFFF00"/>
                </a:solidFill>
              </a:rPr>
              <a:t>NOMEN</a:t>
            </a:r>
            <a:r>
              <a:rPr lang="sr-Cyrl-RS" b="1" dirty="0" smtClean="0">
                <a:solidFill>
                  <a:srgbClr val="FFFF00"/>
                </a:solidFill>
              </a:rPr>
              <a:t> ШТО ЗНАЧИ ИМЕ.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385896" y="2710625"/>
            <a:ext cx="1112575" cy="98452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04259" y="3933671"/>
            <a:ext cx="327777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У РЕЧЕНИЦИ ЈЕ НАЈЧЕШЋЕ СУБЈЕКАТ, АЛИ МОЖЕ БИТИ И ИМЕНСКИ ДИО ПРЕДИКАТА.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5218" y="1145442"/>
            <a:ext cx="538792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У сљедећим реченицама подвући ћемо ријечи које добијамо на питања: КО? или ШТА? и одредићемо им службу.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6504" y="2321131"/>
            <a:ext cx="2405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>
                <a:solidFill>
                  <a:srgbClr val="FFFF00"/>
                </a:solidFill>
              </a:rPr>
              <a:t>Десанка</a:t>
            </a:r>
            <a:r>
              <a:rPr lang="sr-Cyrl-RS" sz="2400" b="1" dirty="0" smtClean="0">
                <a:solidFill>
                  <a:srgbClr val="FFFF00"/>
                </a:solidFill>
              </a:rPr>
              <a:t> устаје.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31472" y="2819287"/>
            <a:ext cx="14068" cy="46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9723" y="3320012"/>
            <a:ext cx="1252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002060"/>
                </a:solidFill>
              </a:rPr>
              <a:t>субјекат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5218" y="5235114"/>
            <a:ext cx="552357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Субјекат који је исказан номинативом зове се             </a:t>
            </a:r>
            <a:r>
              <a:rPr lang="sr-Cyrl-RS" sz="2000" b="1" dirty="0" smtClean="0">
                <a:solidFill>
                  <a:srgbClr val="FF0000"/>
                </a:solidFill>
              </a:rPr>
              <a:t>граматички субјекат.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88986" y="2552370"/>
            <a:ext cx="61897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6288" y="2201472"/>
            <a:ext cx="329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Ко устаје?</a:t>
            </a:r>
          </a:p>
          <a:p>
            <a:r>
              <a:rPr lang="sr-Cyrl-RS" sz="2000" b="1" dirty="0" smtClean="0">
                <a:solidFill>
                  <a:srgbClr val="FFFF00"/>
                </a:solidFill>
              </a:rPr>
              <a:t> Десанка – вршилац радње.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6502" y="3036390"/>
            <a:ext cx="3885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>
                <a:solidFill>
                  <a:srgbClr val="FFFF00"/>
                </a:solidFill>
              </a:rPr>
              <a:t>Мама</a:t>
            </a:r>
            <a:r>
              <a:rPr lang="sr-Cyrl-RS" sz="2400" b="1" dirty="0" smtClean="0">
                <a:solidFill>
                  <a:srgbClr val="FFFF00"/>
                </a:solidFill>
              </a:rPr>
              <a:t> кува ручак.</a:t>
            </a:r>
          </a:p>
          <a:p>
            <a:endParaRPr lang="sr-Cyrl-RS" sz="2400" b="1" dirty="0" smtClean="0">
              <a:solidFill>
                <a:srgbClr val="FFFF00"/>
              </a:solidFill>
            </a:endParaRPr>
          </a:p>
          <a:p>
            <a:r>
              <a:rPr lang="sr-Cyrl-RS" sz="2400" b="1" u="sng" dirty="0" smtClean="0">
                <a:solidFill>
                  <a:srgbClr val="FFFF00"/>
                </a:solidFill>
              </a:rPr>
              <a:t>Јована</a:t>
            </a:r>
            <a:r>
              <a:rPr lang="sr-Cyrl-RS" sz="2400" b="1" dirty="0" smtClean="0">
                <a:solidFill>
                  <a:srgbClr val="FFFF00"/>
                </a:solidFill>
              </a:rPr>
              <a:t> тренира одбојку.</a:t>
            </a:r>
          </a:p>
          <a:p>
            <a:endParaRPr lang="sr-Cyrl-RS" sz="2400" b="1" dirty="0" smtClean="0">
              <a:solidFill>
                <a:srgbClr val="FFFF00"/>
              </a:solidFill>
            </a:endParaRPr>
          </a:p>
          <a:p>
            <a:r>
              <a:rPr lang="sr-Cyrl-RS" sz="2400" b="1" u="sng" dirty="0" smtClean="0">
                <a:solidFill>
                  <a:srgbClr val="FFFF00"/>
                </a:solidFill>
              </a:rPr>
              <a:t>Милош</a:t>
            </a:r>
            <a:r>
              <a:rPr lang="sr-Cyrl-RS" sz="2400" b="1" dirty="0" smtClean="0">
                <a:solidFill>
                  <a:srgbClr val="FFFF00"/>
                </a:solidFill>
              </a:rPr>
              <a:t> вози бицикл.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3625" y="1754388"/>
            <a:ext cx="393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u="sng" dirty="0" smtClean="0">
                <a:solidFill>
                  <a:srgbClr val="FFFF00"/>
                </a:solidFill>
              </a:rPr>
              <a:t>Јелена</a:t>
            </a:r>
            <a:r>
              <a:rPr lang="sr-Cyrl-RS" sz="2800" b="1" dirty="0" smtClean="0">
                <a:solidFill>
                  <a:srgbClr val="FFFF00"/>
                </a:solidFill>
              </a:rPr>
              <a:t> је тајанствена.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60651" y="2277608"/>
            <a:ext cx="14068" cy="43866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04977" y="2707210"/>
            <a:ext cx="173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2060"/>
                </a:solidFill>
              </a:rPr>
              <a:t>субјекат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3931" y="1562688"/>
            <a:ext cx="376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Ко је тајанствен?</a:t>
            </a:r>
          </a:p>
          <a:p>
            <a:r>
              <a:rPr lang="sr-Cyrl-RS" sz="2400" b="1" dirty="0" smtClean="0">
                <a:solidFill>
                  <a:srgbClr val="FFFF00"/>
                </a:solidFill>
              </a:rPr>
              <a:t>Јелена – носилац особине.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154615" y="2015290"/>
            <a:ext cx="689316" cy="307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68909" y="5033219"/>
            <a:ext cx="5514535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Граматички субјекат има значење </a:t>
            </a:r>
            <a:r>
              <a:rPr lang="sr-Cyrl-RS" sz="2400" b="1" dirty="0" smtClean="0">
                <a:solidFill>
                  <a:srgbClr val="002060"/>
                </a:solidFill>
              </a:rPr>
              <a:t>вршиоца радње и носиоца особине</a:t>
            </a:r>
            <a:r>
              <a:rPr lang="sr-Cyrl-R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3625" y="3477457"/>
            <a:ext cx="393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>
                <a:solidFill>
                  <a:srgbClr val="FFFF00"/>
                </a:solidFill>
              </a:rPr>
              <a:t>Балерина</a:t>
            </a:r>
            <a:r>
              <a:rPr lang="sr-Cyrl-RS" sz="2400" b="1" dirty="0" smtClean="0">
                <a:solidFill>
                  <a:srgbClr val="FFFF00"/>
                </a:solidFill>
              </a:rPr>
              <a:t> је талентована.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30023" y="3168875"/>
            <a:ext cx="0" cy="318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517483" y="2393609"/>
            <a:ext cx="26126" cy="627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986" y="3055249"/>
            <a:ext cx="396909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Овим субјектом се не означава вршилац радње, јер се предикатом и не обиљежава радња, него особина субјекта.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45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1545" y="1861181"/>
            <a:ext cx="3080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Милица је </a:t>
            </a:r>
            <a:r>
              <a:rPr lang="sr-Cyrl-RS" sz="2400" b="1" u="sng" dirty="0" smtClean="0">
                <a:solidFill>
                  <a:srgbClr val="FFFF00"/>
                </a:solidFill>
              </a:rPr>
              <a:t>ученица</a:t>
            </a:r>
            <a:r>
              <a:rPr lang="sr-Cyrl-R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3662" y="2590578"/>
            <a:ext cx="261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Марко </a:t>
            </a:r>
            <a:r>
              <a:rPr lang="sr-Cyrl-RS" sz="2400" b="1" dirty="0">
                <a:solidFill>
                  <a:srgbClr val="FFFF00"/>
                </a:solidFill>
              </a:rPr>
              <a:t>је </a:t>
            </a:r>
            <a:r>
              <a:rPr lang="sr-Cyrl-RS" sz="2400" b="1" u="sng" dirty="0" smtClean="0">
                <a:solidFill>
                  <a:srgbClr val="FFFF00"/>
                </a:solidFill>
              </a:rPr>
              <a:t>студент</a:t>
            </a:r>
            <a:r>
              <a:rPr lang="sr-Cyrl-R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11464" y="3319975"/>
            <a:ext cx="307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Он је </a:t>
            </a:r>
            <a:r>
              <a:rPr lang="sr-Cyrl-RS" sz="2400" b="1" u="sng" dirty="0" smtClean="0">
                <a:solidFill>
                  <a:srgbClr val="FFFF00"/>
                </a:solidFill>
              </a:rPr>
              <a:t>паметан човјек</a:t>
            </a:r>
            <a:r>
              <a:rPr lang="sr-Cyrl-R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37710" y="2092013"/>
            <a:ext cx="9404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8172" y="1868090"/>
            <a:ext cx="39741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Именски дио предиката – предикатив.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82369" y="2890658"/>
            <a:ext cx="9404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82369" y="3550806"/>
            <a:ext cx="9404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22831" y="2636744"/>
            <a:ext cx="13556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Предикатив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2831" y="3325723"/>
            <a:ext cx="139270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редикатив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167" y="3969900"/>
            <a:ext cx="6140548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Подвучене именице су исказане номинативом и имају службу предикатива јер заједно  с помоћним глаголом представљају предикат.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84743" y="5200880"/>
            <a:ext cx="6076175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Уз именске предикате субјекат у номинативу обично има значење носиоца особине.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39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6495" y="1145698"/>
            <a:ext cx="479708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/>
              <a:t>Да поновимо шта смо данас научили.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715880" y="1782988"/>
            <a:ext cx="382641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Номинатив је први падеж.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9221" y="2982742"/>
            <a:ext cx="385454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О</a:t>
            </a:r>
            <a:r>
              <a:rPr lang="sr-Cyrl-RS" dirty="0" smtClean="0"/>
              <a:t>дговара на питања: КО? или ШТА?.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55742" y="3610112"/>
            <a:ext cx="693537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У реченици има службу субјекта или именског дијела предиката.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76291" y="2410358"/>
            <a:ext cx="6682154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Номинатив је независан падеж и увијек се јавља без приједлога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62623" y="4479778"/>
            <a:ext cx="5443093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Субјекат у номинативу назива се граматички субјекат.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1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521</Words>
  <Application>Microsoft Office PowerPoint</Application>
  <PresentationFormat>Custom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Korisnik</cp:lastModifiedBy>
  <cp:revision>27</cp:revision>
  <dcterms:created xsi:type="dcterms:W3CDTF">2020-11-05T09:33:42Z</dcterms:created>
  <dcterms:modified xsi:type="dcterms:W3CDTF">2020-11-12T11:28:31Z</dcterms:modified>
</cp:coreProperties>
</file>