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6600"/>
    <a:srgbClr val="3366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A3CA9-082C-4201-ACF0-B899683E40CA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07C28-B448-4253-8645-14A3A09CFC46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7631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07C28-B448-4253-8645-14A3A09CFC46}" type="slidenum">
              <a:rPr lang="bs-Latn-BA" smtClean="0"/>
              <a:t>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3767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2FDB-19F6-4763-8FED-0A331AA67358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A45A-6ACA-4C29-BA64-D721CEC171F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1911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2FDB-19F6-4763-8FED-0A331AA67358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A45A-6ACA-4C29-BA64-D721CEC171F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4570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2FDB-19F6-4763-8FED-0A331AA67358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A45A-6ACA-4C29-BA64-D721CEC171F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0185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2FDB-19F6-4763-8FED-0A331AA67358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A45A-6ACA-4C29-BA64-D721CEC171F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2863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2FDB-19F6-4763-8FED-0A331AA67358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A45A-6ACA-4C29-BA64-D721CEC171F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8838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2FDB-19F6-4763-8FED-0A331AA67358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A45A-6ACA-4C29-BA64-D721CEC171F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925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2FDB-19F6-4763-8FED-0A331AA67358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A45A-6ACA-4C29-BA64-D721CEC171F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7257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2FDB-19F6-4763-8FED-0A331AA67358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A45A-6ACA-4C29-BA64-D721CEC171F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449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2FDB-19F6-4763-8FED-0A331AA67358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A45A-6ACA-4C29-BA64-D721CEC171F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072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2FDB-19F6-4763-8FED-0A331AA67358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A45A-6ACA-4C29-BA64-D721CEC171F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4127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2FDB-19F6-4763-8FED-0A331AA67358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A45A-6ACA-4C29-BA64-D721CEC171F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5072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bs-Latn-BA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bs-Latn-BA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2FDB-19F6-4763-8FED-0A331AA67358}" type="datetimeFigureOut">
              <a:rPr lang="bs-Latn-BA" smtClean="0"/>
              <a:t>2.12.2020</a:t>
            </a:fld>
            <a:endParaRPr lang="bs-Latn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AA45A-6ACA-4C29-BA64-D721CEC171F1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5404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- 2. разред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Čuvar mesta za sadržaj 5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8686800" cy="36758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ЈЕДНАЧИНЕ-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ОДРЕЂИВАЊЕ НЕПОЗНАТОГ САБИРКА</a:t>
            </a:r>
            <a:endParaRPr lang="bs-Latn-B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Nastavnik\Desktop\149f222217c7e9103ddfca954a9665f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5" y="2211710"/>
            <a:ext cx="166458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Миња је написала на табли три тачне једнакости. Који се број налази испод облачића црвене боје, а који испод  плавог и жутог?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1"/>
          </p:nvPr>
        </p:nvSpPr>
        <p:spPr>
          <a:xfrm>
            <a:off x="15173" y="1485926"/>
            <a:ext cx="403860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bs-Latn-B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s-Latn-BA" sz="4400" b="1" dirty="0">
                <a:latin typeface="Arial" panose="020B0604020202020204" pitchFamily="34" charset="0"/>
                <a:cs typeface="Arial" panose="020B0604020202020204" pitchFamily="34" charset="0"/>
              </a:rPr>
              <a:t>4 + 3 = </a:t>
            </a:r>
            <a:r>
              <a:rPr lang="bs-Latn-B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+ 7 </a:t>
            </a:r>
            <a:r>
              <a:rPr lang="bs-Latn-B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sr-Cyrl-R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Čuvar mesta za sadržaj 4"/>
          <p:cNvSpPr>
            <a:spLocks noGrp="1"/>
          </p:cNvSpPr>
          <p:nvPr>
            <p:ph sz="half" idx="2"/>
          </p:nvPr>
        </p:nvSpPr>
        <p:spPr>
          <a:xfrm>
            <a:off x="4678258" y="1116156"/>
            <a:ext cx="4038600" cy="339447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bs-Latn-BA" sz="4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sr-Cyrl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marL="0" indent="0">
              <a:buNone/>
            </a:pPr>
            <a:r>
              <a:rPr lang="bs-Latn-BA" sz="4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sr-Cyrl-R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4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bs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lačić 10"/>
          <p:cNvSpPr/>
          <p:nvPr/>
        </p:nvSpPr>
        <p:spPr>
          <a:xfrm>
            <a:off x="611560" y="2355726"/>
            <a:ext cx="72008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2" name="Oblačić 11"/>
          <p:cNvSpPr/>
          <p:nvPr/>
        </p:nvSpPr>
        <p:spPr>
          <a:xfrm>
            <a:off x="2699792" y="1552564"/>
            <a:ext cx="720080" cy="625396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13" name="Oblačić 12"/>
          <p:cNvSpPr/>
          <p:nvPr/>
        </p:nvSpPr>
        <p:spPr>
          <a:xfrm>
            <a:off x="1763688" y="3163311"/>
            <a:ext cx="562639" cy="688142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48" y="1582725"/>
            <a:ext cx="7556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23" y="3210725"/>
            <a:ext cx="5969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75" y="2355726"/>
            <a:ext cx="7556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rava linija spajanja sa strelicom 9"/>
          <p:cNvCxnSpPr/>
          <p:nvPr/>
        </p:nvCxnSpPr>
        <p:spPr>
          <a:xfrm>
            <a:off x="5220072" y="272424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rava linija spajanja sa strelicom 17"/>
          <p:cNvCxnSpPr/>
          <p:nvPr/>
        </p:nvCxnSpPr>
        <p:spPr>
          <a:xfrm>
            <a:off x="5148064" y="191213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rava linija spajanja sa strelicom 19"/>
          <p:cNvCxnSpPr/>
          <p:nvPr/>
        </p:nvCxnSpPr>
        <p:spPr>
          <a:xfrm>
            <a:off x="5148064" y="350738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5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Примјери :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Čuvar mesta za sadržaj 10"/>
          <p:cNvSpPr>
            <a:spLocks noGrp="1"/>
          </p:cNvSpPr>
          <p:nvPr>
            <p:ph sz="half" idx="2"/>
          </p:nvPr>
        </p:nvSpPr>
        <p:spPr>
          <a:xfrm>
            <a:off x="4644008" y="1203598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Умјесто бројева смо написали слова </a:t>
            </a:r>
            <a:r>
              <a:rPr lang="sr-Cyrl-R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б, в, х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Могли смо користити било које друго слово.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Čuvar mesta za sadržaj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+ 3 = </a:t>
            </a:r>
            <a:r>
              <a:rPr lang="sr-Cyrl-R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R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7</a:t>
            </a:r>
          </a:p>
          <a:p>
            <a:pPr marL="0" indent="0">
              <a:buNone/>
            </a:pP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4 + 5 = </a:t>
            </a:r>
            <a:r>
              <a:rPr lang="sr-Cyrl-R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R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9</a:t>
            </a:r>
          </a:p>
          <a:p>
            <a:pPr marL="0" indent="0">
              <a:buNone/>
            </a:pP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6 + 2 = </a:t>
            </a:r>
            <a:r>
              <a:rPr lang="sr-Cyrl-R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R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8</a:t>
            </a:r>
          </a:p>
          <a:p>
            <a:pPr marL="0" indent="0">
              <a:buNone/>
            </a:pP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7 + 3 = </a:t>
            </a:r>
            <a:r>
              <a:rPr lang="sr-Cyrl-R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R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10</a:t>
            </a:r>
          </a:p>
          <a:p>
            <a:pPr marL="0" indent="0">
              <a:buNone/>
            </a:pPr>
            <a:endParaRPr lang="sr-Cyrl-R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Често се пише слово </a:t>
            </a:r>
            <a:r>
              <a:rPr lang="sr-Cyrl-R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(читај:</a:t>
            </a:r>
            <a:r>
              <a:rPr lang="sr-Cyrl-R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икс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Nastavnik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565" y1="63690" x2="20000" y2="51786"/>
                        <a14:foregroundMark x1="86957" y1="29762" x2="86957" y2="42262"/>
                        <a14:foregroundMark x1="48696" y1="59524" x2="61739" y2="94048"/>
                        <a14:foregroundMark x1="63478" y1="92857" x2="78261" y2="92857"/>
                        <a14:foregroundMark x1="11304" y1="96429" x2="3565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7814"/>
            <a:ext cx="10953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Вјежбамо</a:t>
            </a:r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pPr marL="0" indent="0">
              <a:buNone/>
            </a:pPr>
            <a:r>
              <a:rPr lang="sr-Cyrl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>
              <a:buNone/>
            </a:pPr>
            <a:r>
              <a:rPr lang="sr-Cyrl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5+а=10  а=10-5 а=5</a:t>
            </a:r>
          </a:p>
          <a:p>
            <a:pPr marL="742950" indent="-742950">
              <a:buFont typeface="+mj-lt"/>
              <a:buAutoNum type="arabicParenR"/>
            </a:pPr>
            <a:endParaRPr lang="sr-Cyrl-R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б+3=8   б=8-3   б=5</a:t>
            </a:r>
          </a:p>
          <a:p>
            <a:pPr marL="742950" indent="-742950">
              <a:buFont typeface="+mj-lt"/>
              <a:buAutoNum type="arabicParenR"/>
            </a:pPr>
            <a:endParaRPr lang="sr-Cyrl-R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4+х=7 х=7-4 </a:t>
            </a:r>
          </a:p>
          <a:p>
            <a:pPr marL="0" indent="0">
              <a:buNone/>
            </a:pPr>
            <a:r>
              <a:rPr lang="sr-Cyrl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х=3</a:t>
            </a:r>
            <a:endParaRPr lang="bs-Latn-B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Nastavnik\Desktop\04d7b5742c42ef0eaaf949fbd54ee82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23" l="0" r="100000">
                        <a14:foregroundMark x1="38194" y1="66391" x2="55035" y2="61983"/>
                        <a14:foregroundMark x1="6424" y1="44353" x2="19097" y2="81543"/>
                        <a14:foregroundMark x1="11979" y1="84848" x2="21181" y2="88430"/>
                        <a14:foregroundMark x1="35069" y1="88430" x2="26215" y2="98072"/>
                        <a14:foregroundMark x1="25521" y1="96143" x2="18403" y2="89256"/>
                        <a14:foregroundMark x1="6424" y1="47383" x2="1563" y2="60055"/>
                        <a14:foregroundMark x1="95660" y1="3306" x2="84028" y2="63361"/>
                        <a14:foregroundMark x1="88021" y1="5785" x2="90799" y2="9642"/>
                        <a14:foregroundMark x1="71701" y1="60606" x2="84028" y2="58678"/>
                        <a14:foregroundMark x1="76563" y1="14050" x2="82465" y2="34160"/>
                        <a14:foregroundMark x1="52257" y1="43526" x2="51389" y2="50689"/>
                        <a14:foregroundMark x1="37847" y1="47934" x2="37847" y2="53168"/>
                        <a14:backgroundMark x1="32639" y1="84022" x2="27083" y2="9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9385"/>
            <a:ext cx="2608888" cy="16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ачунамо: 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Ако је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=3 онда је х+2=3+2=5</a:t>
            </a:r>
          </a:p>
          <a:p>
            <a:pPr marL="0" indent="0">
              <a:buNone/>
            </a:pP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Ако је х=5 онда је х+2=5+2=7</a:t>
            </a:r>
          </a:p>
          <a:p>
            <a:pPr marL="0" indent="0">
              <a:buNone/>
            </a:pP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Ако је х=8 онда је х+2=8+2=10</a:t>
            </a:r>
          </a:p>
          <a:p>
            <a:pPr marL="0" indent="0">
              <a:buNone/>
            </a:pPr>
            <a:endParaRPr lang="sr-Cyrl-R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Ако је непознат први сабирак, израчунаваш га тако што од збира </a:t>
            </a:r>
            <a:r>
              <a:rPr lang="sr-Cyrl-R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одузмеш</a:t>
            </a:r>
            <a:r>
              <a:rPr lang="sr-Cyrl-R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познати сабирак. Умјесто непознатог </a:t>
            </a:r>
            <a:r>
              <a:rPr lang="sr-Cyrl-R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сабирка</a:t>
            </a:r>
            <a:r>
              <a:rPr lang="sr-Cyrl-R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ставиш знак ,,х“ или било коју другу ознаку (нпр. </a:t>
            </a:r>
            <a:r>
              <a:rPr lang="sr-Cyrl-RS" sz="26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sr-Cyrl-R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лово а)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s-Latn-BA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Nastavnik\Desktop\Matamatika 1 Prirucnik KORI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083" b="89513" l="30426" r="57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18" t="70663" r="43564" b="11129"/>
          <a:stretch/>
        </p:blipFill>
        <p:spPr bwMode="auto">
          <a:xfrm rot="1668714">
            <a:off x="7944199" y="2027888"/>
            <a:ext cx="828807" cy="7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stavnik\Desktop\Matamatika 1 Prirucnik KORIC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09" b="99114" l="55745" r="77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61" t="83627" r="21819"/>
          <a:stretch/>
        </p:blipFill>
        <p:spPr bwMode="auto">
          <a:xfrm>
            <a:off x="5868144" y="4230716"/>
            <a:ext cx="618235" cy="6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stavnik\Desktop\Matamatika 1 Prirucnik KORIC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492" b="88922" l="72766" r="96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66" t="72002" b="10379"/>
          <a:stretch/>
        </p:blipFill>
        <p:spPr bwMode="auto">
          <a:xfrm>
            <a:off x="5347901" y="267494"/>
            <a:ext cx="68625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astavnik\Desktop\Matamatika 1 Prirucnik KORIC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18" b="55835" l="33830" r="55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88" t="36997" r="42665" b="42011"/>
          <a:stretch/>
        </p:blipFill>
        <p:spPr bwMode="auto">
          <a:xfrm>
            <a:off x="2652206" y="188303"/>
            <a:ext cx="787183" cy="9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astavnik\Desktop\Matamatika 1 Prirucnik KORIC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869" b="72674" l="59574" r="802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74" t="55184" r="17574" b="26566"/>
          <a:stretch/>
        </p:blipFill>
        <p:spPr bwMode="auto">
          <a:xfrm>
            <a:off x="8308633" y="3742703"/>
            <a:ext cx="803937" cy="97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Nastavnik\Desktop\Matamatika 1 Prirucnik KORIC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98" b="70537" l="28546" r="56915">
                        <a14:backgroundMark x1="45106" y1="63663" x2="47234" y2="63368"/>
                        <a14:backgroundMark x1="50426" y1="60118" x2="49787" y2="61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3731" r="39539" b="27596"/>
          <a:stretch/>
        </p:blipFill>
        <p:spPr bwMode="auto">
          <a:xfrm rot="20713829">
            <a:off x="7777608" y="310370"/>
            <a:ext cx="1062050" cy="8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Nastavnik\Desktop\Matamatika 1 Prirucnik KORICE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996" b="55244" l="70638" r="94894">
                        <a14:foregroundMark x1="82128" y1="43427" x2="84894" y2="43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08" t="39917" r="4625" b="42958"/>
          <a:stretch/>
        </p:blipFill>
        <p:spPr bwMode="auto">
          <a:xfrm>
            <a:off x="6588223" y="1226759"/>
            <a:ext cx="1224137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9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Непознати број каже: ,,Ако ме увећаш за 4, добићеш број 8. који сам ја број?“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noženje 3"/>
          <p:cNvSpPr/>
          <p:nvPr/>
        </p:nvSpPr>
        <p:spPr>
          <a:xfrm>
            <a:off x="3275856" y="1059582"/>
            <a:ext cx="4248472" cy="345638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5" name="Smeško 4"/>
          <p:cNvSpPr/>
          <p:nvPr/>
        </p:nvSpPr>
        <p:spPr>
          <a:xfrm>
            <a:off x="4942892" y="2330573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6" name="Oblačić u obliku oblaka 5"/>
          <p:cNvSpPr/>
          <p:nvPr/>
        </p:nvSpPr>
        <p:spPr>
          <a:xfrm rot="572080">
            <a:off x="6730680" y="1111416"/>
            <a:ext cx="1080808" cy="94073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115616" y="1547737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Х+4=8</a:t>
            </a:r>
          </a:p>
          <a:p>
            <a:pPr marL="0" indent="0">
              <a:buNone/>
            </a:pPr>
            <a:r>
              <a:rPr lang="sr-Cyrl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Х=8-4</a:t>
            </a:r>
          </a:p>
          <a:p>
            <a:pPr marL="0" indent="0">
              <a:buNone/>
            </a:pPr>
            <a:r>
              <a:rPr lang="sr-Cyrl-R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Х=4</a:t>
            </a:r>
            <a:endParaRPr lang="bs-Latn-B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Cyrl-RS" sz="24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илош је добио 2 жута и 3 плава кликера од брата. Рекао му је да ће их имати укупно 8 када добије и зелене. Колико зелених кликера Милош треба да добије?  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Čuvar mesta za sadržaj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s-Latn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Рачунамо:</a:t>
            </a:r>
          </a:p>
          <a:p>
            <a:pPr marL="0" indent="0">
              <a:buNone/>
            </a:pPr>
            <a:r>
              <a:rPr lang="bs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(2+3)+Х=8</a:t>
            </a:r>
          </a:p>
          <a:p>
            <a:pPr marL="0" indent="0">
              <a:buNone/>
            </a:pPr>
            <a:r>
              <a:rPr lang="bs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5+Х=8</a:t>
            </a:r>
          </a:p>
          <a:p>
            <a:pPr marL="0" indent="0">
              <a:buNone/>
            </a:pPr>
            <a:r>
              <a:rPr lang="bs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Х=8-5</a:t>
            </a:r>
          </a:p>
          <a:p>
            <a:pPr marL="0" indent="0">
              <a:buNone/>
            </a:pPr>
            <a:r>
              <a:rPr lang="bs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Х=3</a:t>
            </a:r>
          </a:p>
          <a:p>
            <a:pPr marL="0" indent="0">
              <a:buNone/>
            </a:pPr>
            <a:endParaRPr lang="bs-Latn-B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Одговор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Cyrl-R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Милош треба да добије три зелена кликера.</a:t>
            </a:r>
            <a:endParaRPr lang="bs-Latn-BA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Nastavnik\Desktop\Docu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7654"/>
            <a:ext cx="2736304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857250"/>
          </a:xfrm>
        </p:spPr>
        <p:txBody>
          <a:bodyPr>
            <a:normAutofit/>
          </a:bodyPr>
          <a:lstStyle/>
          <a:p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  <a:endParaRPr lang="bs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84831" y="113159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Ријеши задатке </a:t>
            </a:r>
            <a:r>
              <a:rPr lang="sr-Cyrl-RS" b="1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sr-Cyrl-RS" b="1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sr-Cyrl-RS" b="1" smtClean="0">
                <a:latin typeface="Arial" panose="020B0604020202020204" pitchFamily="34" charset="0"/>
                <a:cs typeface="Arial" panose="020B0604020202020204" pitchFamily="34" charset="0"/>
              </a:rPr>
              <a:t>адној 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свесци на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страни 51.</a:t>
            </a:r>
            <a:endParaRPr lang="bs-Latn-B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Nastavnik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47" y="1995686"/>
            <a:ext cx="1924471" cy="307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8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288</Words>
  <Application>Microsoft Office PowerPoint</Application>
  <PresentationFormat>Projekcija na ekranu (16:9)</PresentationFormat>
  <Paragraphs>49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tema</vt:lpstr>
      <vt:lpstr>Математика - 2. разред</vt:lpstr>
      <vt:lpstr>Миња је написала на табли три тачне једнакости. Који се број налази испод облачића црвене боје, а који испод  плавог и жутог?</vt:lpstr>
      <vt:lpstr>Примјери :</vt:lpstr>
      <vt:lpstr>Вјежбамо:</vt:lpstr>
      <vt:lpstr>Рачунамо: </vt:lpstr>
      <vt:lpstr>2. Непознати број каже: ,,Ако ме увећаш за 4, добићеш број 8. који сам ја број?“</vt:lpstr>
      <vt:lpstr> 3. Милош је добио 2 жута и 3 плава кликера од брата. Рекао му је да ће их имати укупно 8 када добије и зелене. Колико зелених кликера Милош треба да добије?  </vt:lpstr>
      <vt:lpstr>Задатак за самосталан рад: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2. разред</dc:title>
  <dc:creator>Nastavnik</dc:creator>
  <cp:lastModifiedBy>Nastavnik</cp:lastModifiedBy>
  <cp:revision>26</cp:revision>
  <dcterms:created xsi:type="dcterms:W3CDTF">2020-12-01T17:52:17Z</dcterms:created>
  <dcterms:modified xsi:type="dcterms:W3CDTF">2020-12-02T21:41:41Z</dcterms:modified>
</cp:coreProperties>
</file>