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63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5E8CB-3F61-44AF-BE5C-B377DF0D1F52}" type="datetimeFigureOut">
              <a:rPr lang="en-US" smtClean="0"/>
              <a:pPr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7224-2000-4A5D-9FCF-C294E2D19A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5E8CB-3F61-44AF-BE5C-B377DF0D1F52}" type="datetimeFigureOut">
              <a:rPr lang="en-US" smtClean="0"/>
              <a:pPr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7224-2000-4A5D-9FCF-C294E2D19A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5E8CB-3F61-44AF-BE5C-B377DF0D1F52}" type="datetimeFigureOut">
              <a:rPr lang="en-US" smtClean="0"/>
              <a:pPr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7224-2000-4A5D-9FCF-C294E2D19A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5E8CB-3F61-44AF-BE5C-B377DF0D1F52}" type="datetimeFigureOut">
              <a:rPr lang="en-US" smtClean="0"/>
              <a:pPr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7224-2000-4A5D-9FCF-C294E2D19A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5E8CB-3F61-44AF-BE5C-B377DF0D1F52}" type="datetimeFigureOut">
              <a:rPr lang="en-US" smtClean="0"/>
              <a:pPr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7224-2000-4A5D-9FCF-C294E2D19A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5E8CB-3F61-44AF-BE5C-B377DF0D1F52}" type="datetimeFigureOut">
              <a:rPr lang="en-US" smtClean="0"/>
              <a:pPr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7224-2000-4A5D-9FCF-C294E2D19A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5E8CB-3F61-44AF-BE5C-B377DF0D1F52}" type="datetimeFigureOut">
              <a:rPr lang="en-US" smtClean="0"/>
              <a:pPr/>
              <a:t>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7224-2000-4A5D-9FCF-C294E2D19A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5E8CB-3F61-44AF-BE5C-B377DF0D1F52}" type="datetimeFigureOut">
              <a:rPr lang="en-US" smtClean="0"/>
              <a:pPr/>
              <a:t>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7224-2000-4A5D-9FCF-C294E2D19A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5E8CB-3F61-44AF-BE5C-B377DF0D1F52}" type="datetimeFigureOut">
              <a:rPr lang="en-US" smtClean="0"/>
              <a:pPr/>
              <a:t>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7224-2000-4A5D-9FCF-C294E2D19A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5E8CB-3F61-44AF-BE5C-B377DF0D1F52}" type="datetimeFigureOut">
              <a:rPr lang="en-US" smtClean="0"/>
              <a:pPr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7224-2000-4A5D-9FCF-C294E2D19A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5E8CB-3F61-44AF-BE5C-B377DF0D1F52}" type="datetimeFigureOut">
              <a:rPr lang="en-US" smtClean="0"/>
              <a:pPr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7224-2000-4A5D-9FCF-C294E2D19A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5E8CB-3F61-44AF-BE5C-B377DF0D1F52}" type="datetimeFigureOut">
              <a:rPr lang="en-US" smtClean="0"/>
              <a:pPr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07224-2000-4A5D-9FCF-C294E2D19A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7589" y="1896899"/>
            <a:ext cx="7929618" cy="2071702"/>
          </a:xfrm>
        </p:spPr>
        <p:txBody>
          <a:bodyPr>
            <a:noAutofit/>
          </a:bodyPr>
          <a:lstStyle/>
          <a:p>
            <a:r>
              <a:rPr lang="sr-Cyrl-BA" sz="5400" b="1" dirty="0" smtClean="0">
                <a:latin typeface="Arial" pitchFamily="34" charset="0"/>
                <a:cs typeface="Arial" pitchFamily="34" charset="0"/>
              </a:rPr>
              <a:t>ВОЋАРСТВО И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s-Cyrl-BA" sz="5400" b="1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sr-Cyrl-BA" sz="5400" b="1" dirty="0" smtClean="0">
                <a:latin typeface="Arial" pitchFamily="34" charset="0"/>
                <a:cs typeface="Arial" pitchFamily="34" charset="0"/>
              </a:rPr>
              <a:t>ИНОГРАДАРСТВО</a:t>
            </a:r>
            <a:endParaRPr lang="en-US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0778" y="389388"/>
            <a:ext cx="6481582" cy="1752600"/>
          </a:xfrm>
        </p:spPr>
        <p:txBody>
          <a:bodyPr>
            <a:normAutofit/>
          </a:bodyPr>
          <a:lstStyle/>
          <a:p>
            <a:r>
              <a:rPr lang="sr-Cyrl-RS" sz="4000" dirty="0" smtClean="0">
                <a:latin typeface="Arial" pitchFamily="34" charset="0"/>
                <a:cs typeface="Arial" pitchFamily="34" charset="0"/>
              </a:rPr>
              <a:t>Природа и друштво  </a:t>
            </a:r>
          </a:p>
          <a:p>
            <a:r>
              <a:rPr lang="sr-Cyrl-RS" sz="4000" dirty="0" smtClean="0">
                <a:latin typeface="Arial" pitchFamily="34" charset="0"/>
                <a:cs typeface="Arial" pitchFamily="34" charset="0"/>
              </a:rPr>
              <a:t>4. разред</a:t>
            </a:r>
            <a:endParaRPr lang="sr-Cyrl-BA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AutoShape 2" descr="Zakup voćnjaka Trnjani"/>
          <p:cNvSpPr>
            <a:spLocks noChangeAspect="1" noChangeArrowheads="1"/>
          </p:cNvSpPr>
          <p:nvPr/>
        </p:nvSpPr>
        <p:spPr bwMode="auto">
          <a:xfrm>
            <a:off x="155575" y="-762000"/>
            <a:ext cx="2857500" cy="1600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6" name="AutoShape 4" descr="Zakup voćnjaka Trnjani"/>
          <p:cNvSpPr>
            <a:spLocks noChangeAspect="1" noChangeArrowheads="1"/>
          </p:cNvSpPr>
          <p:nvPr/>
        </p:nvSpPr>
        <p:spPr bwMode="auto">
          <a:xfrm>
            <a:off x="155575" y="-762000"/>
            <a:ext cx="2857500" cy="1600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8" name="AutoShape 6" descr="Zakup voćnjaka Trnjani"/>
          <p:cNvSpPr>
            <a:spLocks noChangeAspect="1" noChangeArrowheads="1"/>
          </p:cNvSpPr>
          <p:nvPr/>
        </p:nvSpPr>
        <p:spPr bwMode="auto">
          <a:xfrm>
            <a:off x="155575" y="-762000"/>
            <a:ext cx="2857500" cy="1600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0" name="AutoShape 8" descr="Zakup voćnjaka Trnjani"/>
          <p:cNvSpPr>
            <a:spLocks noChangeAspect="1" noChangeArrowheads="1"/>
          </p:cNvSpPr>
          <p:nvPr/>
        </p:nvSpPr>
        <p:spPr bwMode="auto">
          <a:xfrm>
            <a:off x="155575" y="-762000"/>
            <a:ext cx="2857500" cy="1600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322" name="Picture 10" descr="Zakup voćnjaka Trnjan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4000504"/>
            <a:ext cx="4592399" cy="2857497"/>
          </a:xfrm>
          <a:prstGeom prst="rect">
            <a:avLst/>
          </a:prstGeom>
          <a:noFill/>
        </p:spPr>
      </p:pic>
      <p:pic>
        <p:nvPicPr>
          <p:cNvPr id="13324" name="Picture 12" descr="Hektar vinograda ugovara se po zlatnoj cijeni - Ovinu.inf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31178" y="4000504"/>
            <a:ext cx="4592398" cy="285749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bs-Cyrl-BA" sz="3600" b="1" dirty="0" smtClean="0">
                <a:latin typeface="Arial" pitchFamily="34" charset="0"/>
                <a:cs typeface="Arial" pitchFamily="34" charset="0"/>
              </a:rPr>
              <a:t>Задаци за самосталан рад</a:t>
            </a:r>
          </a:p>
          <a:p>
            <a:pPr algn="ctr">
              <a:buNone/>
            </a:pPr>
            <a:endParaRPr lang="bs-Cyrl-B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bs-Cyrl-BA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Одговори на сљедећа питања:</a:t>
            </a:r>
          </a:p>
          <a:p>
            <a:pPr algn="ctr">
              <a:buNone/>
            </a:pPr>
            <a:endParaRPr lang="bs-Cyrl-BA" dirty="0" smtClean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bs-Cyrl-BA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По чему се разликују воћарство и виноградарство?</a:t>
            </a:r>
          </a:p>
          <a:p>
            <a:pPr marL="514350" indent="-514350">
              <a:buAutoNum type="arabicPeriod"/>
            </a:pPr>
            <a:r>
              <a:rPr lang="bs-Cyrl-BA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Шта је заједничко за воћарство и виноградарство?</a:t>
            </a:r>
          </a:p>
          <a:p>
            <a:pPr marL="514350" indent="-514350">
              <a:buAutoNum type="arabicPeriod"/>
            </a:pPr>
            <a:r>
              <a:rPr lang="bs-Cyrl-BA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Која је разлика између плантажних и обичних воћњака и винограда?</a:t>
            </a:r>
          </a:p>
          <a:p>
            <a:pPr marL="514350" indent="-514350">
              <a:buAutoNum type="arabicPeriod"/>
            </a:pPr>
            <a:r>
              <a:rPr lang="bs-Cyrl-BA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Који су најпознатији воћарски и виноградарски рејони Републике Српске?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229799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32-kraka zvijezda 24"/>
          <p:cNvSpPr/>
          <p:nvPr/>
        </p:nvSpPr>
        <p:spPr>
          <a:xfrm>
            <a:off x="857250" y="2428875"/>
            <a:ext cx="1214438" cy="1143000"/>
          </a:xfrm>
          <a:prstGeom prst="star3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32-kraka zvijezda 25"/>
          <p:cNvSpPr/>
          <p:nvPr/>
        </p:nvSpPr>
        <p:spPr>
          <a:xfrm>
            <a:off x="857250" y="4714875"/>
            <a:ext cx="1214438" cy="1143000"/>
          </a:xfrm>
          <a:prstGeom prst="star3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7" name="Picture 2" descr="D:\Mileva\animacije-razno\bravo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714625"/>
            <a:ext cx="579438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TekstniOkvir 4"/>
          <p:cNvSpPr txBox="1">
            <a:spLocks noChangeArrowheads="1"/>
          </p:cNvSpPr>
          <p:nvPr/>
        </p:nvSpPr>
        <p:spPr bwMode="auto">
          <a:xfrm>
            <a:off x="1571625" y="142875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hr-HR">
              <a:latin typeface="Calibri" pitchFamily="34" charset="0"/>
            </a:endParaRPr>
          </a:p>
        </p:txBody>
      </p:sp>
      <p:pic>
        <p:nvPicPr>
          <p:cNvPr id="3080" name="Picture 4" descr="D:\Mileva\animacije-smile\osmijeh\Sad_smiley_crying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DAFEFF"/>
              </a:clrFrom>
              <a:clrTo>
                <a:srgbClr val="DA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88" y="4906963"/>
            <a:ext cx="1143000" cy="78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kstniOkvir 17"/>
          <p:cNvSpPr txBox="1"/>
          <p:nvPr/>
        </p:nvSpPr>
        <p:spPr>
          <a:xfrm>
            <a:off x="2143108" y="2285992"/>
            <a:ext cx="6500841" cy="18408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tIns="180000" bIns="180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3200" dirty="0" smtClean="0">
                <a:latin typeface="Arial" pitchFamily="34" charset="0"/>
                <a:cs typeface="Arial" pitchFamily="34" charset="0"/>
              </a:rPr>
              <a:t>грана земљорадње која се бави гајењем воћака и производњом воћа.</a:t>
            </a: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2143108" y="4572008"/>
            <a:ext cx="6286527" cy="18408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tIns="180000" bIns="180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3200" dirty="0" smtClean="0">
                <a:latin typeface="Arial" pitchFamily="34" charset="0"/>
                <a:cs typeface="Arial" pitchFamily="34" charset="0"/>
              </a:rPr>
              <a:t>грана привреде која се бави узгојем, искоришћавањем, његом и заштитом шума.                                                   </a:t>
            </a:r>
          </a:p>
        </p:txBody>
      </p:sp>
      <p:sp>
        <p:nvSpPr>
          <p:cNvPr id="34" name="32-kraka zvijezda 33"/>
          <p:cNvSpPr/>
          <p:nvPr/>
        </p:nvSpPr>
        <p:spPr>
          <a:xfrm>
            <a:off x="857250" y="2428875"/>
            <a:ext cx="1214438" cy="1143000"/>
          </a:xfrm>
          <a:prstGeom prst="star3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a)</a:t>
            </a:r>
          </a:p>
        </p:txBody>
      </p:sp>
      <p:sp>
        <p:nvSpPr>
          <p:cNvPr id="35" name="32-kraka zvijezda 34"/>
          <p:cNvSpPr/>
          <p:nvPr/>
        </p:nvSpPr>
        <p:spPr>
          <a:xfrm>
            <a:off x="857250" y="4714875"/>
            <a:ext cx="1214438" cy="1143000"/>
          </a:xfrm>
          <a:prstGeom prst="star3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s-Cyrl-B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</a:t>
            </a:r>
            <a:r>
              <a:rPr lang="hr-H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endParaRPr lang="hr-H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087" name="Naslov 3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bs-Cyrl-BA" sz="4000" b="1" u="sng" dirty="0" smtClean="0">
                <a:latin typeface="Arial" charset="0"/>
                <a:cs typeface="Arial" charset="0"/>
              </a:rPr>
              <a:t>П о н о в и м о!</a:t>
            </a:r>
            <a:r>
              <a:rPr lang="bs-Cyrl-BA" sz="3600" b="1" u="sng" dirty="0" smtClean="0">
                <a:latin typeface="Arial" charset="0"/>
                <a:cs typeface="Arial" charset="0"/>
              </a:rPr>
              <a:t/>
            </a:r>
            <a:br>
              <a:rPr lang="bs-Cyrl-BA" sz="3600" b="1" u="sng" dirty="0" smtClean="0">
                <a:latin typeface="Arial" charset="0"/>
                <a:cs typeface="Arial" charset="0"/>
              </a:rPr>
            </a:br>
            <a:r>
              <a:rPr lang="bs-Cyrl-BA" sz="3600" dirty="0" smtClean="0">
                <a:latin typeface="Arial" charset="0"/>
                <a:cs typeface="Arial" charset="0"/>
              </a:rPr>
              <a:t/>
            </a:r>
            <a:br>
              <a:rPr lang="bs-Cyrl-BA" sz="3600" dirty="0" smtClean="0">
                <a:latin typeface="Arial" charset="0"/>
                <a:cs typeface="Arial" charset="0"/>
              </a:rPr>
            </a:br>
            <a:r>
              <a:rPr lang="bs-Cyrl-BA" sz="4000" dirty="0" smtClean="0">
                <a:latin typeface="Arial" charset="0"/>
                <a:cs typeface="Arial" charset="0"/>
              </a:rPr>
              <a:t>Воћарство је:</a:t>
            </a:r>
            <a:endParaRPr lang="hr-HR" sz="40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32-kraka zvijezda 24"/>
          <p:cNvSpPr/>
          <p:nvPr/>
        </p:nvSpPr>
        <p:spPr>
          <a:xfrm>
            <a:off x="857250" y="2428875"/>
            <a:ext cx="1214438" cy="1143000"/>
          </a:xfrm>
          <a:prstGeom prst="star3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9" name="Picture 2" descr="D:\Mileva\animacije-razno\bravo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5000625"/>
            <a:ext cx="579438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Naslov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sz="3600" dirty="0" smtClean="0">
                <a:latin typeface="Arial" charset="0"/>
                <a:cs typeface="Arial" charset="0"/>
              </a:rPr>
              <a:t> </a:t>
            </a:r>
            <a:r>
              <a:rPr lang="bs-Cyrl-BA" sz="3600" dirty="0" smtClean="0">
                <a:latin typeface="Arial" charset="0"/>
                <a:cs typeface="Arial" charset="0"/>
              </a:rPr>
              <a:t>Воћњак је:</a:t>
            </a:r>
            <a:endParaRPr lang="hr-HR" sz="3600" dirty="0" smtClean="0">
              <a:latin typeface="Arial" charset="0"/>
              <a:cs typeface="Arial" charset="0"/>
            </a:endParaRPr>
          </a:p>
        </p:txBody>
      </p:sp>
      <p:sp>
        <p:nvSpPr>
          <p:cNvPr id="6151" name="TekstniOkvir 4"/>
          <p:cNvSpPr txBox="1">
            <a:spLocks noChangeArrowheads="1"/>
          </p:cNvSpPr>
          <p:nvPr/>
        </p:nvSpPr>
        <p:spPr bwMode="auto">
          <a:xfrm>
            <a:off x="1571625" y="142875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hr-HR">
              <a:latin typeface="Calibri" pitchFamily="34" charset="0"/>
            </a:endParaRPr>
          </a:p>
        </p:txBody>
      </p:sp>
      <p:pic>
        <p:nvPicPr>
          <p:cNvPr id="6153" name="Picture 4" descr="D:\Mileva\animacije-smile\osmijeh\Sad_smiley_crying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DAFEFF"/>
              </a:clrFrom>
              <a:clrTo>
                <a:srgbClr val="DA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88" y="2643188"/>
            <a:ext cx="1143000" cy="78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kstniOkvir 17"/>
          <p:cNvSpPr txBox="1"/>
          <p:nvPr/>
        </p:nvSpPr>
        <p:spPr>
          <a:xfrm>
            <a:off x="2143108" y="2357430"/>
            <a:ext cx="6500841" cy="13484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tIns="180000" bIns="180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3200" dirty="0" smtClean="0">
                <a:latin typeface="Arial" pitchFamily="34" charset="0"/>
                <a:cs typeface="Arial" pitchFamily="34" charset="0"/>
              </a:rPr>
              <a:t>површина на којој се гаји винова лоза.</a:t>
            </a: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2143108" y="4714884"/>
            <a:ext cx="6572279" cy="13484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tIns="180000" bIns="180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3200" dirty="0" smtClean="0">
                <a:latin typeface="Arial" pitchFamily="34" charset="0"/>
                <a:cs typeface="Arial" pitchFamily="34" charset="0"/>
              </a:rPr>
              <a:t>површина на којој се гаје исте или различите врсте воћа.</a:t>
            </a: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32-kraka zvijezda 16"/>
          <p:cNvSpPr/>
          <p:nvPr/>
        </p:nvSpPr>
        <p:spPr>
          <a:xfrm>
            <a:off x="857250" y="2428875"/>
            <a:ext cx="1214438" cy="1143000"/>
          </a:xfrm>
          <a:prstGeom prst="star3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a)</a:t>
            </a:r>
          </a:p>
        </p:txBody>
      </p:sp>
      <p:sp>
        <p:nvSpPr>
          <p:cNvPr id="13" name="32-kraka zvijezda 20"/>
          <p:cNvSpPr/>
          <p:nvPr/>
        </p:nvSpPr>
        <p:spPr>
          <a:xfrm>
            <a:off x="857250" y="4714875"/>
            <a:ext cx="1214438" cy="1143000"/>
          </a:xfrm>
          <a:prstGeom prst="star3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s-Cyrl-B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</a:t>
            </a:r>
            <a:r>
              <a:rPr lang="hr-H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endParaRPr lang="hr-H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7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32-kraka zvijezda 24"/>
          <p:cNvSpPr/>
          <p:nvPr/>
        </p:nvSpPr>
        <p:spPr>
          <a:xfrm>
            <a:off x="857250" y="2428875"/>
            <a:ext cx="1214438" cy="1143000"/>
          </a:xfrm>
          <a:prstGeom prst="star3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32-kraka zvijezda 25"/>
          <p:cNvSpPr/>
          <p:nvPr/>
        </p:nvSpPr>
        <p:spPr>
          <a:xfrm>
            <a:off x="857250" y="4714875"/>
            <a:ext cx="1214438" cy="1143000"/>
          </a:xfrm>
          <a:prstGeom prst="star3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7" name="Picture 2" descr="D:\Mileva\animacije-razno\bravo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714625"/>
            <a:ext cx="579438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TekstniOkvir 4"/>
          <p:cNvSpPr txBox="1">
            <a:spLocks noChangeArrowheads="1"/>
          </p:cNvSpPr>
          <p:nvPr/>
        </p:nvSpPr>
        <p:spPr bwMode="auto">
          <a:xfrm>
            <a:off x="1571625" y="142875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hr-HR">
              <a:latin typeface="Calibri" pitchFamily="34" charset="0"/>
            </a:endParaRPr>
          </a:p>
        </p:txBody>
      </p:sp>
      <p:pic>
        <p:nvPicPr>
          <p:cNvPr id="3080" name="Picture 4" descr="D:\Mileva\animacije-smile\osmijeh\Sad_smiley_crying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DAFEFF"/>
              </a:clrFrom>
              <a:clrTo>
                <a:srgbClr val="DA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88" y="4906963"/>
            <a:ext cx="1143000" cy="78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kstniOkvir 17"/>
          <p:cNvSpPr txBox="1"/>
          <p:nvPr/>
        </p:nvSpPr>
        <p:spPr>
          <a:xfrm>
            <a:off x="2143108" y="2500306"/>
            <a:ext cx="6500841" cy="8559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tIns="180000" bIns="180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s-Cyrl-BA" sz="3200" dirty="0" smtClean="0">
                <a:latin typeface="Arial" pitchFamily="34" charset="0"/>
                <a:cs typeface="Arial" pitchFamily="34" charset="0"/>
              </a:rPr>
              <a:t>људи који се баве воћарством.</a:t>
            </a: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2143108" y="4786322"/>
            <a:ext cx="6286527" cy="8559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tIns="180000" bIns="180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3200" dirty="0" smtClean="0">
                <a:latin typeface="Arial" pitchFamily="34" charset="0"/>
                <a:cs typeface="Arial" pitchFamily="34" charset="0"/>
              </a:rPr>
              <a:t>људи који воле воће.                                                 </a:t>
            </a:r>
          </a:p>
        </p:txBody>
      </p:sp>
      <p:sp>
        <p:nvSpPr>
          <p:cNvPr id="34" name="32-kraka zvijezda 33"/>
          <p:cNvSpPr/>
          <p:nvPr/>
        </p:nvSpPr>
        <p:spPr>
          <a:xfrm>
            <a:off x="857250" y="2428875"/>
            <a:ext cx="1214438" cy="1143000"/>
          </a:xfrm>
          <a:prstGeom prst="star3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a)</a:t>
            </a:r>
          </a:p>
        </p:txBody>
      </p:sp>
      <p:sp>
        <p:nvSpPr>
          <p:cNvPr id="35" name="32-kraka zvijezda 34"/>
          <p:cNvSpPr/>
          <p:nvPr/>
        </p:nvSpPr>
        <p:spPr>
          <a:xfrm>
            <a:off x="857250" y="4714875"/>
            <a:ext cx="1214438" cy="1143000"/>
          </a:xfrm>
          <a:prstGeom prst="star3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s-Cyrl-B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</a:t>
            </a:r>
            <a:r>
              <a:rPr lang="hr-H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endParaRPr lang="hr-H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087" name="Naslov 3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bs-Cyrl-BA" sz="3600" dirty="0" smtClean="0">
                <a:latin typeface="Arial" charset="0"/>
                <a:cs typeface="Arial" charset="0"/>
              </a:rPr>
              <a:t/>
            </a:r>
            <a:br>
              <a:rPr lang="bs-Cyrl-BA" sz="3600" dirty="0" smtClean="0">
                <a:latin typeface="Arial" charset="0"/>
                <a:cs typeface="Arial" charset="0"/>
              </a:rPr>
            </a:br>
            <a:r>
              <a:rPr lang="bs-Cyrl-BA" sz="3600" dirty="0" smtClean="0">
                <a:latin typeface="Arial" charset="0"/>
                <a:cs typeface="Arial" charset="0"/>
              </a:rPr>
              <a:t/>
            </a:r>
            <a:br>
              <a:rPr lang="bs-Cyrl-BA" sz="3600" dirty="0" smtClean="0">
                <a:latin typeface="Arial" charset="0"/>
                <a:cs typeface="Arial" charset="0"/>
              </a:rPr>
            </a:br>
            <a:r>
              <a:rPr lang="bs-Cyrl-BA" sz="4000" b="1" dirty="0" smtClean="0">
                <a:latin typeface="Arial" charset="0"/>
                <a:cs typeface="Arial" charset="0"/>
              </a:rPr>
              <a:t>Воћари су:</a:t>
            </a:r>
            <a:endParaRPr lang="hr-HR" sz="4000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32-kraka zvijezda 24"/>
          <p:cNvSpPr/>
          <p:nvPr/>
        </p:nvSpPr>
        <p:spPr>
          <a:xfrm>
            <a:off x="857250" y="2428875"/>
            <a:ext cx="1214438" cy="1143000"/>
          </a:xfrm>
          <a:prstGeom prst="star3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32-kraka zvijezda 25"/>
          <p:cNvSpPr/>
          <p:nvPr/>
        </p:nvSpPr>
        <p:spPr>
          <a:xfrm>
            <a:off x="857250" y="4714875"/>
            <a:ext cx="1214438" cy="1143000"/>
          </a:xfrm>
          <a:prstGeom prst="star3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7" name="Picture 2" descr="D:\Mileva\animacije-razno\bravo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714625"/>
            <a:ext cx="579438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TekstniOkvir 4"/>
          <p:cNvSpPr txBox="1">
            <a:spLocks noChangeArrowheads="1"/>
          </p:cNvSpPr>
          <p:nvPr/>
        </p:nvSpPr>
        <p:spPr bwMode="auto">
          <a:xfrm>
            <a:off x="1571625" y="142875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hr-HR">
              <a:latin typeface="Calibri" pitchFamily="34" charset="0"/>
            </a:endParaRPr>
          </a:p>
        </p:txBody>
      </p:sp>
      <p:pic>
        <p:nvPicPr>
          <p:cNvPr id="3080" name="Picture 4" descr="D:\Mileva\animacije-smile\osmijeh\Sad_smiley_crying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DAFEFF"/>
              </a:clrFrom>
              <a:clrTo>
                <a:srgbClr val="DA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88" y="4906963"/>
            <a:ext cx="1143000" cy="78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kstniOkvir 17"/>
          <p:cNvSpPr txBox="1"/>
          <p:nvPr/>
        </p:nvSpPr>
        <p:spPr>
          <a:xfrm>
            <a:off x="2143108" y="2143116"/>
            <a:ext cx="6500841" cy="13484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tIns="180000" bIns="180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s-Cyrl-BA" sz="3200" dirty="0" smtClean="0">
                <a:latin typeface="Arial" pitchFamily="34" charset="0"/>
                <a:cs typeface="Arial" pitchFamily="34" charset="0"/>
              </a:rPr>
              <a:t>шљива, јабука, крушка, вишња, кајсија, бресква и трешња.</a:t>
            </a: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2143108" y="4643446"/>
            <a:ext cx="6286527" cy="13484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tIns="180000" bIns="180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3200" dirty="0" smtClean="0">
                <a:latin typeface="Arial" pitchFamily="34" charset="0"/>
                <a:cs typeface="Arial" pitchFamily="34" charset="0"/>
              </a:rPr>
              <a:t>ананас, банана, киви, манго, кокос, авокадо и грејпфрут.</a:t>
            </a:r>
          </a:p>
        </p:txBody>
      </p:sp>
      <p:sp>
        <p:nvSpPr>
          <p:cNvPr id="34" name="32-kraka zvijezda 33"/>
          <p:cNvSpPr/>
          <p:nvPr/>
        </p:nvSpPr>
        <p:spPr>
          <a:xfrm>
            <a:off x="857250" y="2428875"/>
            <a:ext cx="1214438" cy="1143000"/>
          </a:xfrm>
          <a:prstGeom prst="star3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a)</a:t>
            </a:r>
          </a:p>
        </p:txBody>
      </p:sp>
      <p:sp>
        <p:nvSpPr>
          <p:cNvPr id="35" name="32-kraka zvijezda 34"/>
          <p:cNvSpPr/>
          <p:nvPr/>
        </p:nvSpPr>
        <p:spPr>
          <a:xfrm>
            <a:off x="857250" y="4714875"/>
            <a:ext cx="1214438" cy="1143000"/>
          </a:xfrm>
          <a:prstGeom prst="star3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s-Cyrl-B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</a:t>
            </a:r>
            <a:r>
              <a:rPr lang="hr-H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endParaRPr lang="hr-H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087" name="Naslov 3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bs-Cyrl-BA" sz="3600" dirty="0" smtClean="0">
                <a:latin typeface="Arial" charset="0"/>
                <a:cs typeface="Arial" charset="0"/>
              </a:rPr>
              <a:t/>
            </a:r>
            <a:br>
              <a:rPr lang="bs-Cyrl-BA" sz="3600" dirty="0" smtClean="0">
                <a:latin typeface="Arial" charset="0"/>
                <a:cs typeface="Arial" charset="0"/>
              </a:rPr>
            </a:br>
            <a:r>
              <a:rPr lang="bs-Cyrl-BA" sz="4000" b="1" dirty="0" smtClean="0">
                <a:latin typeface="Arial" charset="0"/>
                <a:cs typeface="Arial" charset="0"/>
              </a:rPr>
              <a:t>У нашој Републици Српској најпознатије воћке су:</a:t>
            </a:r>
            <a:endParaRPr lang="hr-HR" sz="4000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32-kraka zvijezda 24"/>
          <p:cNvSpPr/>
          <p:nvPr/>
        </p:nvSpPr>
        <p:spPr>
          <a:xfrm>
            <a:off x="857250" y="2428875"/>
            <a:ext cx="1214438" cy="1143000"/>
          </a:xfrm>
          <a:prstGeom prst="star3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32-kraka zvijezda 25"/>
          <p:cNvSpPr/>
          <p:nvPr/>
        </p:nvSpPr>
        <p:spPr>
          <a:xfrm>
            <a:off x="857250" y="4714875"/>
            <a:ext cx="1214438" cy="1143000"/>
          </a:xfrm>
          <a:prstGeom prst="star3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9" name="Picture 2" descr="D:\Mileva\animacije-razno\bravo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5000625"/>
            <a:ext cx="579438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Naslov 3"/>
          <p:cNvSpPr>
            <a:spLocks noGrp="1"/>
          </p:cNvSpPr>
          <p:nvPr>
            <p:ph type="title"/>
          </p:nvPr>
        </p:nvSpPr>
        <p:spPr>
          <a:xfrm>
            <a:off x="485787" y="285744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sz="3600" dirty="0" smtClean="0">
                <a:latin typeface="Arial" charset="0"/>
                <a:cs typeface="Arial" charset="0"/>
              </a:rPr>
              <a:t> </a:t>
            </a:r>
            <a:r>
              <a:rPr lang="bs-Cyrl-BA" sz="4000" dirty="0" smtClean="0">
                <a:latin typeface="Arial" charset="0"/>
                <a:cs typeface="Arial" charset="0"/>
              </a:rPr>
              <a:t>Напредни воћари, пољопривредни комбинати и пољопривредна добра подижу:</a:t>
            </a:r>
            <a:endParaRPr lang="hr-HR" sz="4000" dirty="0" smtClean="0">
              <a:latin typeface="Arial" charset="0"/>
              <a:cs typeface="Arial" charset="0"/>
            </a:endParaRPr>
          </a:p>
        </p:txBody>
      </p:sp>
      <p:sp>
        <p:nvSpPr>
          <p:cNvPr id="6151" name="TekstniOkvir 4"/>
          <p:cNvSpPr txBox="1">
            <a:spLocks noChangeArrowheads="1"/>
          </p:cNvSpPr>
          <p:nvPr/>
        </p:nvSpPr>
        <p:spPr bwMode="auto">
          <a:xfrm>
            <a:off x="1571625" y="142875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hr-HR">
              <a:latin typeface="Calibri" pitchFamily="34" charset="0"/>
            </a:endParaRPr>
          </a:p>
        </p:txBody>
      </p:sp>
      <p:pic>
        <p:nvPicPr>
          <p:cNvPr id="6153" name="Picture 4" descr="D:\Mileva\animacije-smile\osmijeh\Sad_smiley_crying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DAFEFF"/>
              </a:clrFrom>
              <a:clrTo>
                <a:srgbClr val="DA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88" y="2643188"/>
            <a:ext cx="1143000" cy="78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kstniOkvir 17"/>
          <p:cNvSpPr txBox="1"/>
          <p:nvPr/>
        </p:nvSpPr>
        <p:spPr>
          <a:xfrm>
            <a:off x="2214546" y="2571744"/>
            <a:ext cx="6500841" cy="8559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tIns="180000" bIns="180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s-Cyrl-BA" sz="3200" dirty="0" smtClean="0">
                <a:latin typeface="Arial" pitchFamily="34" charset="0"/>
                <a:cs typeface="Arial" pitchFamily="34" charset="0"/>
              </a:rPr>
              <a:t>стамбене зграде.</a:t>
            </a: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2214546" y="4786322"/>
            <a:ext cx="6572279" cy="8559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tIns="180000" bIns="180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s-Cyrl-BA" sz="3200" dirty="0" smtClean="0">
                <a:latin typeface="Arial" pitchFamily="34" charset="0"/>
                <a:cs typeface="Arial" pitchFamily="34" charset="0"/>
              </a:rPr>
              <a:t>плантаже воћњака.</a:t>
            </a: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32-kraka zvijezda 16"/>
          <p:cNvSpPr/>
          <p:nvPr/>
        </p:nvSpPr>
        <p:spPr>
          <a:xfrm>
            <a:off x="857250" y="2428875"/>
            <a:ext cx="1214438" cy="1143000"/>
          </a:xfrm>
          <a:prstGeom prst="star3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a)</a:t>
            </a:r>
          </a:p>
        </p:txBody>
      </p:sp>
      <p:sp>
        <p:nvSpPr>
          <p:cNvPr id="21" name="32-kraka zvijezda 20"/>
          <p:cNvSpPr/>
          <p:nvPr/>
        </p:nvSpPr>
        <p:spPr>
          <a:xfrm>
            <a:off x="857250" y="4714875"/>
            <a:ext cx="1214438" cy="1143000"/>
          </a:xfrm>
          <a:prstGeom prst="star3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s-Cyrl-B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</a:t>
            </a:r>
            <a:r>
              <a:rPr lang="hr-H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endParaRPr lang="hr-H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7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32-kraka zvijezda 24"/>
          <p:cNvSpPr/>
          <p:nvPr/>
        </p:nvSpPr>
        <p:spPr>
          <a:xfrm>
            <a:off x="857250" y="2428875"/>
            <a:ext cx="1214438" cy="1143000"/>
          </a:xfrm>
          <a:prstGeom prst="star3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32-kraka zvijezda 25"/>
          <p:cNvSpPr/>
          <p:nvPr/>
        </p:nvSpPr>
        <p:spPr>
          <a:xfrm>
            <a:off x="857250" y="4714875"/>
            <a:ext cx="1214438" cy="1143000"/>
          </a:xfrm>
          <a:prstGeom prst="star3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7" name="Picture 2" descr="D:\Mileva\animacije-razno\bravo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714625"/>
            <a:ext cx="579438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TekstniOkvir 4"/>
          <p:cNvSpPr txBox="1">
            <a:spLocks noChangeArrowheads="1"/>
          </p:cNvSpPr>
          <p:nvPr/>
        </p:nvSpPr>
        <p:spPr bwMode="auto">
          <a:xfrm>
            <a:off x="1571625" y="142875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hr-HR">
              <a:latin typeface="Calibri" pitchFamily="34" charset="0"/>
            </a:endParaRPr>
          </a:p>
        </p:txBody>
      </p:sp>
      <p:pic>
        <p:nvPicPr>
          <p:cNvPr id="3080" name="Picture 4" descr="D:\Mileva\animacije-smile\osmijeh\Sad_smiley_crying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DAFEFF"/>
              </a:clrFrom>
              <a:clrTo>
                <a:srgbClr val="DA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88" y="4906963"/>
            <a:ext cx="1143000" cy="78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kstniOkvir 17"/>
          <p:cNvSpPr txBox="1"/>
          <p:nvPr/>
        </p:nvSpPr>
        <p:spPr>
          <a:xfrm>
            <a:off x="2143108" y="2285992"/>
            <a:ext cx="6500841" cy="18408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tIns="180000" bIns="180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3200" dirty="0" smtClean="0">
                <a:latin typeface="Arial" pitchFamily="34" charset="0"/>
                <a:cs typeface="Arial" pitchFamily="34" charset="0"/>
              </a:rPr>
              <a:t>грана земљорадње у којој се људи баве узгојем винове лозе и производњом грожђа.</a:t>
            </a: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2143108" y="4572008"/>
            <a:ext cx="6429420" cy="18408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tIns="180000" bIns="180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3200" dirty="0" smtClean="0">
                <a:latin typeface="Arial" pitchFamily="34" charset="0"/>
                <a:cs typeface="Arial" pitchFamily="34" charset="0"/>
              </a:rPr>
              <a:t>грана земљорадње која се бави гајењем воћака и производњом воћа.                                                  </a:t>
            </a:r>
          </a:p>
        </p:txBody>
      </p:sp>
      <p:sp>
        <p:nvSpPr>
          <p:cNvPr id="34" name="32-kraka zvijezda 33"/>
          <p:cNvSpPr/>
          <p:nvPr/>
        </p:nvSpPr>
        <p:spPr>
          <a:xfrm>
            <a:off x="857250" y="2428875"/>
            <a:ext cx="1214438" cy="1143000"/>
          </a:xfrm>
          <a:prstGeom prst="star3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a)</a:t>
            </a:r>
          </a:p>
        </p:txBody>
      </p:sp>
      <p:sp>
        <p:nvSpPr>
          <p:cNvPr id="35" name="32-kraka zvijezda 34"/>
          <p:cNvSpPr/>
          <p:nvPr/>
        </p:nvSpPr>
        <p:spPr>
          <a:xfrm>
            <a:off x="857250" y="4714875"/>
            <a:ext cx="1214438" cy="1143000"/>
          </a:xfrm>
          <a:prstGeom prst="star3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s-Cyrl-B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</a:t>
            </a:r>
            <a:r>
              <a:rPr lang="hr-H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endParaRPr lang="hr-H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087" name="Naslov 3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bs-Cyrl-BA" sz="3600" b="1" dirty="0" smtClean="0">
                <a:latin typeface="Arial" charset="0"/>
                <a:cs typeface="Arial" charset="0"/>
              </a:rPr>
              <a:t>Винградарство је:</a:t>
            </a:r>
            <a:endParaRPr lang="hr-HR" sz="3600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32-kraka zvijezda 24"/>
          <p:cNvSpPr/>
          <p:nvPr/>
        </p:nvSpPr>
        <p:spPr>
          <a:xfrm>
            <a:off x="857250" y="2428875"/>
            <a:ext cx="1214438" cy="1143000"/>
          </a:xfrm>
          <a:prstGeom prst="star3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32-kraka zvijezda 25"/>
          <p:cNvSpPr/>
          <p:nvPr/>
        </p:nvSpPr>
        <p:spPr>
          <a:xfrm>
            <a:off x="857250" y="4714875"/>
            <a:ext cx="1214438" cy="1143000"/>
          </a:xfrm>
          <a:prstGeom prst="star3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9" name="Picture 2" descr="D:\Mileva\animacije-razno\bravo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5000625"/>
            <a:ext cx="579438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Naslov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sz="3600" dirty="0" smtClean="0">
                <a:latin typeface="Arial" charset="0"/>
                <a:cs typeface="Arial" charset="0"/>
              </a:rPr>
              <a:t> </a:t>
            </a:r>
            <a:r>
              <a:rPr lang="bs-Cyrl-BA" sz="3600" dirty="0" smtClean="0">
                <a:latin typeface="Arial" charset="0"/>
                <a:cs typeface="Arial" charset="0"/>
              </a:rPr>
              <a:t>Винова лоза добро успијева</a:t>
            </a:r>
            <a:r>
              <a:rPr lang="sr-Cyrl-RS" sz="3600" dirty="0" smtClean="0">
                <a:latin typeface="Arial" charset="0"/>
                <a:cs typeface="Arial" charset="0"/>
              </a:rPr>
              <a:t>:</a:t>
            </a:r>
            <a:endParaRPr lang="hr-HR" sz="3600" dirty="0" smtClean="0">
              <a:latin typeface="Arial" charset="0"/>
              <a:cs typeface="Arial" charset="0"/>
            </a:endParaRPr>
          </a:p>
        </p:txBody>
      </p:sp>
      <p:sp>
        <p:nvSpPr>
          <p:cNvPr id="6151" name="TekstniOkvir 4"/>
          <p:cNvSpPr txBox="1">
            <a:spLocks noChangeArrowheads="1"/>
          </p:cNvSpPr>
          <p:nvPr/>
        </p:nvSpPr>
        <p:spPr bwMode="auto">
          <a:xfrm>
            <a:off x="1571625" y="142875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hr-HR">
              <a:latin typeface="Calibri" pitchFamily="34" charset="0"/>
            </a:endParaRPr>
          </a:p>
        </p:txBody>
      </p:sp>
      <p:pic>
        <p:nvPicPr>
          <p:cNvPr id="6153" name="Picture 4" descr="D:\Mileva\animacije-smile\osmijeh\Sad_smiley_crying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DAFEFF"/>
              </a:clrFrom>
              <a:clrTo>
                <a:srgbClr val="DA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88" y="2643188"/>
            <a:ext cx="1143000" cy="78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kstniOkvir 17"/>
          <p:cNvSpPr txBox="1"/>
          <p:nvPr/>
        </p:nvSpPr>
        <p:spPr>
          <a:xfrm>
            <a:off x="2143108" y="1928802"/>
            <a:ext cx="6500841" cy="18408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tIns="180000" bIns="180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s-Cyrl-BA" sz="3200" dirty="0" smtClean="0">
                <a:latin typeface="Arial" charset="0"/>
                <a:cs typeface="Arial" charset="0"/>
              </a:rPr>
              <a:t>у хладнијим крајевима и на влажним теренима који су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s-Cyrl-BA" sz="3200" dirty="0" smtClean="0">
                <a:latin typeface="Arial" charset="0"/>
                <a:cs typeface="Arial" charset="0"/>
              </a:rPr>
              <a:t> мање осунчани.</a:t>
            </a: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2143108" y="4286256"/>
            <a:ext cx="6572279" cy="23332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tIns="180000" bIns="180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s-Cyrl-BA" sz="3200" dirty="0" smtClean="0">
                <a:latin typeface="Arial" charset="0"/>
                <a:cs typeface="Arial" charset="0"/>
              </a:rPr>
              <a:t>у топлим крајевима са пјесковитим земљиштем и на брежуљкастим, осунчаним теренима.</a:t>
            </a: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32-kraka zvijezda 16"/>
          <p:cNvSpPr/>
          <p:nvPr/>
        </p:nvSpPr>
        <p:spPr>
          <a:xfrm>
            <a:off x="857250" y="2428875"/>
            <a:ext cx="1214438" cy="1143000"/>
          </a:xfrm>
          <a:prstGeom prst="star3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a)</a:t>
            </a:r>
          </a:p>
        </p:txBody>
      </p:sp>
      <p:sp>
        <p:nvSpPr>
          <p:cNvPr id="21" name="32-kraka zvijezda 20"/>
          <p:cNvSpPr/>
          <p:nvPr/>
        </p:nvSpPr>
        <p:spPr>
          <a:xfrm>
            <a:off x="857250" y="4714875"/>
            <a:ext cx="1214438" cy="1143000"/>
          </a:xfrm>
          <a:prstGeom prst="star3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s-Cyrl-B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</a:t>
            </a:r>
            <a:r>
              <a:rPr lang="hr-H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endParaRPr lang="hr-H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7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32-kraka zvijezda 24"/>
          <p:cNvSpPr/>
          <p:nvPr/>
        </p:nvSpPr>
        <p:spPr>
          <a:xfrm>
            <a:off x="857250" y="2428875"/>
            <a:ext cx="1214438" cy="1143000"/>
          </a:xfrm>
          <a:prstGeom prst="star3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32-kraka zvijezda 25"/>
          <p:cNvSpPr/>
          <p:nvPr/>
        </p:nvSpPr>
        <p:spPr>
          <a:xfrm>
            <a:off x="857250" y="4714875"/>
            <a:ext cx="1214438" cy="1143000"/>
          </a:xfrm>
          <a:prstGeom prst="star3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7" name="Picture 2" descr="D:\Mileva\animacije-razno\bravo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714625"/>
            <a:ext cx="579438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TekstniOkvir 4"/>
          <p:cNvSpPr txBox="1">
            <a:spLocks noChangeArrowheads="1"/>
          </p:cNvSpPr>
          <p:nvPr/>
        </p:nvSpPr>
        <p:spPr bwMode="auto">
          <a:xfrm>
            <a:off x="1571625" y="142875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hr-HR">
              <a:latin typeface="Calibri" pitchFamily="34" charset="0"/>
            </a:endParaRPr>
          </a:p>
        </p:txBody>
      </p:sp>
      <p:pic>
        <p:nvPicPr>
          <p:cNvPr id="3080" name="Picture 4" descr="D:\Mileva\animacije-smile\osmijeh\Sad_smiley_crying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DAFEFF"/>
              </a:clrFrom>
              <a:clrTo>
                <a:srgbClr val="DA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88" y="4906963"/>
            <a:ext cx="1143000" cy="78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kstniOkvir 17"/>
          <p:cNvSpPr txBox="1"/>
          <p:nvPr/>
        </p:nvSpPr>
        <p:spPr>
          <a:xfrm>
            <a:off x="2143108" y="2071678"/>
            <a:ext cx="6500841" cy="18408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tIns="180000" bIns="180000">
            <a:spAutoFit/>
          </a:bodyPr>
          <a:lstStyle/>
          <a:p>
            <a:pPr algn="ctr">
              <a:defRPr/>
            </a:pPr>
            <a:r>
              <a:rPr lang="sr-Cyrl-CS" sz="3200" dirty="0" smtClean="0">
                <a:latin typeface="Arial" pitchFamily="34" charset="0"/>
                <a:cs typeface="Arial" pitchFamily="34" charset="0"/>
              </a:rPr>
              <a:t>у нижим дијеловима Херцеговине.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2143108" y="4857760"/>
            <a:ext cx="6286527" cy="8559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tIns="180000" bIns="180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s-Cyrl-BA" sz="3200" dirty="0" smtClean="0">
                <a:latin typeface="Arial" pitchFamily="34" charset="0"/>
                <a:cs typeface="Arial" pitchFamily="34" charset="0"/>
              </a:rPr>
              <a:t>у Подрињу и Посавини.</a:t>
            </a:r>
            <a:r>
              <a:rPr lang="sr-Cyrl-CS" sz="32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4" name="32-kraka zvijezda 33"/>
          <p:cNvSpPr/>
          <p:nvPr/>
        </p:nvSpPr>
        <p:spPr>
          <a:xfrm>
            <a:off x="857250" y="2428875"/>
            <a:ext cx="1214438" cy="1143000"/>
          </a:xfrm>
          <a:prstGeom prst="star3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a)</a:t>
            </a:r>
          </a:p>
        </p:txBody>
      </p:sp>
      <p:sp>
        <p:nvSpPr>
          <p:cNvPr id="35" name="32-kraka zvijezda 34"/>
          <p:cNvSpPr/>
          <p:nvPr/>
        </p:nvSpPr>
        <p:spPr>
          <a:xfrm>
            <a:off x="857250" y="4714875"/>
            <a:ext cx="1214438" cy="1143000"/>
          </a:xfrm>
          <a:prstGeom prst="star3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s-Cyrl-B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</a:t>
            </a:r>
            <a:r>
              <a:rPr lang="hr-H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endParaRPr lang="hr-H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087" name="Naslov 3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bs-Cyrl-BA" sz="3600" b="1" dirty="0" smtClean="0">
                <a:latin typeface="Arial" charset="0"/>
                <a:cs typeface="Arial" charset="0"/>
              </a:rPr>
              <a:t>Винова лоза је, у нашој Републици Српској, најраспрострањенија:</a:t>
            </a:r>
            <a:endParaRPr lang="hr-HR" sz="3600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</TotalTime>
  <Words>282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ВОЋАРСТВО И ВИНОГРАДАРСТВО</vt:lpstr>
      <vt:lpstr>П о н о в и м о!  Воћарство је:</vt:lpstr>
      <vt:lpstr> Воћњак је:</vt:lpstr>
      <vt:lpstr>  Воћари су:</vt:lpstr>
      <vt:lpstr> У нашој Републици Српској најпознатије воћке су:</vt:lpstr>
      <vt:lpstr> Напредни воћари, пољопривредни комбинати и пољопривредна добра подижу:</vt:lpstr>
      <vt:lpstr>Винградарство је:</vt:lpstr>
      <vt:lpstr> Винова лоза добро успијева:</vt:lpstr>
      <vt:lpstr>Винова лоза је, у нашој Републици Српској, најраспрострањенија: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ВОЋАРСТВО    И ВИНОГРАДАРСТВО</dc:title>
  <dc:creator>Korisnik</dc:creator>
  <cp:lastModifiedBy>WIN7</cp:lastModifiedBy>
  <cp:revision>36</cp:revision>
  <dcterms:created xsi:type="dcterms:W3CDTF">2021-01-27T23:25:59Z</dcterms:created>
  <dcterms:modified xsi:type="dcterms:W3CDTF">2021-01-30T22:09:59Z</dcterms:modified>
</cp:coreProperties>
</file>