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4" r:id="rId3"/>
    <p:sldId id="275" r:id="rId4"/>
    <p:sldId id="278" r:id="rId5"/>
    <p:sldId id="279" r:id="rId6"/>
    <p:sldId id="276" r:id="rId7"/>
    <p:sldId id="277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7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8" autoAdjust="0"/>
    <p:restoredTop sz="94660" autoAdjust="0"/>
  </p:normalViewPr>
  <p:slideViewPr>
    <p:cSldViewPr snapToGrid="0">
      <p:cViewPr>
        <p:scale>
          <a:sx n="57" d="100"/>
          <a:sy n="57" d="100"/>
        </p:scale>
        <p:origin x="-1182" y="-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57BCFE-A909-485D-9C13-DC8FEC15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CD3402-64B5-40E5-B45A-AD2CE16F8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A05310-9583-48CA-8535-FDE51669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37507D-7584-4A0E-8E06-9A765BB8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F8F9DD-1489-41DC-AC1D-AD0982AA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13315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B7D9E8-DE58-40A5-9885-CC6DF88D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DF49AA-0277-4E48-B176-B4BCE3762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1507FD-4B0E-4222-AD3F-2E642E7F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669FA6-B1D6-478F-865E-BA7FCD58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441E3A-3FEB-42B0-8DCB-A1DA2A04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95941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FE5CC61-16EF-48D7-BA42-604E490C2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447617-9C45-4097-B987-A3CB3DA6A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D5BBD1-7937-46DE-BE50-96D12D30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4B13E4-3041-46A4-A83F-A898FFA0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DFD1F5-0212-4BC0-A8CF-9DA7311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16238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4D9154-EA70-42DD-A450-25181072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231F9B-9F29-4639-B2AF-2CD84EA2F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EF883A-945D-4754-A9A2-D04CFA4B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B7FECF-EB64-4651-929D-1D20964C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A7FF57-DFB8-4A4E-9E91-6935B606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751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46B92B-E29E-46EC-B118-7F921FE1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0F90F8-6717-48D2-ABB9-D95606B2E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D4EB5E-60BD-427C-B78B-763A635D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9633EB-AB42-40CA-B58C-24AD4301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202AE2-88E1-4071-84BA-B22C5DE9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85776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1B8BF-F2F0-4878-8A74-AAAD5B3F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ADA4C2-ECB8-4C33-9C27-0AC92A7B7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587C8B-597F-4A0B-B646-F38CEBBD7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466D444-4C62-4711-94A4-D9017875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DB6896-DB6E-4179-A348-BA6591AF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683CA0-2E44-4D68-B0A5-DEB5C652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1702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45DB03-23D8-4331-ADB7-058F3B06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E1987A-D034-40F9-B4C8-7DF9118B2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31810B-08CC-49E6-8633-DCAD1075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D36B128-13C5-4598-8CA5-559EF3424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260068-196B-458E-81B4-8176AA2D2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6DD8A91-A259-4A0D-B220-7059F33C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A404DF-3AFE-4C32-B603-D7B0A530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0A09D37-661D-4FC3-AFF0-9800E0FC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52194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0AF26D-5312-4507-8ECC-284FB372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F0DD99-B26C-4B64-A2C3-F13DACDE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7CA43A-54FE-498B-A6D0-F616A750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DB1281E-BE98-4191-AAFF-95DB38FA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54908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9390FF-D2FA-422A-A59C-30144846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4DFB8C-3E9B-4074-9060-EBD21AEA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6C094D-FAD1-4F8F-BD8A-B3A0993C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92390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98550E-A5DD-4289-AB48-D20E2CC9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95F6ED-383C-4B5F-9691-383650FF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14376A-4D4D-48D5-83FB-82EA43344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A119BE-035D-4D35-AE7E-42EA88E7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A470F3-3D83-4A37-98FE-9B2D0780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898B80-F26E-4463-AFCA-E0BCE856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11432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566306-1611-41D5-9477-8C2638DF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7C21581-C743-447F-8F4F-B2F14A85E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7BB8381-DE11-4AEB-A218-D9C4FCCD3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388665-A8C4-490A-9183-3D90F70C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B8F5D3-B826-42EC-AB2B-2ECC42FA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0E125D-7EE4-4FEA-B307-0D392CE9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1907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01FAD56-615F-471C-A3F2-7431007E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155ED7-AE3C-4FC2-B258-DBF86C3A3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C82AA1-8DCA-4BE4-A204-AF9AA1E5E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CFE9-BE81-439D-999F-2528D1E32EF4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950579-CDCB-41EA-9F43-ED9659D17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612DF0-5518-4700-A4B5-200C0B848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F8D4-0040-4C6F-BF2C-47E085289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9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22419" y="3546088"/>
            <a:ext cx="2869581" cy="29996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74701CC-FDDB-46BA-9637-0C17ED8EF6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6175" y="423746"/>
            <a:ext cx="8116695" cy="420126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661217" y="1871106"/>
            <a:ext cx="6221237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Паралелограм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234" y="5196468"/>
            <a:ext cx="90770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accent6">
                    <a:lumMod val="50000"/>
                  </a:schemeClr>
                </a:solidFill>
              </a:rPr>
              <a:t>Наставник: Данијела Пилиповић</a:t>
            </a:r>
          </a:p>
          <a:p>
            <a:r>
              <a:rPr lang="sr-Cyrl-BA" sz="2800" b="1" dirty="0" smtClean="0">
                <a:solidFill>
                  <a:schemeClr val="accent6">
                    <a:lumMod val="50000"/>
                  </a:schemeClr>
                </a:solidFill>
              </a:rPr>
              <a:t>ОШ </a:t>
            </a:r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</a:rPr>
              <a:t>,,</a:t>
            </a:r>
            <a:r>
              <a:rPr lang="sr-Cyrl-BA" sz="2800" b="1" smtClean="0">
                <a:solidFill>
                  <a:schemeClr val="accent6">
                    <a:lumMod val="50000"/>
                  </a:schemeClr>
                </a:solidFill>
              </a:rPr>
              <a:t>Доситеј </a:t>
            </a:r>
            <a:r>
              <a:rPr lang="sr-Cyrl-BA" sz="2800" b="1" dirty="0" smtClean="0">
                <a:solidFill>
                  <a:schemeClr val="accent6">
                    <a:lumMod val="50000"/>
                  </a:schemeClr>
                </a:solidFill>
              </a:rPr>
              <a:t>Обрадовић”</a:t>
            </a:r>
          </a:p>
          <a:p>
            <a:r>
              <a:rPr lang="sr-Cyrl-BA" sz="2800" b="1" dirty="0" smtClean="0">
                <a:solidFill>
                  <a:schemeClr val="accent6">
                    <a:lumMod val="50000"/>
                  </a:schemeClr>
                </a:solidFill>
              </a:rPr>
              <a:t>Приједор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446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741" y="2094808"/>
            <a:ext cx="5942011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BA" sz="6000" dirty="0" smtClean="0"/>
              <a:t>Хвала на пажњи !</a:t>
            </a:r>
            <a:endParaRPr lang="en-US" sz="6000" dirty="0"/>
          </a:p>
        </p:txBody>
      </p:sp>
      <p:pic>
        <p:nvPicPr>
          <p:cNvPr id="3" name="Picture 2" descr="nasmijan nastav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2556" y="2337695"/>
            <a:ext cx="2810309" cy="452030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8226" y="980661"/>
            <a:ext cx="66470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BA" sz="2400" dirty="0" smtClean="0"/>
              <a:t>Какви могу бити углови са паралелним крацима?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1537252" y="2080591"/>
            <a:ext cx="914400" cy="143123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50504" y="3511826"/>
            <a:ext cx="1881809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054087" y="1908313"/>
            <a:ext cx="861391" cy="132521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047460" y="3253408"/>
            <a:ext cx="1881809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02087" y="2531165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или </a:t>
            </a:r>
            <a:endParaRPr lang="en-US" sz="24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321287" y="3379305"/>
            <a:ext cx="1868557" cy="13252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203096" y="2080591"/>
            <a:ext cx="954156" cy="131196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527774" y="3412436"/>
            <a:ext cx="1914939" cy="6625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8514522" y="2113721"/>
            <a:ext cx="954156" cy="131196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961323" y="3922643"/>
            <a:ext cx="12704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BA" sz="2400" dirty="0" smtClean="0"/>
              <a:t>једнаки 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6337670" y="4008904"/>
            <a:ext cx="397372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/>
              <a:t>суплементни( у збиру 180</a:t>
            </a:r>
            <a:r>
              <a:rPr lang="ar-AE" sz="2400" dirty="0" smtClean="0"/>
              <a:t>⁰</a:t>
            </a:r>
            <a:r>
              <a:rPr lang="sr-Cyrl-BA" sz="2400" dirty="0" smtClean="0"/>
              <a:t> )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1179443" y="4876800"/>
            <a:ext cx="6754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Ово се наравно односи само на конвексне углове.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allAtOnce" animBg="1"/>
      <p:bldP spid="6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слик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1965" y="1470990"/>
            <a:ext cx="7726018" cy="3101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6035" y="834887"/>
            <a:ext cx="5235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Дакле, за углове паралелограма важи: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85461" y="4982817"/>
            <a:ext cx="980569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BA" sz="2400" dirty="0" smtClean="0"/>
              <a:t>Наспрамни углови паралелограма су ЈЕДНАКИ а сусједни СУПЛЕМЕНТНИ</a:t>
            </a:r>
            <a:r>
              <a:rPr lang="sr-Cyrl-BA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5" y="349134"/>
            <a:ext cx="1102267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tx1"/>
                </a:solidFill>
              </a:rPr>
              <a:t>Примјер 1</a:t>
            </a:r>
            <a:r>
              <a:rPr lang="sr-Cyrl-BA" sz="24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sr-Cyrl-CS" sz="2400" b="1" dirty="0" smtClean="0"/>
              <a:t> </a:t>
            </a:r>
            <a:r>
              <a:rPr lang="sr-Cyrl-CS" sz="2400" dirty="0" smtClean="0"/>
              <a:t>Збир два наспрамна угла у паралелограму износи 250 степени. </a:t>
            </a:r>
            <a:r>
              <a:rPr lang="sr-Cyrl-BA" sz="2400" dirty="0" smtClean="0"/>
              <a:t> </a:t>
            </a:r>
          </a:p>
          <a:p>
            <a:r>
              <a:rPr lang="sr-Cyrl-CS" sz="2400" dirty="0" smtClean="0"/>
              <a:t> Колико степени има сваки од углова тог паралелограма?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3" name="Picture 2" descr="примј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470" y="2310938"/>
            <a:ext cx="4342795" cy="29759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37265" y="1928553"/>
            <a:ext cx="67499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Знамо: </a:t>
            </a:r>
          </a:p>
          <a:p>
            <a:r>
              <a:rPr lang="el-GR" sz="2400" dirty="0" smtClean="0"/>
              <a:t>α</a:t>
            </a:r>
            <a:r>
              <a:rPr lang="sr-Cyrl-BA" sz="2400" dirty="0" smtClean="0"/>
              <a:t> + </a:t>
            </a:r>
            <a:r>
              <a:rPr lang="el-GR" sz="2400" dirty="0" smtClean="0"/>
              <a:t>γ</a:t>
            </a:r>
            <a:r>
              <a:rPr lang="sr-Cyrl-BA" sz="2400" dirty="0" smtClean="0"/>
              <a:t> = 250</a:t>
            </a:r>
            <a:r>
              <a:rPr lang="en-US" sz="2400" dirty="0" smtClean="0"/>
              <a:t>⁰</a:t>
            </a:r>
            <a:r>
              <a:rPr lang="sr-Cyrl-BA" sz="2400" dirty="0" smtClean="0"/>
              <a:t> и да је четвороугао паралелограм</a:t>
            </a:r>
          </a:p>
          <a:p>
            <a:endParaRPr lang="sr-Cyrl-BA" sz="2400" dirty="0" smtClean="0"/>
          </a:p>
          <a:p>
            <a:r>
              <a:rPr lang="el-GR" sz="2400" dirty="0" smtClean="0"/>
              <a:t>α</a:t>
            </a:r>
            <a:r>
              <a:rPr lang="sr-Cyrl-BA" sz="2400" dirty="0" smtClean="0"/>
              <a:t> </a:t>
            </a:r>
            <a:r>
              <a:rPr lang="en-US" sz="2400" dirty="0" smtClean="0"/>
              <a:t>= </a:t>
            </a:r>
            <a:r>
              <a:rPr lang="el-GR" sz="2400" dirty="0" smtClean="0"/>
              <a:t>γ</a:t>
            </a:r>
            <a:r>
              <a:rPr lang="sr-Cyrl-BA" sz="2400" dirty="0" smtClean="0"/>
              <a:t>  </a:t>
            </a:r>
            <a:r>
              <a:rPr lang="en-US" sz="2400" dirty="0" smtClean="0"/>
              <a:t>(</a:t>
            </a:r>
            <a:r>
              <a:rPr lang="sr-Cyrl-BA" sz="2400" dirty="0" smtClean="0"/>
              <a:t>наспрамни углови паралелограма</a:t>
            </a:r>
            <a:r>
              <a:rPr lang="en-US" sz="2400" dirty="0" smtClean="0"/>
              <a:t>)</a:t>
            </a:r>
            <a:endParaRPr lang="sr-Cyrl-BA" sz="2400" dirty="0" smtClean="0"/>
          </a:p>
          <a:p>
            <a:r>
              <a:rPr lang="el-GR" sz="2400" dirty="0" smtClean="0"/>
              <a:t>α</a:t>
            </a:r>
            <a:r>
              <a:rPr lang="sr-Cyrl-BA" sz="2400" dirty="0" smtClean="0"/>
              <a:t> = </a:t>
            </a:r>
            <a:r>
              <a:rPr lang="el-GR" sz="2400" dirty="0" smtClean="0"/>
              <a:t>γ</a:t>
            </a:r>
            <a:r>
              <a:rPr lang="sr-Cyrl-BA" sz="2400" dirty="0" smtClean="0"/>
              <a:t> = 250</a:t>
            </a:r>
            <a:r>
              <a:rPr lang="en-US" sz="2400" dirty="0" smtClean="0"/>
              <a:t>⁰</a:t>
            </a:r>
            <a:r>
              <a:rPr lang="sr-Cyrl-BA" sz="2400" dirty="0" smtClean="0"/>
              <a:t> : 2  </a:t>
            </a:r>
          </a:p>
          <a:p>
            <a:r>
              <a:rPr lang="el-GR" sz="2400" dirty="0" smtClean="0"/>
              <a:t>α</a:t>
            </a:r>
            <a:r>
              <a:rPr lang="sr-Cyrl-BA" sz="2400" dirty="0" smtClean="0"/>
              <a:t> = </a:t>
            </a:r>
            <a:r>
              <a:rPr lang="el-GR" sz="2400" dirty="0" smtClean="0"/>
              <a:t>γ</a:t>
            </a:r>
            <a:r>
              <a:rPr lang="sr-Cyrl-BA" sz="2400" dirty="0" smtClean="0"/>
              <a:t> = 125</a:t>
            </a:r>
            <a:r>
              <a:rPr lang="en-US" sz="2400" dirty="0" smtClean="0"/>
              <a:t>⁰</a:t>
            </a:r>
            <a:r>
              <a:rPr lang="sr-Cyrl-BA" sz="2400" dirty="0" smtClean="0"/>
              <a:t> </a:t>
            </a:r>
            <a:endParaRPr lang="en-US" sz="2400" dirty="0" smtClean="0"/>
          </a:p>
          <a:p>
            <a:endParaRPr lang="sr-Cyrl-BA" sz="2400" dirty="0" smtClean="0"/>
          </a:p>
          <a:p>
            <a:r>
              <a:rPr lang="sr-Cyrl-BA" sz="2400" dirty="0" smtClean="0"/>
              <a:t>Углови </a:t>
            </a:r>
            <a:r>
              <a:rPr lang="el-GR" sz="2400" dirty="0" smtClean="0"/>
              <a:t>α</a:t>
            </a:r>
            <a:r>
              <a:rPr lang="sr-Cyrl-BA" sz="2400" dirty="0" smtClean="0"/>
              <a:t> и </a:t>
            </a:r>
            <a:r>
              <a:rPr lang="el-GR" sz="2400" dirty="0" smtClean="0"/>
              <a:t>β</a:t>
            </a:r>
            <a:r>
              <a:rPr lang="sr-Cyrl-BA" sz="2400" dirty="0" smtClean="0"/>
              <a:t> су сусједни и суплементни па је</a:t>
            </a:r>
          </a:p>
          <a:p>
            <a:r>
              <a:rPr lang="sr-Cyrl-BA" sz="2400" dirty="0" smtClean="0"/>
              <a:t> </a:t>
            </a:r>
            <a:r>
              <a:rPr lang="el-GR" sz="2400" dirty="0" smtClean="0"/>
              <a:t>α</a:t>
            </a:r>
            <a:r>
              <a:rPr lang="sr-Cyrl-BA" sz="2400" dirty="0" smtClean="0"/>
              <a:t> + </a:t>
            </a:r>
            <a:r>
              <a:rPr lang="el-GR" sz="2400" dirty="0" smtClean="0"/>
              <a:t>β</a:t>
            </a:r>
            <a:r>
              <a:rPr lang="sr-Cyrl-BA" sz="2400" dirty="0" smtClean="0"/>
              <a:t> = 180</a:t>
            </a:r>
            <a:r>
              <a:rPr lang="en-US" sz="2400" dirty="0" smtClean="0"/>
              <a:t>⁰</a:t>
            </a:r>
            <a:r>
              <a:rPr lang="sr-Cyrl-BA" sz="2400" dirty="0" smtClean="0"/>
              <a:t> а  </a:t>
            </a:r>
            <a:r>
              <a:rPr lang="el-GR" sz="2400" dirty="0" smtClean="0"/>
              <a:t>α</a:t>
            </a:r>
            <a:r>
              <a:rPr lang="sr-Cyrl-BA" sz="2400" dirty="0" smtClean="0"/>
              <a:t> = 125</a:t>
            </a:r>
            <a:r>
              <a:rPr lang="en-US" sz="2400" dirty="0" smtClean="0"/>
              <a:t>⁰</a:t>
            </a:r>
            <a:r>
              <a:rPr lang="sr-Cyrl-BA" sz="2400" dirty="0" smtClean="0"/>
              <a:t> </a:t>
            </a:r>
          </a:p>
          <a:p>
            <a:r>
              <a:rPr lang="el-GR" sz="2400" dirty="0" smtClean="0"/>
              <a:t>β </a:t>
            </a:r>
            <a:r>
              <a:rPr lang="sr-Cyrl-BA" sz="2400" dirty="0" smtClean="0"/>
              <a:t>= 180</a:t>
            </a:r>
            <a:r>
              <a:rPr lang="en-US" sz="2400" dirty="0" smtClean="0"/>
              <a:t>⁰</a:t>
            </a:r>
            <a:r>
              <a:rPr lang="sr-Cyrl-BA" sz="2400" dirty="0" smtClean="0"/>
              <a:t> - 125</a:t>
            </a:r>
            <a:r>
              <a:rPr lang="en-US" sz="2400" dirty="0" smtClean="0"/>
              <a:t>⁰</a:t>
            </a:r>
            <a:r>
              <a:rPr lang="sr-Cyrl-BA" sz="2400" dirty="0" smtClean="0"/>
              <a:t> </a:t>
            </a:r>
          </a:p>
          <a:p>
            <a:r>
              <a:rPr lang="el-GR" sz="2400" dirty="0" smtClean="0"/>
              <a:t>β </a:t>
            </a:r>
            <a:r>
              <a:rPr lang="sr-Cyrl-BA" sz="2400" dirty="0" smtClean="0"/>
              <a:t>=55</a:t>
            </a:r>
            <a:r>
              <a:rPr lang="en-US" sz="2400" dirty="0" smtClean="0"/>
              <a:t>⁰</a:t>
            </a:r>
            <a:endParaRPr lang="sr-Cyrl-BA" sz="2400" dirty="0" smtClean="0"/>
          </a:p>
          <a:p>
            <a:r>
              <a:rPr lang="el-GR" sz="2400" dirty="0" smtClean="0"/>
              <a:t>β </a:t>
            </a:r>
            <a:r>
              <a:rPr lang="sr-Cyrl-BA" sz="2400" dirty="0" smtClean="0"/>
              <a:t>= </a:t>
            </a:r>
            <a:r>
              <a:rPr lang="el-GR" sz="2400" dirty="0" smtClean="0"/>
              <a:t>δ</a:t>
            </a:r>
            <a:r>
              <a:rPr lang="sr-Cyrl-BA" sz="2400" dirty="0" smtClean="0"/>
              <a:t> =55</a:t>
            </a:r>
            <a:r>
              <a:rPr lang="en-US" sz="2400" dirty="0" smtClean="0"/>
              <a:t>⁰</a:t>
            </a:r>
            <a:r>
              <a:rPr lang="sr-Cyrl-BA" sz="2400" dirty="0" smtClean="0"/>
              <a:t> јер су наспрамни углови паралелограма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03520" y="2926080"/>
            <a:ext cx="6367550" cy="16625"/>
          </a:xfrm>
          <a:prstGeom prst="line">
            <a:avLst/>
          </a:prstGeom>
          <a:ln w="28575">
            <a:solidFill>
              <a:schemeClr val="tx1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5" y="349134"/>
            <a:ext cx="11022676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tx1"/>
                </a:solidFill>
              </a:rPr>
              <a:t>Примјер 2</a:t>
            </a:r>
            <a:r>
              <a:rPr lang="sr-Cyrl-BA" sz="24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sr-Cyrl-CS" sz="2400" dirty="0" smtClean="0"/>
              <a:t>Да ли углови од </a:t>
            </a:r>
            <a:r>
              <a:rPr lang="sr-Cyrl-BA" sz="2400" dirty="0" smtClean="0"/>
              <a:t>58</a:t>
            </a:r>
            <a:r>
              <a:rPr lang="en-US" sz="2400" dirty="0" smtClean="0"/>
              <a:t>⁰</a:t>
            </a:r>
            <a:r>
              <a:rPr lang="sr-Cyrl-BA" sz="2400" dirty="0" smtClean="0"/>
              <a:t> и 83</a:t>
            </a:r>
            <a:r>
              <a:rPr lang="en-US" sz="2400" dirty="0" smtClean="0"/>
              <a:t>⁰</a:t>
            </a:r>
            <a:r>
              <a:rPr lang="sr-Cyrl-BA" sz="2400" dirty="0" smtClean="0"/>
              <a:t> </a:t>
            </a:r>
            <a:r>
              <a:rPr lang="sr-Cyrl-CS" sz="2400" dirty="0" smtClean="0"/>
              <a:t>могу да буду углови једног паралелограма?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3" name="Picture 2" descr="примјер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8145" y="2075063"/>
            <a:ext cx="4738255" cy="34279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6524" y="1517527"/>
            <a:ext cx="630104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Ако је </a:t>
            </a:r>
            <a:r>
              <a:rPr lang="el-GR" sz="2400" dirty="0" smtClean="0"/>
              <a:t>α</a:t>
            </a:r>
            <a:r>
              <a:rPr lang="sr-Cyrl-BA" sz="2400" dirty="0" smtClean="0"/>
              <a:t>=58</a:t>
            </a:r>
            <a:r>
              <a:rPr lang="en-US" sz="2400" dirty="0" smtClean="0"/>
              <a:t>⁰</a:t>
            </a:r>
            <a:r>
              <a:rPr lang="sr-Cyrl-BA" sz="2400" dirty="0" smtClean="0"/>
              <a:t>  онда  треба да је и </a:t>
            </a:r>
            <a:r>
              <a:rPr lang="el-GR" sz="2400" dirty="0" smtClean="0"/>
              <a:t>γ</a:t>
            </a:r>
            <a:r>
              <a:rPr lang="sr-Cyrl-BA" sz="2400" dirty="0" smtClean="0"/>
              <a:t>=58</a:t>
            </a:r>
            <a:r>
              <a:rPr lang="en-US" sz="2400" dirty="0" smtClean="0"/>
              <a:t>⁰</a:t>
            </a:r>
            <a:r>
              <a:rPr lang="sr-Cyrl-BA" sz="2400" dirty="0" smtClean="0"/>
              <a:t> </a:t>
            </a:r>
          </a:p>
          <a:p>
            <a:endParaRPr lang="sr-Cyrl-BA" sz="2400" dirty="0" smtClean="0"/>
          </a:p>
          <a:p>
            <a:r>
              <a:rPr lang="sr-Cyrl-BA" sz="2400" dirty="0" smtClean="0"/>
              <a:t>Такође, ако је </a:t>
            </a:r>
            <a:r>
              <a:rPr lang="el-GR" sz="2400" dirty="0" smtClean="0"/>
              <a:t>δ</a:t>
            </a:r>
            <a:r>
              <a:rPr lang="sr-Cyrl-BA" sz="2400" dirty="0" smtClean="0"/>
              <a:t>=83</a:t>
            </a:r>
            <a:r>
              <a:rPr lang="en-US" sz="2400" dirty="0" smtClean="0"/>
              <a:t>⁰</a:t>
            </a:r>
            <a:r>
              <a:rPr lang="sr-Cyrl-BA" sz="2400" dirty="0" smtClean="0"/>
              <a:t> треба да је и </a:t>
            </a:r>
            <a:r>
              <a:rPr lang="el-GR" sz="2400" dirty="0" smtClean="0"/>
              <a:t>β</a:t>
            </a:r>
            <a:r>
              <a:rPr lang="sr-Cyrl-BA" sz="2400" dirty="0" smtClean="0"/>
              <a:t>=83</a:t>
            </a:r>
            <a:r>
              <a:rPr lang="en-US" sz="2400" dirty="0" smtClean="0"/>
              <a:t>⁰</a:t>
            </a:r>
            <a:endParaRPr lang="sr-Cyrl-BA" sz="2400" dirty="0" smtClean="0"/>
          </a:p>
          <a:p>
            <a:endParaRPr lang="sr-Cyrl-BA" sz="2400" dirty="0" smtClean="0"/>
          </a:p>
          <a:p>
            <a:r>
              <a:rPr lang="sr-Cyrl-BA" sz="2400" dirty="0" smtClean="0"/>
              <a:t> Углови </a:t>
            </a:r>
            <a:r>
              <a:rPr lang="el-GR" sz="2400" dirty="0" smtClean="0"/>
              <a:t>α</a:t>
            </a:r>
            <a:r>
              <a:rPr lang="sr-Cyrl-BA" sz="2400" dirty="0" smtClean="0"/>
              <a:t> и </a:t>
            </a:r>
            <a:r>
              <a:rPr lang="el-GR" sz="2400" dirty="0" smtClean="0"/>
              <a:t>β</a:t>
            </a:r>
            <a:r>
              <a:rPr lang="sr-Cyrl-BA" sz="2400" dirty="0" smtClean="0"/>
              <a:t> су сусједни и суплементни па је</a:t>
            </a:r>
          </a:p>
          <a:p>
            <a:r>
              <a:rPr lang="sr-Cyrl-BA" sz="2400" dirty="0" smtClean="0"/>
              <a:t> </a:t>
            </a:r>
            <a:r>
              <a:rPr lang="el-GR" sz="2400" dirty="0" smtClean="0"/>
              <a:t>α</a:t>
            </a:r>
            <a:r>
              <a:rPr lang="sr-Cyrl-BA" sz="2400" dirty="0" smtClean="0"/>
              <a:t> + </a:t>
            </a:r>
            <a:r>
              <a:rPr lang="el-GR" sz="2400" dirty="0" smtClean="0"/>
              <a:t>β</a:t>
            </a:r>
            <a:r>
              <a:rPr lang="sr-Cyrl-BA" sz="2400" dirty="0" smtClean="0"/>
              <a:t> = 180</a:t>
            </a:r>
            <a:r>
              <a:rPr lang="en-US" sz="2400" dirty="0" smtClean="0"/>
              <a:t>⁰</a:t>
            </a:r>
            <a:endParaRPr lang="sr-Cyrl-BA" sz="2400" dirty="0" smtClean="0"/>
          </a:p>
          <a:p>
            <a:r>
              <a:rPr lang="sr-Cyrl-BA" sz="2400" dirty="0" smtClean="0"/>
              <a:t>Провјеримо збир наших углова</a:t>
            </a:r>
          </a:p>
          <a:p>
            <a:r>
              <a:rPr lang="el-GR" sz="2400" dirty="0" smtClean="0"/>
              <a:t>α</a:t>
            </a:r>
            <a:r>
              <a:rPr lang="sr-Cyrl-BA" sz="2400" dirty="0" smtClean="0"/>
              <a:t> + </a:t>
            </a:r>
            <a:r>
              <a:rPr lang="el-GR" sz="2400" dirty="0" smtClean="0"/>
              <a:t>β</a:t>
            </a:r>
            <a:r>
              <a:rPr lang="sr-Cyrl-BA" sz="2400" dirty="0" smtClean="0"/>
              <a:t> = 58</a:t>
            </a:r>
            <a:r>
              <a:rPr lang="en-US" sz="2400" dirty="0" smtClean="0"/>
              <a:t>⁰</a:t>
            </a:r>
            <a:r>
              <a:rPr lang="sr-Cyrl-BA" sz="2400" dirty="0" smtClean="0"/>
              <a:t> + 83</a:t>
            </a:r>
            <a:r>
              <a:rPr lang="en-US" sz="2400" dirty="0" smtClean="0"/>
              <a:t>⁰ </a:t>
            </a:r>
            <a:r>
              <a:rPr lang="sr-Cyrl-BA" sz="2400" dirty="0" smtClean="0"/>
              <a:t>= </a:t>
            </a:r>
            <a:r>
              <a:rPr lang="en-US" sz="2400" dirty="0" smtClean="0"/>
              <a:t>141⁰</a:t>
            </a:r>
            <a:endParaRPr lang="sr-Cyrl-BA" sz="2400" dirty="0" smtClean="0"/>
          </a:p>
          <a:p>
            <a:endParaRPr lang="sr-Cyrl-BA" sz="2400" dirty="0" smtClean="0"/>
          </a:p>
          <a:p>
            <a:r>
              <a:rPr lang="sr-Cyrl-BA" sz="2400" dirty="0" smtClean="0"/>
              <a:t>Њихов збир је мањи од  </a:t>
            </a:r>
            <a:r>
              <a:rPr lang="en-US" sz="2400" dirty="0" smtClean="0"/>
              <a:t>180⁰</a:t>
            </a:r>
            <a:r>
              <a:rPr lang="sr-Cyrl-BA" sz="2400" dirty="0" smtClean="0"/>
              <a:t> па дати углови не могу бити углови паралелограма.</a:t>
            </a:r>
          </a:p>
          <a:p>
            <a:endParaRPr lang="sr-Cyrl-BA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79443" y="596347"/>
            <a:ext cx="657199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CS" sz="2400" dirty="0" smtClean="0"/>
              <a:t>Наспрамне странице паралелограма су једнаке.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79444" y="1258957"/>
            <a:ext cx="1044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Нека је дат паралелограм </a:t>
            </a:r>
            <a:r>
              <a:rPr lang="en-US" sz="2400" dirty="0" smtClean="0"/>
              <a:t>ABCD, </a:t>
            </a:r>
            <a:r>
              <a:rPr lang="sr-Cyrl-BA" sz="2400" dirty="0" smtClean="0"/>
              <a:t>повуцимо дијагоналу</a:t>
            </a:r>
            <a:r>
              <a:rPr lang="en-US" sz="2400" dirty="0" smtClean="0"/>
              <a:t> AC</a:t>
            </a:r>
            <a:r>
              <a:rPr lang="sr-Cyrl-BA" sz="2400" dirty="0" smtClean="0"/>
              <a:t> која дијели паралелограм на троугао </a:t>
            </a:r>
            <a:r>
              <a:rPr lang="en-US" sz="2400" dirty="0" smtClean="0"/>
              <a:t>ABC</a:t>
            </a:r>
            <a:r>
              <a:rPr lang="sr-Cyrl-BA" sz="2400" dirty="0" smtClean="0"/>
              <a:t> и троугао</a:t>
            </a:r>
            <a:r>
              <a:rPr lang="en-US" sz="2400" dirty="0" smtClean="0"/>
              <a:t> ACD</a:t>
            </a:r>
            <a:r>
              <a:rPr lang="sr-Cyrl-BA" sz="2400" dirty="0" smtClean="0"/>
              <a:t>:</a:t>
            </a:r>
          </a:p>
          <a:p>
            <a:endParaRPr lang="en-US" sz="2400" dirty="0"/>
          </a:p>
        </p:txBody>
      </p:sp>
      <p:pic>
        <p:nvPicPr>
          <p:cNvPr id="8" name="Picture 7" descr="наспрамне стр су једнак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673" y="2197100"/>
            <a:ext cx="6348827" cy="2324099"/>
          </a:xfrm>
          <a:prstGeom prst="rect">
            <a:avLst/>
          </a:prstGeom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18100" y="2501900"/>
            <a:ext cx="641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 = AC    (</a:t>
            </a:r>
            <a:r>
              <a:rPr lang="sr-Cyrl-BA" sz="2400" dirty="0" smtClean="0"/>
              <a:t> заједничка страница )</a:t>
            </a:r>
            <a:endParaRPr lang="en-US" sz="2400" dirty="0" smtClean="0"/>
          </a:p>
          <a:p>
            <a:r>
              <a:rPr lang="en-US" sz="2400" dirty="0" smtClean="0"/>
              <a:t>γ</a:t>
            </a:r>
            <a:r>
              <a:rPr lang="en-US" dirty="0" smtClean="0"/>
              <a:t> </a:t>
            </a:r>
            <a:r>
              <a:rPr lang="en-US" sz="1200" dirty="0" smtClean="0"/>
              <a:t>1 </a:t>
            </a:r>
            <a:r>
              <a:rPr lang="en-US" sz="2400" dirty="0" smtClean="0"/>
              <a:t>= γ </a:t>
            </a:r>
            <a:r>
              <a:rPr lang="en-US" sz="1200" dirty="0" smtClean="0"/>
              <a:t>1</a:t>
            </a:r>
          </a:p>
          <a:p>
            <a:r>
              <a:rPr lang="el-GR" sz="2400" dirty="0" smtClean="0"/>
              <a:t>α</a:t>
            </a:r>
            <a:r>
              <a:rPr lang="en-US" sz="2400" dirty="0" smtClean="0"/>
              <a:t> </a:t>
            </a:r>
            <a:r>
              <a:rPr lang="en-US" sz="1200" dirty="0" smtClean="0"/>
              <a:t>1 </a:t>
            </a:r>
            <a:r>
              <a:rPr lang="en-US" sz="2400" dirty="0" smtClean="0"/>
              <a:t>= </a:t>
            </a:r>
            <a:r>
              <a:rPr lang="el-GR" sz="2400" dirty="0" smtClean="0"/>
              <a:t>α</a:t>
            </a:r>
            <a:r>
              <a:rPr lang="en-US" sz="2400" dirty="0" smtClean="0"/>
              <a:t> </a:t>
            </a:r>
            <a:r>
              <a:rPr lang="en-US" sz="1200" dirty="0" smtClean="0"/>
              <a:t>1   </a:t>
            </a:r>
            <a:r>
              <a:rPr lang="sr-Cyrl-BA" sz="1200" dirty="0" smtClean="0"/>
              <a:t>                </a:t>
            </a:r>
            <a:endParaRPr lang="en-US" sz="2400" dirty="0"/>
          </a:p>
        </p:txBody>
      </p:sp>
      <p:sp>
        <p:nvSpPr>
          <p:cNvPr id="15" name="Right Brace 14"/>
          <p:cNvSpPr/>
          <p:nvPr/>
        </p:nvSpPr>
        <p:spPr>
          <a:xfrm>
            <a:off x="6235700" y="3035300"/>
            <a:ext cx="444500" cy="5715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94500" y="2921000"/>
            <a:ext cx="299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углови са паралелним крацима</a:t>
            </a:r>
            <a:endParaRPr lang="en-US" sz="2400" dirty="0"/>
          </a:p>
        </p:txBody>
      </p:sp>
      <p:sp>
        <p:nvSpPr>
          <p:cNvPr id="18" name="Down Arrow 17"/>
          <p:cNvSpPr/>
          <p:nvPr/>
        </p:nvSpPr>
        <p:spPr>
          <a:xfrm>
            <a:off x="7073900" y="4254500"/>
            <a:ext cx="484632" cy="38400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26000" y="3797300"/>
            <a:ext cx="5537200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Extract 20"/>
          <p:cNvSpPr/>
          <p:nvPr/>
        </p:nvSpPr>
        <p:spPr>
          <a:xfrm>
            <a:off x="5662584" y="4871259"/>
            <a:ext cx="422332" cy="248457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Extract 22"/>
          <p:cNvSpPr/>
          <p:nvPr/>
        </p:nvSpPr>
        <p:spPr>
          <a:xfrm>
            <a:off x="7739150" y="4871258"/>
            <a:ext cx="374072" cy="273858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94786" y="4771505"/>
            <a:ext cx="386421" cy="158092"/>
          </a:xfrm>
          <a:custGeom>
            <a:avLst/>
            <a:gdLst>
              <a:gd name="connsiteX0" fmla="*/ 6345 w 628645"/>
              <a:gd name="connsiteY0" fmla="*/ 165100 h 170330"/>
              <a:gd name="connsiteX1" fmla="*/ 57145 w 628645"/>
              <a:gd name="connsiteY1" fmla="*/ 63500 h 170330"/>
              <a:gd name="connsiteX2" fmla="*/ 133345 w 628645"/>
              <a:gd name="connsiteY2" fmla="*/ 38100 h 170330"/>
              <a:gd name="connsiteX3" fmla="*/ 285745 w 628645"/>
              <a:gd name="connsiteY3" fmla="*/ 50800 h 170330"/>
              <a:gd name="connsiteX4" fmla="*/ 311145 w 628645"/>
              <a:gd name="connsiteY4" fmla="*/ 88900 h 170330"/>
              <a:gd name="connsiteX5" fmla="*/ 349245 w 628645"/>
              <a:gd name="connsiteY5" fmla="*/ 101600 h 170330"/>
              <a:gd name="connsiteX6" fmla="*/ 476245 w 628645"/>
              <a:gd name="connsiteY6" fmla="*/ 165100 h 170330"/>
              <a:gd name="connsiteX7" fmla="*/ 565145 w 628645"/>
              <a:gd name="connsiteY7" fmla="*/ 152400 h 170330"/>
              <a:gd name="connsiteX8" fmla="*/ 615945 w 628645"/>
              <a:gd name="connsiteY8" fmla="*/ 76200 h 170330"/>
              <a:gd name="connsiteX9" fmla="*/ 628645 w 628645"/>
              <a:gd name="connsiteY9" fmla="*/ 0 h 17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8645" h="170330">
                <a:moveTo>
                  <a:pt x="6345" y="165100"/>
                </a:moveTo>
                <a:cubicBezTo>
                  <a:pt x="17537" y="97946"/>
                  <a:pt x="0" y="88898"/>
                  <a:pt x="57145" y="63500"/>
                </a:cubicBezTo>
                <a:cubicBezTo>
                  <a:pt x="81611" y="52626"/>
                  <a:pt x="133345" y="38100"/>
                  <a:pt x="133345" y="38100"/>
                </a:cubicBezTo>
                <a:cubicBezTo>
                  <a:pt x="184145" y="42333"/>
                  <a:pt x="236730" y="36796"/>
                  <a:pt x="285745" y="50800"/>
                </a:cubicBezTo>
                <a:cubicBezTo>
                  <a:pt x="300421" y="54993"/>
                  <a:pt x="299226" y="79365"/>
                  <a:pt x="311145" y="88900"/>
                </a:cubicBezTo>
                <a:cubicBezTo>
                  <a:pt x="321598" y="97263"/>
                  <a:pt x="337543" y="95099"/>
                  <a:pt x="349245" y="101600"/>
                </a:cubicBezTo>
                <a:cubicBezTo>
                  <a:pt x="472958" y="170330"/>
                  <a:pt x="376967" y="140280"/>
                  <a:pt x="476245" y="165100"/>
                </a:cubicBezTo>
                <a:cubicBezTo>
                  <a:pt x="505878" y="160867"/>
                  <a:pt x="539891" y="168471"/>
                  <a:pt x="565145" y="152400"/>
                </a:cubicBezTo>
                <a:cubicBezTo>
                  <a:pt x="590899" y="136011"/>
                  <a:pt x="615945" y="76200"/>
                  <a:pt x="615945" y="76200"/>
                </a:cubicBezTo>
                <a:lnTo>
                  <a:pt x="628645" y="0"/>
                </a:lnTo>
              </a:path>
            </a:pathLst>
          </a:custGeom>
          <a:ln w="34925" cmpd="sng">
            <a:solidFill>
              <a:schemeClr val="accent6">
                <a:lumMod val="60000"/>
                <a:lumOff val="40000"/>
              </a:schemeClr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7209905" y="5120638"/>
            <a:ext cx="354676" cy="1155"/>
          </a:xfrm>
          <a:prstGeom prst="line">
            <a:avLst/>
          </a:prstGeom>
          <a:ln w="53975">
            <a:solidFill>
              <a:schemeClr val="accent6">
                <a:lumMod val="60000"/>
                <a:lumOff val="40000"/>
              </a:schemeClr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15447" y="5020887"/>
            <a:ext cx="332509" cy="2"/>
          </a:xfrm>
          <a:prstGeom prst="line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 rot="10800000" flipV="1">
            <a:off x="6233161" y="4764061"/>
            <a:ext cx="8326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ABC</a:t>
            </a:r>
            <a:endParaRPr lang="en-US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10800000" flipV="1">
            <a:off x="8118991" y="4755166"/>
            <a:ext cx="12411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ACD</a:t>
            </a:r>
            <a:endParaRPr lang="en-US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26100" y="3802489"/>
            <a:ext cx="421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Cyrl-BA" sz="2400" dirty="0" smtClean="0">
                <a:solidFill>
                  <a:prstClr val="black"/>
                </a:solidFill>
              </a:rPr>
              <a:t>НА ОСНОВУ СТАВА   УСУ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4400" y="5854700"/>
            <a:ext cx="76587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BA" sz="2400" dirty="0" smtClean="0"/>
              <a:t>Из ове подударности закљчујемо да је </a:t>
            </a:r>
            <a:r>
              <a:rPr lang="en-US" sz="2400" dirty="0" smtClean="0"/>
              <a:t>AB = CD</a:t>
            </a:r>
            <a:r>
              <a:rPr lang="sr-Cyrl-BA" sz="2400" dirty="0" smtClean="0"/>
              <a:t> и</a:t>
            </a:r>
            <a:r>
              <a:rPr lang="en-US" sz="2400" dirty="0" smtClean="0"/>
              <a:t> AD = BC</a:t>
            </a:r>
            <a:r>
              <a:rPr lang="sr-Cyrl-BA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31024" y="5536276"/>
            <a:ext cx="964276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/>
              <a:t>Дакле, ДИЈАГОНАЛЕ ПАРАЛЕЛОГРАМА СЕ ПОЛОВЕ.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651" y="565265"/>
            <a:ext cx="9576262" cy="4454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137" y="1961804"/>
            <a:ext cx="1117780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BA" sz="2400" dirty="0" smtClean="0"/>
          </a:p>
          <a:p>
            <a:pPr>
              <a:buFont typeface="Wingdings" pitchFamily="2" charset="2"/>
              <a:buChar char="q"/>
            </a:pPr>
            <a:r>
              <a:rPr lang="sr-Cyrl-BA" sz="2400" dirty="0" smtClean="0"/>
              <a:t> Сваки четвороугао код кога су наспрамни углови  једнаки јесте паралелограм.</a:t>
            </a:r>
          </a:p>
          <a:p>
            <a:pPr>
              <a:buFont typeface="Wingdings" pitchFamily="2" charset="2"/>
              <a:buChar char="q"/>
            </a:pPr>
            <a:endParaRPr lang="sr-Cyrl-BA" sz="2400" dirty="0" smtClean="0"/>
          </a:p>
          <a:p>
            <a:pPr>
              <a:buFont typeface="Wingdings" pitchFamily="2" charset="2"/>
              <a:buChar char="q"/>
            </a:pPr>
            <a:r>
              <a:rPr lang="sr-Cyrl-BA" sz="2400" dirty="0" smtClean="0"/>
              <a:t> Сваки четвороугао код кога су два сусједна угла суплементна јесте паралелограм.</a:t>
            </a:r>
          </a:p>
          <a:p>
            <a:pPr>
              <a:buFont typeface="Wingdings" pitchFamily="2" charset="2"/>
              <a:buChar char="q"/>
            </a:pPr>
            <a:endParaRPr lang="sr-Cyrl-BA" sz="2400" dirty="0" smtClean="0"/>
          </a:p>
          <a:p>
            <a:pPr>
              <a:buFont typeface="Wingdings" pitchFamily="2" charset="2"/>
              <a:buChar char="q"/>
            </a:pPr>
            <a:r>
              <a:rPr lang="sr-Cyrl-BA" sz="2400" dirty="0" smtClean="0"/>
              <a:t> Сваки четвороугао код кога су наспрамне странице једнаке јесте паралелограм.</a:t>
            </a:r>
          </a:p>
          <a:p>
            <a:pPr>
              <a:buFont typeface="Wingdings" pitchFamily="2" charset="2"/>
              <a:buChar char="q"/>
            </a:pPr>
            <a:endParaRPr lang="sr-Cyrl-BA" sz="2400" dirty="0" smtClean="0"/>
          </a:p>
          <a:p>
            <a:pPr>
              <a:buFont typeface="Wingdings" pitchFamily="2" charset="2"/>
              <a:buChar char="q"/>
            </a:pPr>
            <a:r>
              <a:rPr lang="sr-Cyrl-BA" sz="2400" dirty="0" smtClean="0"/>
              <a:t> Сваки четвороугао код кога се дијагонале полове јесте паралелограм.</a:t>
            </a:r>
          </a:p>
          <a:p>
            <a:endParaRPr lang="sr-Cyrl-BA" sz="2400" dirty="0" smtClean="0"/>
          </a:p>
          <a:p>
            <a:endParaRPr lang="sr-Cyrl-BA" sz="2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5264" y="1097280"/>
            <a:ext cx="10723419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/>
              <a:t>Како препознати паралелограм?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524" y="931025"/>
            <a:ext cx="9892145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/>
              <a:t>Домаћа задаћа: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47898" y="1862051"/>
            <a:ext cx="9975273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 smtClean="0"/>
              <a:t>2. и 3.  задатак на страни 161. (уџбеник)</a:t>
            </a:r>
          </a:p>
          <a:p>
            <a:r>
              <a:rPr lang="sr-Cyrl-BA" sz="2400" dirty="0" smtClean="0"/>
              <a:t>5. на страни 162. (уџбеник)</a:t>
            </a:r>
          </a:p>
          <a:p>
            <a:endParaRPr lang="sr-Cyrl-BA" dirty="0" smtClean="0"/>
          </a:p>
          <a:p>
            <a:r>
              <a:rPr lang="sr-Cyrl-BA" dirty="0" smtClean="0"/>
              <a:t>          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407</Words>
  <Application>Microsoft Office PowerPoint</Application>
  <PresentationFormat>Custom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Данијела Пилиповић</dc:creator>
  <cp:lastModifiedBy>Windows User</cp:lastModifiedBy>
  <cp:revision>146</cp:revision>
  <dcterms:created xsi:type="dcterms:W3CDTF">2021-01-12T13:46:17Z</dcterms:created>
  <dcterms:modified xsi:type="dcterms:W3CDTF">2021-01-26T21:42:36Z</dcterms:modified>
</cp:coreProperties>
</file>