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8571B365-71C5-45A7-A288-C7A6434EA927}"/>
    <pc:docChg chg="modSld">
      <pc:chgData name="Danijela Lolic" userId="67d28de278fda3f0" providerId="LiveId" clId="{8571B365-71C5-45A7-A288-C7A6434EA927}" dt="2021-01-26T20:02:37.415" v="1" actId="207"/>
      <pc:docMkLst>
        <pc:docMk/>
      </pc:docMkLst>
      <pc:sldChg chg="modSp mod">
        <pc:chgData name="Danijela Lolic" userId="67d28de278fda3f0" providerId="LiveId" clId="{8571B365-71C5-45A7-A288-C7A6434EA927}" dt="2021-01-26T20:02:37.415" v="1" actId="207"/>
        <pc:sldMkLst>
          <pc:docMk/>
          <pc:sldMk cId="769675095" sldId="257"/>
        </pc:sldMkLst>
        <pc:spChg chg="mod">
          <ac:chgData name="Danijela Lolic" userId="67d28de278fda3f0" providerId="LiveId" clId="{8571B365-71C5-45A7-A288-C7A6434EA927}" dt="2021-01-26T20:02:37.415" v="1" actId="207"/>
          <ac:spMkLst>
            <pc:docMk/>
            <pc:sldMk cId="769675095" sldId="257"/>
            <ac:spMk id="2" creationId="{00000000-0000-0000-0000-000000000000}"/>
          </ac:spMkLst>
        </pc:spChg>
        <pc:spChg chg="mod">
          <ac:chgData name="Danijela Lolic" userId="67d28de278fda3f0" providerId="LiveId" clId="{8571B365-71C5-45A7-A288-C7A6434EA927}" dt="2021-01-26T20:02:32.667" v="0" actId="207"/>
          <ac:spMkLst>
            <pc:docMk/>
            <pc:sldMk cId="769675095" sldId="257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1/27/2021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1/27/2021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1/27/2021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1/27/2021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7867" y="2622612"/>
            <a:ext cx="6858002" cy="1828800"/>
          </a:xfrm>
        </p:spPr>
        <p:txBody>
          <a:bodyPr>
            <a:normAutofit fontScale="90000"/>
          </a:bodyPr>
          <a:lstStyle/>
          <a:p>
            <a:r>
              <a:rPr lang="sr-Cyrl-BA" sz="4400" b="1" dirty="0">
                <a:solidFill>
                  <a:schemeClr val="tx2"/>
                </a:solidFill>
              </a:rPr>
              <a:t>ОБЛИЦИ РЕЉЕФА НАСТАЛИ РАДОМ СПОЉАШЊИХ СИЛА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4528" y="227120"/>
            <a:ext cx="4301341" cy="914400"/>
          </a:xfrm>
        </p:spPr>
        <p:txBody>
          <a:bodyPr>
            <a:normAutofit fontScale="85000" lnSpcReduction="10000"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ДАНИЈЕЛА ЛОЛИЋ</a:t>
            </a:r>
          </a:p>
          <a:p>
            <a:r>
              <a:rPr lang="sr-Cyrl-BA" dirty="0">
                <a:solidFill>
                  <a:schemeClr val="tx2"/>
                </a:solidFill>
              </a:rPr>
              <a:t>ЈУ ОШ „Петар Кочић“,Кола</a:t>
            </a:r>
          </a:p>
          <a:p>
            <a:r>
              <a:rPr lang="sr-Cyrl-BA" dirty="0">
                <a:solidFill>
                  <a:schemeClr val="tx2"/>
                </a:solidFill>
              </a:rPr>
              <a:t>Бања Лука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8D9FB9-A8D1-48DD-9CD7-A8132096C590}"/>
              </a:ext>
            </a:extLst>
          </p:cNvPr>
          <p:cNvSpPr txBox="1"/>
          <p:nvPr/>
        </p:nvSpPr>
        <p:spPr>
          <a:xfrm>
            <a:off x="547926" y="255231"/>
            <a:ext cx="364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5. ЛЕДНИЧКА ЕРОЗИЈА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0617EC-8087-491E-B46E-EF82433C2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627" y="690693"/>
            <a:ext cx="2194750" cy="4365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219EDA-8583-44C6-A993-CB9380F1C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7" y="3522238"/>
            <a:ext cx="4858933" cy="2999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29F31B-049B-47BC-ACE8-EA54AACDE251}"/>
              </a:ext>
            </a:extLst>
          </p:cNvPr>
          <p:cNvSpPr txBox="1"/>
          <p:nvPr/>
        </p:nvSpPr>
        <p:spPr>
          <a:xfrm>
            <a:off x="2766873" y="3699283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ЛЕДНИК У АЛПАМА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402CB1-DF13-4A9C-AFDA-2824703D43E6}"/>
              </a:ext>
            </a:extLst>
          </p:cNvPr>
          <p:cNvSpPr txBox="1"/>
          <p:nvPr/>
        </p:nvSpPr>
        <p:spPr>
          <a:xfrm>
            <a:off x="9016284" y="955258"/>
            <a:ext cx="2760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rgbClr val="FF0000"/>
                </a:solidFill>
              </a:rPr>
              <a:t>ЦИРК</a:t>
            </a:r>
            <a:r>
              <a:rPr lang="sr-Cyrl-BA" sz="1600" b="1" dirty="0">
                <a:solidFill>
                  <a:schemeClr val="tx2"/>
                </a:solidFill>
              </a:rPr>
              <a:t> </a:t>
            </a:r>
            <a:r>
              <a:rPr lang="sr-Cyrl-BA" sz="1600" dirty="0">
                <a:solidFill>
                  <a:schemeClr val="tx2"/>
                </a:solidFill>
              </a:rPr>
              <a:t>– УДУБЉЕЊЕ НА КОМЕ НАСТАЈЕ ЛЕДНИК</a:t>
            </a:r>
            <a:endParaRPr lang="sr-Cyrl-BA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35B8BA-F5A4-403F-A804-7AC366A15D83}"/>
              </a:ext>
            </a:extLst>
          </p:cNvPr>
          <p:cNvSpPr txBox="1"/>
          <p:nvPr/>
        </p:nvSpPr>
        <p:spPr>
          <a:xfrm>
            <a:off x="8953186" y="2278992"/>
            <a:ext cx="27609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rgbClr val="FF0000"/>
                </a:solidFill>
              </a:rPr>
              <a:t>ЛЕДНИЧКА ДОЛИНА</a:t>
            </a:r>
            <a:r>
              <a:rPr lang="sr-Cyrl-BA" sz="1600" dirty="0">
                <a:solidFill>
                  <a:srgbClr val="FF0000"/>
                </a:solidFill>
              </a:rPr>
              <a:t> </a:t>
            </a:r>
            <a:r>
              <a:rPr lang="sr-Cyrl-BA" sz="1600" dirty="0">
                <a:solidFill>
                  <a:schemeClr val="tx2"/>
                </a:solidFill>
              </a:rPr>
              <a:t>– ИЗДУЖЕНО УДУБЉЕЊЕ СТРМИХ СТРАНА И ЗАРАВЊЕНОГ ДНА КОЈИМ СУ СЕ ЛЕДНИЦИ КРЕТАЛИ</a:t>
            </a:r>
            <a:endParaRPr lang="sr-Cyrl-BA" sz="16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A17FA3-FA61-44B6-AB0B-7003EC0DC73D}"/>
              </a:ext>
            </a:extLst>
          </p:cNvPr>
          <p:cNvSpPr txBox="1"/>
          <p:nvPr/>
        </p:nvSpPr>
        <p:spPr>
          <a:xfrm>
            <a:off x="414761" y="690693"/>
            <a:ext cx="6249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НА ВИСОКИМ ПЛАНИНАМА И ХЛАДНИМ ТОПЛОТНИМ ПОЈАСЕВИМА СТВАРАЈУ СЕ </a:t>
            </a:r>
            <a:r>
              <a:rPr lang="sr-Cyrl-BA" sz="1600" b="1" dirty="0">
                <a:solidFill>
                  <a:schemeClr val="tx2"/>
                </a:solidFill>
              </a:rPr>
              <a:t>ЛЕДНИЦИ</a:t>
            </a:r>
            <a:r>
              <a:rPr lang="sr-Cyrl-BA" sz="1600" dirty="0">
                <a:solidFill>
                  <a:schemeClr val="tx2"/>
                </a:solidFill>
              </a:rPr>
              <a:t>- МАСА ЛЕДА КОЈИ СЕ КРЕЋЕ.</a:t>
            </a:r>
          </a:p>
          <a:p>
            <a:r>
              <a:rPr lang="sr-Cyrl-BA" sz="1600" dirty="0">
                <a:solidFill>
                  <a:schemeClr val="tx2"/>
                </a:solidFill>
              </a:rPr>
              <a:t>ДЕБЉИНА ЛЕДНИКА ЈЕ ЧЕСТО ВИШЕ СТОТИНА МЕТАРА И ВРШИ ОГРОМАН ПРИТИСАК НА КОПНО КОЈИМ СЕ КРЕЋЕ СТВАРАЈУЋИ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ЕРОЗИВНЕ</a:t>
            </a:r>
            <a:r>
              <a:rPr lang="sr-Cyrl-BA" sz="1600" dirty="0">
                <a:solidFill>
                  <a:schemeClr val="tx2"/>
                </a:solidFill>
              </a:rPr>
              <a:t> И </a:t>
            </a:r>
            <a:r>
              <a:rPr lang="sr-Cyrl-BA" sz="1600" b="1" dirty="0">
                <a:solidFill>
                  <a:schemeClr val="tx2"/>
                </a:solidFill>
              </a:rPr>
              <a:t>АКУМУЛАТИВНЕ</a:t>
            </a:r>
            <a:r>
              <a:rPr lang="sr-Cyrl-BA" sz="1600" dirty="0">
                <a:solidFill>
                  <a:schemeClr val="tx2"/>
                </a:solidFill>
              </a:rPr>
              <a:t> ОБЛИКЕ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B0BB9EE4-BEAF-43E2-A078-032947BF1A69}"/>
              </a:ext>
            </a:extLst>
          </p:cNvPr>
          <p:cNvCxnSpPr>
            <a:cxnSpLocks/>
          </p:cNvCxnSpPr>
          <p:nvPr/>
        </p:nvCxnSpPr>
        <p:spPr>
          <a:xfrm>
            <a:off x="1083076" y="2423604"/>
            <a:ext cx="0" cy="260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4A702DE-45EC-4E8E-888A-85EF1622737D}"/>
              </a:ext>
            </a:extLst>
          </p:cNvPr>
          <p:cNvCxnSpPr>
            <a:cxnSpLocks/>
          </p:cNvCxnSpPr>
          <p:nvPr/>
        </p:nvCxnSpPr>
        <p:spPr>
          <a:xfrm>
            <a:off x="3116062" y="2423604"/>
            <a:ext cx="0" cy="260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22C3F25-31E3-44B7-807E-76578B508110}"/>
              </a:ext>
            </a:extLst>
          </p:cNvPr>
          <p:cNvSpPr txBox="1"/>
          <p:nvPr/>
        </p:nvSpPr>
        <p:spPr>
          <a:xfrm>
            <a:off x="547926" y="2683620"/>
            <a:ext cx="1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ЦИРК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ЛЕДНИЧКА ДОЛИНА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BE8CEA-97B8-4EC5-8E79-ADD5EFEE3125}"/>
              </a:ext>
            </a:extLst>
          </p:cNvPr>
          <p:cNvSpPr txBox="1"/>
          <p:nvPr/>
        </p:nvSpPr>
        <p:spPr>
          <a:xfrm>
            <a:off x="2518298" y="2734268"/>
            <a:ext cx="142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МОРЕНА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0B8F42-BB08-40A4-A041-CE1FA79F0ECA}"/>
              </a:ext>
            </a:extLst>
          </p:cNvPr>
          <p:cNvSpPr txBox="1"/>
          <p:nvPr/>
        </p:nvSpPr>
        <p:spPr>
          <a:xfrm>
            <a:off x="6664639" y="5548544"/>
            <a:ext cx="461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rgbClr val="FF0000"/>
                </a:solidFill>
              </a:rPr>
              <a:t>МОРЕНА</a:t>
            </a:r>
            <a:r>
              <a:rPr lang="sr-Cyrl-BA" sz="1600" b="1" dirty="0">
                <a:solidFill>
                  <a:schemeClr val="tx2"/>
                </a:solidFill>
              </a:rPr>
              <a:t> – </a:t>
            </a:r>
            <a:r>
              <a:rPr lang="sr-Cyrl-BA" sz="1600" dirty="0">
                <a:solidFill>
                  <a:schemeClr val="tx2"/>
                </a:solidFill>
              </a:rPr>
              <a:t>КОМАДИ СТИЈЕНА КОЈЕ ЛЕДНИЦИ ГУРАЈУ И НОСЕ У ЛЕДНИЧКИМ ДОЛИНАМА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A669317C-55A1-4B54-861F-BB430604FCFC}"/>
              </a:ext>
            </a:extLst>
          </p:cNvPr>
          <p:cNvCxnSpPr/>
          <p:nvPr/>
        </p:nvCxnSpPr>
        <p:spPr>
          <a:xfrm flipH="1">
            <a:off x="7918882" y="1136342"/>
            <a:ext cx="1097402" cy="541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8DFBC80D-6BAB-479D-8CBE-9A4BDA58E085}"/>
              </a:ext>
            </a:extLst>
          </p:cNvPr>
          <p:cNvSpPr/>
          <p:nvPr/>
        </p:nvSpPr>
        <p:spPr>
          <a:xfrm>
            <a:off x="8260689" y="1700381"/>
            <a:ext cx="523748" cy="1498483"/>
          </a:xfrm>
          <a:prstGeom prst="rightBrace">
            <a:avLst>
              <a:gd name="adj1" fmla="val 8333"/>
              <a:gd name="adj2" fmla="val 49408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844AED3C-F554-4EF3-930F-8C60414AA0E5}"/>
              </a:ext>
            </a:extLst>
          </p:cNvPr>
          <p:cNvCxnSpPr>
            <a:cxnSpLocks/>
          </p:cNvCxnSpPr>
          <p:nvPr/>
        </p:nvCxnSpPr>
        <p:spPr>
          <a:xfrm flipV="1">
            <a:off x="7297445" y="4844508"/>
            <a:ext cx="1485970" cy="656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500FF5ED-F816-4F97-B187-25FE4800316A}"/>
              </a:ext>
            </a:extLst>
          </p:cNvPr>
          <p:cNvCxnSpPr/>
          <p:nvPr/>
        </p:nvCxnSpPr>
        <p:spPr>
          <a:xfrm flipV="1">
            <a:off x="7297445" y="3522238"/>
            <a:ext cx="390617" cy="1979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7743A9-720B-4612-9BC6-8C666CF6ED7E}"/>
              </a:ext>
            </a:extLst>
          </p:cNvPr>
          <p:cNvSpPr txBox="1"/>
          <p:nvPr/>
        </p:nvSpPr>
        <p:spPr>
          <a:xfrm>
            <a:off x="710214" y="301841"/>
            <a:ext cx="259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6. АБРАЗИЈА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9230B0-4314-46B2-A03C-892E5F42D4B6}"/>
              </a:ext>
            </a:extLst>
          </p:cNvPr>
          <p:cNvSpPr txBox="1"/>
          <p:nvPr/>
        </p:nvSpPr>
        <p:spPr>
          <a:xfrm>
            <a:off x="417250" y="994299"/>
            <a:ext cx="9161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МОРСКИ И ЈЕЗЕРСКИ ТАЛАСИ СВОЈОМ СНАГОМ УДАРАЈУ </a:t>
            </a:r>
            <a:r>
              <a:rPr lang="sr-Cyrl-BA" sz="1600" dirty="0" smtClean="0">
                <a:solidFill>
                  <a:schemeClr val="tx2"/>
                </a:solidFill>
              </a:rPr>
              <a:t>О ОБАЛЕ </a:t>
            </a:r>
            <a:r>
              <a:rPr lang="sr-Cyrl-BA" sz="1600" dirty="0">
                <a:solidFill>
                  <a:schemeClr val="tx2"/>
                </a:solidFill>
              </a:rPr>
              <a:t>РАЗАРАЈУЋИ ИХ И ТАКО НАСТАЈУ </a:t>
            </a:r>
            <a:r>
              <a:rPr lang="sr-Cyrl-BA" sz="1600" b="1" dirty="0">
                <a:solidFill>
                  <a:schemeClr val="tx2"/>
                </a:solidFill>
              </a:rPr>
              <a:t>ЕРОЗИВНИ</a:t>
            </a:r>
            <a:r>
              <a:rPr lang="sr-Cyrl-BA" sz="1600" dirty="0">
                <a:solidFill>
                  <a:schemeClr val="tx2"/>
                </a:solidFill>
              </a:rPr>
              <a:t> АБРАЗИВНИ ОБЛИК</a:t>
            </a:r>
          </a:p>
          <a:p>
            <a:r>
              <a:rPr lang="sr-Cyrl-BA" sz="1600" dirty="0">
                <a:solidFill>
                  <a:srgbClr val="FF0000"/>
                </a:solidFill>
              </a:rPr>
              <a:t> </a:t>
            </a:r>
            <a:r>
              <a:rPr lang="sr-Cyrl-BA" sz="1600" b="1" dirty="0">
                <a:solidFill>
                  <a:srgbClr val="FF0000"/>
                </a:solidFill>
              </a:rPr>
              <a:t>КЛИФ </a:t>
            </a:r>
            <a:r>
              <a:rPr lang="sr-Cyrl-BA" sz="1600" b="1" dirty="0">
                <a:solidFill>
                  <a:schemeClr val="tx2"/>
                </a:solidFill>
              </a:rPr>
              <a:t>– </a:t>
            </a:r>
            <a:r>
              <a:rPr lang="sr-Cyrl-BA" sz="1600" dirty="0">
                <a:solidFill>
                  <a:schemeClr val="tx2"/>
                </a:solidFill>
              </a:rPr>
              <a:t>СТРМИ СТЈЕНОВИТИ ОДСЈЕК НАСТАО УДАРАЊЕМ ТАЛАСА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053BDA-135E-432E-8E33-8B63C69B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7" y="2091621"/>
            <a:ext cx="2709755" cy="3310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E32BFA-9AF6-40FF-9B40-039C9EFA8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530" y="839356"/>
            <a:ext cx="2857500" cy="2143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5112CD-9C97-4C38-A4FA-10B400A145D9}"/>
              </a:ext>
            </a:extLst>
          </p:cNvPr>
          <p:cNvSpPr txBox="1"/>
          <p:nvPr/>
        </p:nvSpPr>
        <p:spPr>
          <a:xfrm>
            <a:off x="417250" y="5494369"/>
            <a:ext cx="3009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tx2"/>
                </a:solidFill>
              </a:rPr>
              <a:t>ОСТРВЦЕ КАО ЗАОСТАЛИ ДИО АБРАЗИЈЕ А У ПОЗАДИНИ ЈЕ ЖАЛО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8EC522-7CF2-4596-BD80-72487E163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949" y="3429000"/>
            <a:ext cx="4081879" cy="2726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2FB834-FEBD-4427-BD73-718313EEFDD4}"/>
              </a:ext>
            </a:extLst>
          </p:cNvPr>
          <p:cNvSpPr txBox="1"/>
          <p:nvPr/>
        </p:nvSpPr>
        <p:spPr>
          <a:xfrm>
            <a:off x="7936637" y="350594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tx2"/>
                </a:solidFill>
              </a:rPr>
              <a:t>КЛИФ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2575A8-FEF1-4AA7-B225-25904EC91388}"/>
              </a:ext>
            </a:extLst>
          </p:cNvPr>
          <p:cNvSpPr txBox="1"/>
          <p:nvPr/>
        </p:nvSpPr>
        <p:spPr>
          <a:xfrm>
            <a:off x="10772402" y="2698812"/>
            <a:ext cx="1130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КЛИФ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0A98C6-3C09-4A0B-A48D-9BF0B63C6AF4}"/>
              </a:ext>
            </a:extLst>
          </p:cNvPr>
          <p:cNvSpPr txBox="1"/>
          <p:nvPr/>
        </p:nvSpPr>
        <p:spPr>
          <a:xfrm>
            <a:off x="3302493" y="2091621"/>
            <a:ext cx="4145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АКУМУЛАТИВНЕ</a:t>
            </a:r>
            <a:r>
              <a:rPr lang="sr-Cyrl-BA" sz="1600" dirty="0">
                <a:solidFill>
                  <a:schemeClr val="tx2"/>
                </a:solidFill>
              </a:rPr>
              <a:t> ОБЛИКЕ ПРЕДСТАВЉАЈУ РАЗНЕ ВРСТЕ </a:t>
            </a:r>
            <a:r>
              <a:rPr lang="sr-Cyrl-BA" sz="1600" dirty="0" smtClean="0">
                <a:solidFill>
                  <a:schemeClr val="tx2"/>
                </a:solidFill>
              </a:rPr>
              <a:t>НАТАЛОЖЕНОГ </a:t>
            </a:r>
            <a:r>
              <a:rPr lang="sr-Cyrl-BA" sz="1600" dirty="0">
                <a:solidFill>
                  <a:schemeClr val="tx2"/>
                </a:solidFill>
              </a:rPr>
              <a:t>МАТЕРИЈАЛА КОЈЕ СУ ТАЛАСИ ОТРГЛИ ОД ОБАЛЕ А НАЈЧЕШЋИ ОБЛИК ЈЕ </a:t>
            </a:r>
            <a:r>
              <a:rPr lang="sr-Cyrl-BA" sz="1600" b="1" dirty="0">
                <a:solidFill>
                  <a:srgbClr val="FF0000"/>
                </a:solidFill>
              </a:rPr>
              <a:t>ЖАЛО</a:t>
            </a:r>
            <a:r>
              <a:rPr lang="sr-Cyrl-BA" sz="1600" dirty="0">
                <a:solidFill>
                  <a:schemeClr val="tx2"/>
                </a:solidFill>
              </a:rPr>
              <a:t>- НИСКА ПЈЕСКОВИТА ОБАЛА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4CC9B3A-27C2-479E-AC8D-590F69C6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780" y="4019897"/>
            <a:ext cx="3984317" cy="2486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FA8BDB-5F5F-47E1-9BEC-D9F85C995948}"/>
              </a:ext>
            </a:extLst>
          </p:cNvPr>
          <p:cNvSpPr txBox="1"/>
          <p:nvPr/>
        </p:nvSpPr>
        <p:spPr>
          <a:xfrm>
            <a:off x="6303007" y="4173828"/>
            <a:ext cx="887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ЖАЛО</a:t>
            </a:r>
          </a:p>
        </p:txBody>
      </p:sp>
    </p:spTree>
    <p:extLst>
      <p:ext uri="{BB962C8B-B14F-4D97-AF65-F5344CB8AC3E}">
        <p14:creationId xmlns:p14="http://schemas.microsoft.com/office/powerpoint/2010/main" val="17068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3CF5CA-BBD8-4FDB-ACE8-D25B7D15F3C8}"/>
              </a:ext>
            </a:extLst>
          </p:cNvPr>
          <p:cNvSpPr txBox="1"/>
          <p:nvPr/>
        </p:nvSpPr>
        <p:spPr>
          <a:xfrm>
            <a:off x="648070" y="514905"/>
            <a:ext cx="413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7. ЕОЛСКА ЕРОЗИЈА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1D601B-92F9-49B5-B380-A0F994A3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342" y="292713"/>
            <a:ext cx="4285859" cy="6450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E13A93-B4EE-40C3-92A6-C10903969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0" y="3517776"/>
            <a:ext cx="4602879" cy="3097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443DF3-678E-4D93-9C95-64FAB343AB2A}"/>
              </a:ext>
            </a:extLst>
          </p:cNvPr>
          <p:cNvSpPr txBox="1"/>
          <p:nvPr/>
        </p:nvSpPr>
        <p:spPr>
          <a:xfrm>
            <a:off x="542376" y="1020933"/>
            <a:ext cx="6364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НАЈИЗРАЖЕНИЈА ЈЕ У ПУСТИЊАМА ГДЈЕ ВЈЕТАР СВОЈОМ СНАГОМ МИЈЕЊА РЕЉЕФ ТАКО ШТО ОДНОСИ ПИЈЕСАК, СТРУЖЕ СТЈЕНОВИТЕ БЛОКОВЕ СТАВАРАЈУЋИ НЕОБИЧНЕ ОБЛИКЕ.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5D1A76-5ACB-49A4-86B3-716309284411}"/>
              </a:ext>
            </a:extLst>
          </p:cNvPr>
          <p:cNvSpPr txBox="1"/>
          <p:nvPr/>
        </p:nvSpPr>
        <p:spPr>
          <a:xfrm>
            <a:off x="542376" y="2269354"/>
            <a:ext cx="6152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ТАЛОЖЕЊЕМ ПИЈЕСКА НА МЈЕСТИМА ГДЈЕ БРЗИНА ВЈЕТРА СЛАБИ СТВАРАЈУ СЕ</a:t>
            </a:r>
          </a:p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r-Cyrl-BA" sz="1600" b="1" dirty="0">
                <a:solidFill>
                  <a:srgbClr val="FF0000"/>
                </a:solidFill>
              </a:rPr>
              <a:t>ДИНЕ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– УЗВИШЕЊА ОД </a:t>
            </a:r>
            <a:r>
              <a:rPr lang="sr-Cyrl-BA" sz="1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НАТАЛОЖЕНОГ 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ПИЈЕСКА ЧИЈА ВИСИНА НАЈЧЕШЋЕ ИЗНОСИ 10 ДО 20м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72E753-C35D-4D9B-8C0B-FCEBA03B2B81}"/>
              </a:ext>
            </a:extLst>
          </p:cNvPr>
          <p:cNvSpPr txBox="1"/>
          <p:nvPr/>
        </p:nvSpPr>
        <p:spPr>
          <a:xfrm>
            <a:off x="7215039" y="6219620"/>
            <a:ext cx="403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САХАРА НАЈВЕЋА ПУСТИЊА НА СВИЈЕТУ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907E98-EA18-4FBE-9C7E-FDFBE79AA426}"/>
              </a:ext>
            </a:extLst>
          </p:cNvPr>
          <p:cNvSpPr txBox="1"/>
          <p:nvPr/>
        </p:nvSpPr>
        <p:spPr>
          <a:xfrm>
            <a:off x="648070" y="5972139"/>
            <a:ext cx="467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ОАЗА – МЈЕСТО У ПУСТИЊИ ГДЈЕ ПОДЗЕМНА ВОДА ИЗБИЈА НА ПОВРШИНУ</a:t>
            </a:r>
          </a:p>
        </p:txBody>
      </p:sp>
    </p:spTree>
    <p:extLst>
      <p:ext uri="{BB962C8B-B14F-4D97-AF65-F5344CB8AC3E}">
        <p14:creationId xmlns:p14="http://schemas.microsoft.com/office/powerpoint/2010/main" val="5368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181" y="710214"/>
            <a:ext cx="4798488" cy="807867"/>
          </a:xfrm>
        </p:spPr>
        <p:txBody>
          <a:bodyPr>
            <a:normAutofit/>
          </a:bodyPr>
          <a:lstStyle/>
          <a:p>
            <a:r>
              <a:rPr lang="sr-Cyrl-BA" sz="2800" b="1" dirty="0"/>
              <a:t>ДОМАЋА ЗАДАЋА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5C76B4-240F-43CA-8F4B-1C288FB51098}"/>
              </a:ext>
            </a:extLst>
          </p:cNvPr>
          <p:cNvSpPr txBox="1"/>
          <p:nvPr/>
        </p:nvSpPr>
        <p:spPr>
          <a:xfrm>
            <a:off x="3226925" y="1813173"/>
            <a:ext cx="510920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tx2"/>
                </a:solidFill>
              </a:rPr>
              <a:t>НАПРАВИ СВОЈУ РИЈЕЧНУ ЕРОЗИЈУ </a:t>
            </a:r>
          </a:p>
          <a:p>
            <a:endParaRPr lang="sr-Cyrl-BA" dirty="0">
              <a:solidFill>
                <a:schemeClr val="tx2"/>
              </a:solidFill>
            </a:endParaRPr>
          </a:p>
          <a:p>
            <a:r>
              <a:rPr lang="sr-Cyrl-BA" dirty="0">
                <a:solidFill>
                  <a:schemeClr val="tx2"/>
                </a:solidFill>
              </a:rPr>
              <a:t> </a:t>
            </a:r>
            <a:r>
              <a:rPr lang="sr-Cyrl-BA" sz="1600" dirty="0">
                <a:solidFill>
                  <a:schemeClr val="tx2"/>
                </a:solidFill>
              </a:rPr>
              <a:t>ПОТРЕБАН МАСТЕРИЈАЛ:                   </a:t>
            </a:r>
          </a:p>
          <a:p>
            <a:endParaRPr lang="sr-Cyrl-BA" sz="16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sr-Cyrl-BA" sz="1400" dirty="0">
                <a:solidFill>
                  <a:schemeClr val="tx2"/>
                </a:solidFill>
              </a:rPr>
              <a:t>ВЕЋА ПЛИЋА КУТИЈА</a:t>
            </a:r>
          </a:p>
          <a:p>
            <a:pPr marL="285750" indent="-285750">
              <a:buFontTx/>
              <a:buChar char="-"/>
            </a:pPr>
            <a:r>
              <a:rPr lang="sr-Cyrl-BA" sz="1400" dirty="0">
                <a:solidFill>
                  <a:schemeClr val="tx2"/>
                </a:solidFill>
              </a:rPr>
              <a:t>ПЛАСТИЧНА ФОЛИЈА</a:t>
            </a:r>
          </a:p>
          <a:p>
            <a:pPr marL="285750" indent="-285750">
              <a:buFontTx/>
              <a:buChar char="-"/>
            </a:pPr>
            <a:r>
              <a:rPr lang="sr-Cyrl-BA" sz="1400" dirty="0" smtClean="0">
                <a:solidFill>
                  <a:schemeClr val="tx2"/>
                </a:solidFill>
              </a:rPr>
              <a:t>ПИЈЕСАК,ШЉУНАК,КАМЕЊЕ,ЗЕМЉА</a:t>
            </a:r>
            <a:endParaRPr lang="sr-Cyrl-BA" sz="14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sr-Cyrl-BA" sz="1400" dirty="0">
                <a:solidFill>
                  <a:schemeClr val="tx2"/>
                </a:solidFill>
              </a:rPr>
              <a:t>ФЛАША ВОДЕ</a:t>
            </a:r>
          </a:p>
          <a:p>
            <a:pPr marL="285750" indent="-285750">
              <a:buFontTx/>
              <a:buChar char="-"/>
            </a:pPr>
            <a:r>
              <a:rPr lang="sr-Cyrl-BA" sz="1400" dirty="0">
                <a:solidFill>
                  <a:schemeClr val="tx2"/>
                </a:solidFill>
              </a:rPr>
              <a:t>КАНТА</a:t>
            </a:r>
          </a:p>
          <a:p>
            <a:endParaRPr lang="sr-Cyrl-BA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71393B-F947-4A8F-A3DA-FBABC9960587}"/>
              </a:ext>
            </a:extLst>
          </p:cNvPr>
          <p:cNvSpPr txBox="1"/>
          <p:nvPr/>
        </p:nvSpPr>
        <p:spPr>
          <a:xfrm>
            <a:off x="3226925" y="4068192"/>
            <a:ext cx="7856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УПУТСТВО ЗА ИЗРАДУ:</a:t>
            </a:r>
          </a:p>
          <a:p>
            <a:r>
              <a:rPr lang="sr-Cyrl-BA" sz="1600" dirty="0">
                <a:solidFill>
                  <a:schemeClr val="tx2"/>
                </a:solidFill>
              </a:rPr>
              <a:t>ДНО КУТИЈЕ ПРЕКРИТИ ПЛАСТИЧНОМ ФОЛИЈОМ ПА ПРЕКО ЊЕ ПОРЕДАТИ ПИЈЕСАК, ШЉУНАК, КАМЕЊЕ И ЗЕМЉУ.</a:t>
            </a:r>
          </a:p>
          <a:p>
            <a:r>
              <a:rPr lang="sr-Cyrl-BA" sz="1600" dirty="0">
                <a:solidFill>
                  <a:schemeClr val="tx2"/>
                </a:solidFill>
              </a:rPr>
              <a:t>КУТИЈУ ПОСТАВИТИ У НАГНУТИ ПОЛОЖАЈ И СА ВРХА ПОЛАКО ИЗЛИТИ ФЛАШУ ВОДЕ. ВИШАК ВОДЕ  СКУПЉАТИ У КАНТИ. ПРАТИТИ И ОБЈАСНИТИ ПРОМЈЕНЕ!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4DC0E-C258-43D0-94C7-CD755EED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71746"/>
            <a:ext cx="5395428" cy="384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2DC45D-638C-48D0-B5EF-D1241BE4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39" y="3985355"/>
            <a:ext cx="1908213" cy="2792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E11B8A-712C-4A7A-A2A5-4814627480C3}"/>
              </a:ext>
            </a:extLst>
          </p:cNvPr>
          <p:cNvSpPr txBox="1"/>
          <p:nvPr/>
        </p:nvSpPr>
        <p:spPr>
          <a:xfrm>
            <a:off x="2273066" y="6439011"/>
            <a:ext cx="1402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ЛАВИНА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33F01E-D4B3-477C-805B-2823ACCDF6E0}"/>
              </a:ext>
            </a:extLst>
          </p:cNvPr>
          <p:cNvSpPr txBox="1"/>
          <p:nvPr/>
        </p:nvSpPr>
        <p:spPr>
          <a:xfrm>
            <a:off x="8550433" y="4678532"/>
            <a:ext cx="3178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ЂЕРДАПСКА КЛИСУРА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422FE2-5B2C-4730-8F88-7D2087279E3B}"/>
              </a:ext>
            </a:extLst>
          </p:cNvPr>
          <p:cNvSpPr txBox="1"/>
          <p:nvPr/>
        </p:nvSpPr>
        <p:spPr>
          <a:xfrm>
            <a:off x="221942" y="418989"/>
            <a:ext cx="539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РЕЉЕФ ЗЕМЉЕ </a:t>
            </a:r>
            <a:r>
              <a:rPr lang="sr-Cyrl-BA" dirty="0">
                <a:solidFill>
                  <a:schemeClr val="tx2"/>
                </a:solidFill>
              </a:rPr>
              <a:t>ЧИНЕ СВЕ НЕРАВНИНЕ НА ЊЕНОЈ ПОВРШИНИ</a:t>
            </a:r>
            <a:r>
              <a:rPr lang="sr-Cyrl-BA" dirty="0"/>
              <a:t>.</a:t>
            </a:r>
            <a:endParaRPr lang="sr-Cyrl-B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A3F7D5F-B8B9-41DE-A1A8-1781638C18E3}"/>
              </a:ext>
            </a:extLst>
          </p:cNvPr>
          <p:cNvSpPr txBox="1"/>
          <p:nvPr/>
        </p:nvSpPr>
        <p:spPr>
          <a:xfrm>
            <a:off x="221942" y="1065320"/>
            <a:ext cx="587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РЕЉЕФНИ ОБЛИЦИ НА ЗЕМЉИ НАСТАЈУ НЕПРЕКИДНИМ ДЈЕЛОВАЊЕМ </a:t>
            </a:r>
            <a:r>
              <a:rPr lang="sr-Cyrl-BA" sz="1600" b="1" dirty="0">
                <a:solidFill>
                  <a:schemeClr val="tx2"/>
                </a:solidFill>
              </a:rPr>
              <a:t>УНУТРАШЊИХ И СПОЉАШЊИХ СИЛА.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5C6A2B-D941-4BAB-A1F1-D84EF88279F5}"/>
              </a:ext>
            </a:extLst>
          </p:cNvPr>
          <p:cNvSpPr txBox="1"/>
          <p:nvPr/>
        </p:nvSpPr>
        <p:spPr>
          <a:xfrm>
            <a:off x="240933" y="2004039"/>
            <a:ext cx="566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ПОД УТИЦАЈЕМ </a:t>
            </a:r>
            <a:r>
              <a:rPr lang="sr-Cyrl-BA" sz="1600" b="1" dirty="0">
                <a:solidFill>
                  <a:schemeClr val="tx2"/>
                </a:solidFill>
              </a:rPr>
              <a:t>СУНЧЕВЕ </a:t>
            </a:r>
            <a:r>
              <a:rPr lang="sr-Cyrl-BA" sz="1600" b="1" dirty="0" smtClean="0">
                <a:solidFill>
                  <a:schemeClr val="tx2"/>
                </a:solidFill>
              </a:rPr>
              <a:t>ТОПЛОТЕ, ВОДЕ(кише, ријеке, мора, лед), ВЈЕТРА</a:t>
            </a:r>
            <a:r>
              <a:rPr lang="sr-Cyrl-BA" sz="1600" dirty="0" smtClean="0">
                <a:solidFill>
                  <a:schemeClr val="tx2"/>
                </a:solidFill>
              </a:rPr>
              <a:t>-</a:t>
            </a:r>
            <a:r>
              <a:rPr lang="sr-Cyrl-BA" sz="1600" dirty="0" smtClean="0">
                <a:solidFill>
                  <a:schemeClr val="tx2"/>
                </a:solidFill>
              </a:rPr>
              <a:t>СПОЉАШЊИХ </a:t>
            </a:r>
            <a:r>
              <a:rPr lang="sr-Cyrl-BA" sz="1600" dirty="0">
                <a:solidFill>
                  <a:schemeClr val="tx2"/>
                </a:solidFill>
              </a:rPr>
              <a:t>(ЕГЗОГЕНИХ</a:t>
            </a:r>
            <a:r>
              <a:rPr lang="sr-Cyrl-BA" sz="1600" dirty="0" smtClean="0">
                <a:solidFill>
                  <a:schemeClr val="tx2"/>
                </a:solidFill>
              </a:rPr>
              <a:t>) СИЛА И </a:t>
            </a:r>
            <a:r>
              <a:rPr lang="sr-Cyrl-BA" sz="1600" b="1" dirty="0" smtClean="0">
                <a:solidFill>
                  <a:schemeClr val="tx2"/>
                </a:solidFill>
              </a:rPr>
              <a:t>ЗЕМЉИНЕ </a:t>
            </a:r>
            <a:r>
              <a:rPr lang="sr-Cyrl-BA" sz="1600" b="1" dirty="0">
                <a:solidFill>
                  <a:schemeClr val="tx2"/>
                </a:solidFill>
              </a:rPr>
              <a:t>ГРАВИТАЦИЈЕ</a:t>
            </a:r>
            <a:r>
              <a:rPr lang="sr-Cyrl-BA" sz="1600" dirty="0">
                <a:solidFill>
                  <a:schemeClr val="tx2"/>
                </a:solidFill>
              </a:rPr>
              <a:t>- </a:t>
            </a:r>
            <a:r>
              <a:rPr lang="sr-Cyrl-BA" sz="1600" dirty="0" smtClean="0">
                <a:solidFill>
                  <a:schemeClr val="tx2"/>
                </a:solidFill>
              </a:rPr>
              <a:t>ДОЛАЗИ </a:t>
            </a:r>
            <a:r>
              <a:rPr lang="sr-Cyrl-BA" sz="1600" dirty="0">
                <a:solidFill>
                  <a:schemeClr val="tx2"/>
                </a:solidFill>
              </a:rPr>
              <a:t>ДО РАЗАРАЊА </a:t>
            </a:r>
            <a:r>
              <a:rPr lang="sr-Cyrl-BA" sz="1600" dirty="0" smtClean="0">
                <a:solidFill>
                  <a:schemeClr val="tx2"/>
                </a:solidFill>
              </a:rPr>
              <a:t>СТИЈЕНА..</a:t>
            </a:r>
            <a:endParaRPr lang="sr-Cyrl-BA" sz="16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3929280-9298-4521-BF4D-E9F97C0F1EB5}"/>
              </a:ext>
            </a:extLst>
          </p:cNvPr>
          <p:cNvSpPr txBox="1"/>
          <p:nvPr/>
        </p:nvSpPr>
        <p:spPr>
          <a:xfrm>
            <a:off x="2371573" y="3392024"/>
            <a:ext cx="3533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ПРОЦЕС ДЈЕЛОВАЊА ЕГЗОГЕНИХ СИЛА НАЗИВА СЕ </a:t>
            </a:r>
            <a:r>
              <a:rPr lang="sr-Cyrl-BA" sz="1600" b="1" dirty="0">
                <a:solidFill>
                  <a:schemeClr val="tx2"/>
                </a:solidFill>
              </a:rPr>
              <a:t>ЕРОЗИЈА</a:t>
            </a:r>
            <a:r>
              <a:rPr lang="sr-Cyrl-BA" sz="1600" dirty="0">
                <a:solidFill>
                  <a:schemeClr val="tx2"/>
                </a:solidFill>
              </a:rPr>
              <a:t>. ЕРОЗИЈОМ НАСТАЈУ ЕРОЗИВНИ И АКУМУЛАТИВНИ ОБЛИЦИ РЕЉЕФА.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719004-20A2-44A6-BA8F-32897F0283C7}"/>
              </a:ext>
            </a:extLst>
          </p:cNvPr>
          <p:cNvSpPr txBox="1"/>
          <p:nvPr/>
        </p:nvSpPr>
        <p:spPr>
          <a:xfrm>
            <a:off x="2662918" y="5298549"/>
            <a:ext cx="8824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ПОСТОЈИ ВИШЕ ВРСТА ЕРОЗИЈА: РАСПАДАЊЕ СТИЈЕНА,ДЕНУДАЦИЈА, РИЈЕЧНА </a:t>
            </a:r>
            <a:r>
              <a:rPr lang="sr-Cyrl-BA" sz="1600" dirty="0" smtClean="0">
                <a:solidFill>
                  <a:schemeClr val="tx2"/>
                </a:solidFill>
              </a:rPr>
              <a:t>ЕРОЗИЈА,КРАШКА </a:t>
            </a:r>
            <a:r>
              <a:rPr lang="sr-Cyrl-BA" sz="1600" dirty="0">
                <a:solidFill>
                  <a:schemeClr val="tx2"/>
                </a:solidFill>
              </a:rPr>
              <a:t>ЕРОЗИЈА, ЛЕДНИЧКА ЕРОЗИЈА, АБРАЗИЈА И ЕОЛСКА ЕРОЗИЈА.</a:t>
            </a:r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31BAA9-1859-4FD8-8058-B93E7FADCF45}"/>
              </a:ext>
            </a:extLst>
          </p:cNvPr>
          <p:cNvSpPr txBox="1"/>
          <p:nvPr/>
        </p:nvSpPr>
        <p:spPr>
          <a:xfrm>
            <a:off x="275208" y="355106"/>
            <a:ext cx="4074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1. РАСПАДАЊЕ СТИЈЕНА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8DAE1F-346E-40DC-8458-1BE710084138}"/>
              </a:ext>
            </a:extLst>
          </p:cNvPr>
          <p:cNvSpPr txBox="1"/>
          <p:nvPr/>
        </p:nvSpPr>
        <p:spPr>
          <a:xfrm>
            <a:off x="674703" y="861135"/>
            <a:ext cx="73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НАСТАЈЕ УСЉЕД ВЕЛИКИХ ДНЕВНИХ И ГОДИШЊИХ ПРОМЈЕНА ТЕМПЕРАТУРЕ.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65B537-BFCA-400A-B777-A2DF3D7AE79E}"/>
              </a:ext>
            </a:extLst>
          </p:cNvPr>
          <p:cNvSpPr txBox="1"/>
          <p:nvPr/>
        </p:nvSpPr>
        <p:spPr>
          <a:xfrm>
            <a:off x="674703" y="1591970"/>
            <a:ext cx="573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ВИСОКЕ ТЕМПЕРАТУРЕ ИЗАЗИВАЈУ ШИРЕЊЕ СТИЈЕНА, ДОК НИСКЕ ДОВОДЕ ДО ЊИХОВОГ СКУПЉАЊА. УСЉЕД ТОГ НАИЗМЕНИЧНОГ ШИРЕЊА И СКУПЉАЊА СТИЈЕНЕ ПУЦАЈУ И РАСПАДАЈУ СЕ- ПРВО НА ВЕЋЕ БЛОКОВЕ А КАСНИЈЕ ВРЕМЕНОМ И НА СИТНИЈЕ КОМАДЕ.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684348-C0A8-4BF1-9C4E-A77C9C46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392" y="724438"/>
            <a:ext cx="2514600" cy="181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75D5E8-469A-407D-A121-040EB1A77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469" y="5136475"/>
            <a:ext cx="2974019" cy="1377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B43B7B-A6A7-4BA7-877D-560226C37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28" y="3553912"/>
            <a:ext cx="30480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3A2115-3FF3-45DC-AA90-461A76F1DFBC}"/>
              </a:ext>
            </a:extLst>
          </p:cNvPr>
          <p:cNvSpPr txBox="1"/>
          <p:nvPr/>
        </p:nvSpPr>
        <p:spPr>
          <a:xfrm>
            <a:off x="3787898" y="3320593"/>
            <a:ext cx="3462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РАСПАДАЊЕ СТИЈЕНА НАРОЧИТО ЈЕ ИЗРАЖЕНО У ПУСТИЊАМА ГДЈЕ СЕ ТОКОМ ДАНА СТИЈЕНЕ ЗАГРИЈУ ДО 70°</a:t>
            </a:r>
            <a:r>
              <a:rPr lang="en-US" sz="1600" dirty="0">
                <a:solidFill>
                  <a:schemeClr val="tx2"/>
                </a:solidFill>
              </a:rPr>
              <a:t>C</a:t>
            </a:r>
            <a:r>
              <a:rPr lang="sr-Cyrl-BA" sz="1600" dirty="0">
                <a:solidFill>
                  <a:schemeClr val="tx2"/>
                </a:solidFill>
              </a:rPr>
              <a:t> А НОЋУ ТЕМПЕРАТУРА  ПАДА ДО 0°</a:t>
            </a:r>
            <a:r>
              <a:rPr lang="en-US" sz="1600" dirty="0">
                <a:solidFill>
                  <a:schemeClr val="tx2"/>
                </a:solidFill>
              </a:rPr>
              <a:t>C</a:t>
            </a:r>
            <a:endParaRPr lang="sr-Cyrl-BA" sz="1600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64C6F3-84E4-42F3-B49D-AEE8AC227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630" y="4226837"/>
            <a:ext cx="3577701" cy="1819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7F10B1-919A-4165-81C5-372FE0077BB2}"/>
              </a:ext>
            </a:extLst>
          </p:cNvPr>
          <p:cNvSpPr txBox="1"/>
          <p:nvPr/>
        </p:nvSpPr>
        <p:spPr>
          <a:xfrm>
            <a:off x="7373459" y="2742163"/>
            <a:ext cx="4206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РАСПАДАЊЕ СТИЈЕНА МОЖЕ ИЗАЗВАТИ И ВОДА КОЈА ИХ РАСТВАРА, ЗАМРЗАВАЊЕ ВОДЕ КАО И РАСТ </a:t>
            </a:r>
            <a:r>
              <a:rPr lang="sr-Cyrl-BA" sz="1600" dirty="0" smtClean="0">
                <a:solidFill>
                  <a:schemeClr val="tx2"/>
                </a:solidFill>
              </a:rPr>
              <a:t>КОРИЈЕЊА </a:t>
            </a:r>
            <a:r>
              <a:rPr lang="sr-Cyrl-BA" sz="1600" dirty="0">
                <a:solidFill>
                  <a:schemeClr val="tx2"/>
                </a:solidFill>
              </a:rPr>
              <a:t>БИЉАКА.</a:t>
            </a:r>
          </a:p>
        </p:txBody>
      </p:sp>
    </p:spTree>
    <p:extLst>
      <p:ext uri="{BB962C8B-B14F-4D97-AF65-F5344CB8AC3E}">
        <p14:creationId xmlns:p14="http://schemas.microsoft.com/office/powerpoint/2010/main" val="130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53CD44-1199-42B9-AA00-BED6461A6425}"/>
              </a:ext>
            </a:extLst>
          </p:cNvPr>
          <p:cNvSpPr txBox="1"/>
          <p:nvPr/>
        </p:nvSpPr>
        <p:spPr>
          <a:xfrm>
            <a:off x="639192" y="310718"/>
            <a:ext cx="374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2. ДЕНУДАЦИЈА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B6C48F-1307-4E5F-B437-93A65B73EF8F}"/>
              </a:ext>
            </a:extLst>
          </p:cNvPr>
          <p:cNvSpPr txBox="1"/>
          <p:nvPr/>
        </p:nvSpPr>
        <p:spPr>
          <a:xfrm>
            <a:off x="4385569" y="1040646"/>
            <a:ext cx="668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ДЕНУДАЦИЈА ЈЕ ПРОЦЕС КОЈИ У ОСНОВИ МОЖЕМО ПОИСТОВЈЕТИТИ СА СПИРАЊЕМ. ОНА ЗАВИСИ ОД НАГИБА ТЕРЕНА, ЈАЧИНЕ ПАДАВИНА И ГУСТИНЕ БИЉНОГ ПОКРИВАЧА.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952015-CC91-4941-AE40-6687B78E231B}"/>
              </a:ext>
            </a:extLst>
          </p:cNvPr>
          <p:cNvSpPr txBox="1"/>
          <p:nvPr/>
        </p:nvSpPr>
        <p:spPr>
          <a:xfrm>
            <a:off x="880367" y="4041296"/>
            <a:ext cx="3107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КАДА ДЕНУДАЦИЈА НЕКИ ПРОСТОР УЧИНИ НЕМОГУЋИМ ЗА БИЛО КАКВУ ВРСТУ ЉУДСКИХ ДЈЕЛАТНОСТИ ТЕ ПРОСТОРЕ НАЗИВАМО </a:t>
            </a:r>
            <a:r>
              <a:rPr lang="sr-Cyrl-BA" sz="1600" b="1" dirty="0">
                <a:solidFill>
                  <a:schemeClr val="tx2"/>
                </a:solidFill>
              </a:rPr>
              <a:t>РЂАВИМ ЗЕМЉАМА</a:t>
            </a:r>
            <a:r>
              <a:rPr lang="sr-Cyrl-BA" sz="16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85A34-26B7-47FC-8FA0-370219D1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2" y="1040646"/>
            <a:ext cx="339275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688CC6-9466-421B-8B6F-F9C28850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497" y="2592279"/>
            <a:ext cx="7387701" cy="40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7B7B5-FDF2-4095-8603-7733B573171A}"/>
              </a:ext>
            </a:extLst>
          </p:cNvPr>
          <p:cNvSpPr txBox="1"/>
          <p:nvPr/>
        </p:nvSpPr>
        <p:spPr>
          <a:xfrm>
            <a:off x="479394" y="426128"/>
            <a:ext cx="363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3. РИЈЕЧНА ЕРОЗИЈА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676C47-A145-4C49-B702-2CA566321BB4}"/>
              </a:ext>
            </a:extLst>
          </p:cNvPr>
          <p:cNvSpPr txBox="1"/>
          <p:nvPr/>
        </p:nvSpPr>
        <p:spPr>
          <a:xfrm>
            <a:off x="479394" y="1275609"/>
            <a:ext cx="3906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РИЈЕЧНА ЕРОЗИЈА ЈЕ ПРОИЗВОД КРЕТАЊА ВОДЕ У РИЈЕКАМА ЧИЈА ЕРОЗИВНА СНАГА ЗАВИСИ ОД КОЛИЧИНЕ ВОДЕ, ЊЕНЕ БРЗИНЕ И ЧВРСТИНЕ СТИЈЕНА СА КОЈИМА ДОЛАЗИ У ДОДИР.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E8E5E2-43EC-4E15-AF45-B9630F9A7685}"/>
              </a:ext>
            </a:extLst>
          </p:cNvPr>
          <p:cNvSpPr txBox="1"/>
          <p:nvPr/>
        </p:nvSpPr>
        <p:spPr>
          <a:xfrm>
            <a:off x="6284444" y="4167937"/>
            <a:ext cx="485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РИЈЕЧНИ ОБЛИЦИ РЕЉЕФА МОГУ БИТИ </a:t>
            </a:r>
            <a:r>
              <a:rPr lang="sr-Cyrl-BA" sz="1600" b="1" dirty="0">
                <a:solidFill>
                  <a:schemeClr val="tx2"/>
                </a:solidFill>
              </a:rPr>
              <a:t>ЕРОЗИВНИ</a:t>
            </a:r>
            <a:r>
              <a:rPr lang="sr-Cyrl-BA" sz="1600" dirty="0">
                <a:solidFill>
                  <a:schemeClr val="tx2"/>
                </a:solidFill>
              </a:rPr>
              <a:t> И </a:t>
            </a:r>
            <a:r>
              <a:rPr lang="sr-Cyrl-BA" sz="1600" b="1" dirty="0">
                <a:solidFill>
                  <a:schemeClr val="tx2"/>
                </a:solidFill>
              </a:rPr>
              <a:t>АКУМУЛАТИВНИ.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3B89C34-3403-42EC-8656-CE808AB56B27}"/>
              </a:ext>
            </a:extLst>
          </p:cNvPr>
          <p:cNvCxnSpPr/>
          <p:nvPr/>
        </p:nvCxnSpPr>
        <p:spPr>
          <a:xfrm>
            <a:off x="7639762" y="4800956"/>
            <a:ext cx="0" cy="4028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8A07409-47F7-482F-A805-2F49FA8B0F7E}"/>
              </a:ext>
            </a:extLst>
          </p:cNvPr>
          <p:cNvCxnSpPr>
            <a:cxnSpLocks/>
          </p:cNvCxnSpPr>
          <p:nvPr/>
        </p:nvCxnSpPr>
        <p:spPr>
          <a:xfrm>
            <a:off x="9738805" y="4800957"/>
            <a:ext cx="0" cy="4028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C5AA8-414E-4458-BA98-5A7C400DB1E1}"/>
              </a:ext>
            </a:extLst>
          </p:cNvPr>
          <p:cNvSpPr txBox="1"/>
          <p:nvPr/>
        </p:nvSpPr>
        <p:spPr>
          <a:xfrm>
            <a:off x="6530066" y="5262250"/>
            <a:ext cx="2179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tx2"/>
                </a:solidFill>
              </a:rPr>
              <a:t>РИЈЕЧНО КОРИТО</a:t>
            </a:r>
          </a:p>
          <a:p>
            <a:r>
              <a:rPr lang="sr-Cyrl-BA" sz="1400" b="1" dirty="0">
                <a:solidFill>
                  <a:schemeClr val="tx2"/>
                </a:solidFill>
              </a:rPr>
              <a:t>РИЈЕЧНА ДОЛИНА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DF9D40B-BB40-446E-AEB4-03BEBE733113}"/>
              </a:ext>
            </a:extLst>
          </p:cNvPr>
          <p:cNvSpPr txBox="1"/>
          <p:nvPr/>
        </p:nvSpPr>
        <p:spPr>
          <a:xfrm>
            <a:off x="9159064" y="5223182"/>
            <a:ext cx="2891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tx2"/>
                </a:solidFill>
              </a:rPr>
              <a:t>АДА</a:t>
            </a:r>
          </a:p>
          <a:p>
            <a:r>
              <a:rPr lang="sr-Cyrl-BA" sz="1400" b="1" dirty="0">
                <a:solidFill>
                  <a:schemeClr val="tx2"/>
                </a:solidFill>
              </a:rPr>
              <a:t>АЛУВИЈАЛНА РАВАН</a:t>
            </a:r>
          </a:p>
          <a:p>
            <a:r>
              <a:rPr lang="sr-Cyrl-BA" sz="1400" b="1" dirty="0">
                <a:solidFill>
                  <a:schemeClr val="tx2"/>
                </a:solidFill>
              </a:rPr>
              <a:t>ДЕЛТА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F75D5D4-D8ED-4FAC-AE2C-514D76DFA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858" y="293115"/>
            <a:ext cx="7164280" cy="3149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14950F-26F9-412F-89D4-6183E939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93" y="3546577"/>
            <a:ext cx="5414686" cy="29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C71D1-259A-4396-8099-A6EAE235C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361" y="434272"/>
            <a:ext cx="4840644" cy="6062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F0D232-565F-4122-AC0A-536EE26B3C30}"/>
              </a:ext>
            </a:extLst>
          </p:cNvPr>
          <p:cNvSpPr txBox="1"/>
          <p:nvPr/>
        </p:nvSpPr>
        <p:spPr>
          <a:xfrm>
            <a:off x="10363249" y="5255043"/>
            <a:ext cx="1863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>
                <a:solidFill>
                  <a:schemeClr val="bg1"/>
                </a:solidFill>
              </a:rPr>
              <a:t>АНЂЕОСКИ</a:t>
            </a:r>
          </a:p>
          <a:p>
            <a:r>
              <a:rPr lang="sr-Cyrl-BA" sz="1400" dirty="0">
                <a:solidFill>
                  <a:schemeClr val="bg1"/>
                </a:solidFill>
              </a:rPr>
              <a:t> ВОДОПД </a:t>
            </a:r>
          </a:p>
          <a:p>
            <a:r>
              <a:rPr lang="sr-Cyrl-BA" sz="1400" dirty="0">
                <a:solidFill>
                  <a:schemeClr val="bg1"/>
                </a:solidFill>
              </a:rPr>
              <a:t>У ВЕНЕЦУЕЛИ</a:t>
            </a:r>
          </a:p>
          <a:p>
            <a:r>
              <a:rPr lang="sr-Cyrl-BA" sz="1400" dirty="0">
                <a:solidFill>
                  <a:schemeClr val="bg1"/>
                </a:solidFill>
              </a:rPr>
              <a:t>979м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769B3A-16BE-4C9D-B6BC-286D0FAAB697}"/>
              </a:ext>
            </a:extLst>
          </p:cNvPr>
          <p:cNvSpPr txBox="1"/>
          <p:nvPr/>
        </p:nvSpPr>
        <p:spPr>
          <a:xfrm>
            <a:off x="315399" y="434272"/>
            <a:ext cx="650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rgbClr val="C00000"/>
                </a:solidFill>
              </a:rPr>
              <a:t>РИЈЕЧНО КОРИТО</a:t>
            </a:r>
            <a:r>
              <a:rPr lang="sr-Cyrl-BA" sz="1600" dirty="0">
                <a:solidFill>
                  <a:srgbClr val="C00000"/>
                </a:solidFill>
              </a:rPr>
              <a:t> </a:t>
            </a:r>
            <a:r>
              <a:rPr lang="sr-Cyrl-BA" sz="1600" dirty="0">
                <a:solidFill>
                  <a:schemeClr val="tx1">
                    <a:lumMod val="50000"/>
                  </a:schemeClr>
                </a:solidFill>
              </a:rPr>
              <a:t>ЧИНЕ ДНО, СТРАНЕ И ОБАЛЕ. РИЈЕКА УСИЈЕЦА КОРИТО СВОЈОМ СНАГОМ И ЕРОДИРАНИМ МАТЕРИЈАЛОМ КОЈИ ВУЧЕ ПО ДНУ.</a:t>
            </a:r>
            <a:endParaRPr lang="sr-Cyrl-BA" sz="1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8A54EB-89E8-4777-A0F5-08F7783E3427}"/>
              </a:ext>
            </a:extLst>
          </p:cNvPr>
          <p:cNvSpPr txBox="1"/>
          <p:nvPr/>
        </p:nvSpPr>
        <p:spPr>
          <a:xfrm>
            <a:off x="315399" y="1409846"/>
            <a:ext cx="5690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1">
                    <a:lumMod val="50000"/>
                  </a:schemeClr>
                </a:solidFill>
              </a:rPr>
              <a:t>У СВОМ ТОКУ РИЈЕКА НАИЛАЗИ НА СТИЈЕНЕ РАЗЛИЧИТЕ ЧВРСТОЋЕ ПА ОД ТОГА И ЗАВИСИ БРЗИНА УСИЈЕЦАЊА ЊЕНОГ КОРИТА.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6BCC05-ED8E-4C25-8F23-9643D71E5169}"/>
              </a:ext>
            </a:extLst>
          </p:cNvPr>
          <p:cNvSpPr txBox="1"/>
          <p:nvPr/>
        </p:nvSpPr>
        <p:spPr>
          <a:xfrm>
            <a:off x="315399" y="2567475"/>
            <a:ext cx="5859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1">
                    <a:lumMod val="50000"/>
                  </a:schemeClr>
                </a:solidFill>
              </a:rPr>
              <a:t>КАДА РИЈЕЧНА ВОДА ПОСЛИЈЕ ЧВРСТИХ СТИЈЕНА НАИЂЕ НА СТИЈЕНЕ КОЈЕ СЕ ЛАКШЕ РАЗАРАЈУ, НА ЊИХОВОМ ДОДИРУ НАСТАЋЕ </a:t>
            </a:r>
            <a:r>
              <a:rPr lang="sr-Cyrl-BA" sz="1600" b="1" dirty="0">
                <a:solidFill>
                  <a:srgbClr val="FF0000"/>
                </a:solidFill>
              </a:rPr>
              <a:t>ВОДОПАДИ</a:t>
            </a:r>
            <a:r>
              <a:rPr lang="sr-Cyrl-BA" sz="1600" dirty="0">
                <a:solidFill>
                  <a:schemeClr val="tx1">
                    <a:lumMod val="50000"/>
                  </a:schemeClr>
                </a:solidFill>
              </a:rPr>
              <a:t>. </a:t>
            </a:r>
          </a:p>
          <a:p>
            <a:r>
              <a:rPr lang="sr-Cyrl-BA" sz="1600" dirty="0">
                <a:solidFill>
                  <a:schemeClr val="tx1">
                    <a:lumMod val="50000"/>
                  </a:schemeClr>
                </a:solidFill>
              </a:rPr>
              <a:t>ВОДОПАДИ МОГУ НАСТАТИ И РАСИЈЕДАЊЕМ.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3A24E33-47BB-47A6-A707-7A8A3749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47" y="4135881"/>
            <a:ext cx="2995291" cy="2360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9C7E1BF-519F-4C06-9A29-A742C64B3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299" y="4135881"/>
            <a:ext cx="3535678" cy="23604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C97805-5DF2-4181-AAE4-71C17AB921E0}"/>
              </a:ext>
            </a:extLst>
          </p:cNvPr>
          <p:cNvSpPr txBox="1"/>
          <p:nvPr/>
        </p:nvSpPr>
        <p:spPr>
          <a:xfrm>
            <a:off x="3559299" y="6045694"/>
            <a:ext cx="353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ВИКТОРИЈИНИ ВОДОПАДИ  АФДРИКА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4E7A4A-4352-4BF3-8329-E19E4ED1728A}"/>
              </a:ext>
            </a:extLst>
          </p:cNvPr>
          <p:cNvSpPr txBox="1"/>
          <p:nvPr/>
        </p:nvSpPr>
        <p:spPr>
          <a:xfrm>
            <a:off x="244459" y="4183474"/>
            <a:ext cx="317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НИЈАГАРИНИ ВОДОПАДИ КАНАДА </a:t>
            </a:r>
          </a:p>
        </p:txBody>
      </p:sp>
    </p:spTree>
    <p:extLst>
      <p:ext uri="{BB962C8B-B14F-4D97-AF65-F5344CB8AC3E}">
        <p14:creationId xmlns:p14="http://schemas.microsoft.com/office/powerpoint/2010/main" val="12720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760F95-F497-4BFA-9484-AD3C29A4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16" y="3805411"/>
            <a:ext cx="5341490" cy="2718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232681-EBEE-4B83-AFF3-24BBB9D63ACB}"/>
              </a:ext>
            </a:extLst>
          </p:cNvPr>
          <p:cNvSpPr txBox="1"/>
          <p:nvPr/>
        </p:nvSpPr>
        <p:spPr>
          <a:xfrm>
            <a:off x="338916" y="4140294"/>
            <a:ext cx="2547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КАЊОН КОЛОРАДА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1D3349-FB33-4F82-A01E-D0C593961AAC}"/>
              </a:ext>
            </a:extLst>
          </p:cNvPr>
          <p:cNvSpPr txBox="1"/>
          <p:nvPr/>
        </p:nvSpPr>
        <p:spPr>
          <a:xfrm>
            <a:off x="338916" y="333803"/>
            <a:ext cx="671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rgbClr val="C00000"/>
                </a:solidFill>
              </a:rPr>
              <a:t>РИЈЕЧНА ДОЛИНА </a:t>
            </a:r>
            <a:r>
              <a:rPr lang="sr-Cyrl-BA" sz="1600" dirty="0">
                <a:solidFill>
                  <a:schemeClr val="tx2"/>
                </a:solidFill>
              </a:rPr>
              <a:t>ЈЕ НАЈВЕЋИ РИЈЕЧНИ ЕРОЗИВНИ </a:t>
            </a:r>
            <a:r>
              <a:rPr lang="sr-Cyrl-BA" sz="1600" dirty="0" smtClean="0">
                <a:solidFill>
                  <a:schemeClr val="tx2"/>
                </a:solidFill>
              </a:rPr>
              <a:t>ОБЛИК </a:t>
            </a:r>
            <a:r>
              <a:rPr lang="sr-Cyrl-BA" sz="1600" dirty="0">
                <a:solidFill>
                  <a:schemeClr val="tx2"/>
                </a:solidFill>
              </a:rPr>
              <a:t>РЕЉЕФА И САСТОЈИ СЕ ОД ДОЛИНСКИХ СТРАНА И ДНА.</a:t>
            </a:r>
            <a:endParaRPr lang="sr-Cyrl-BA" sz="16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BD70FF-A6AB-4C2C-9F58-BDA9D8BF3BF9}"/>
              </a:ext>
            </a:extLst>
          </p:cNvPr>
          <p:cNvSpPr txBox="1"/>
          <p:nvPr/>
        </p:nvSpPr>
        <p:spPr>
          <a:xfrm>
            <a:off x="316638" y="1278832"/>
            <a:ext cx="6865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РИЈЕКА СВОЈУ ДОЛИНУ ИЗГРАЂУЈЕ ПОТКОПАВАЊЕМ ОБАЛА И УСИЈЕЦАЊЕМ РИЈЕЧНОГ КОРИТА.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46FBFA-DB48-4E2D-A41F-A6A725E2784C}"/>
              </a:ext>
            </a:extLst>
          </p:cNvPr>
          <p:cNvSpPr txBox="1"/>
          <p:nvPr/>
        </p:nvSpPr>
        <p:spPr>
          <a:xfrm>
            <a:off x="294834" y="2085633"/>
            <a:ext cx="6887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У ГОРЊИМ ТОКОВИМА РИЈЕКА ИНТЕНЗИВНИЈЕ УСИЈЕЦА КОРИТО СВОЈОМ СНАГОМ ПА ОБИЧНО НАСТАЈУ </a:t>
            </a:r>
          </a:p>
          <a:p>
            <a:r>
              <a:rPr lang="sr-Cyrl-BA" sz="1600" b="1" dirty="0">
                <a:solidFill>
                  <a:srgbClr val="FF0000"/>
                </a:solidFill>
              </a:rPr>
              <a:t>КЛИСУРЕ</a:t>
            </a:r>
            <a:r>
              <a:rPr lang="sr-Cyrl-BA" sz="1600" dirty="0">
                <a:solidFill>
                  <a:schemeClr val="tx2"/>
                </a:solidFill>
              </a:rPr>
              <a:t> - ДУБОКЕ ДОЛИНЕ СТРМИХ СТРАНА И </a:t>
            </a:r>
            <a:r>
              <a:rPr lang="sr-Cyrl-BA" sz="1600" b="1" dirty="0">
                <a:solidFill>
                  <a:srgbClr val="FF0000"/>
                </a:solidFill>
              </a:rPr>
              <a:t>КАЊОНИ</a:t>
            </a:r>
            <a:r>
              <a:rPr lang="sr-Cyrl-BA" sz="1600" dirty="0">
                <a:solidFill>
                  <a:schemeClr val="tx2"/>
                </a:solidFill>
              </a:rPr>
              <a:t> – УСКЕ И ДУБОКЕ ДОЛИНЕ ВЕРТИКАЛНИХ СТРАНА.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A39555-C195-42EF-AE53-CDA88F601F94}"/>
              </a:ext>
            </a:extLst>
          </p:cNvPr>
          <p:cNvSpPr txBox="1"/>
          <p:nvPr/>
        </p:nvSpPr>
        <p:spPr>
          <a:xfrm>
            <a:off x="5888357" y="5446979"/>
            <a:ext cx="5877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НАЈВЕЋИ КАЊОН НА СВИЈЕТУ ИЗГРАДИЛА ЈЕ РИЈЕКА </a:t>
            </a:r>
            <a:r>
              <a:rPr lang="sr-Cyrl-BA" sz="1600" b="1" dirty="0">
                <a:solidFill>
                  <a:schemeClr val="tx2"/>
                </a:solidFill>
              </a:rPr>
              <a:t>КОЛОРАДО</a:t>
            </a:r>
            <a:r>
              <a:rPr lang="sr-Cyrl-BA" sz="1600" dirty="0">
                <a:solidFill>
                  <a:schemeClr val="tx2"/>
                </a:solidFill>
              </a:rPr>
              <a:t> (СЈЕДИЊЕНЕ АМЕРИЧКЕ ДРЖАВЕ) ДУЖИНЕ 446км, НАЈВЕЋЕ ШИРИНЕ 29КМ И ДУБИНЕ 1500м.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297857-0106-4F8F-B7FE-9CF17948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307" y="333803"/>
            <a:ext cx="3905039" cy="4949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338CA5-F694-4DF7-B8B8-A35678374C7E}"/>
              </a:ext>
            </a:extLst>
          </p:cNvPr>
          <p:cNvSpPr txBox="1"/>
          <p:nvPr/>
        </p:nvSpPr>
        <p:spPr>
          <a:xfrm>
            <a:off x="7670307" y="582103"/>
            <a:ext cx="1731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КАЊОН ТАРЕ</a:t>
            </a:r>
          </a:p>
          <a:p>
            <a:r>
              <a:rPr lang="sr-Cyrl-BA" sz="1400" b="1" dirty="0">
                <a:solidFill>
                  <a:schemeClr val="bg1"/>
                </a:solidFill>
              </a:rPr>
              <a:t>1300м</a:t>
            </a:r>
          </a:p>
        </p:txBody>
      </p:sp>
    </p:spTree>
    <p:extLst>
      <p:ext uri="{BB962C8B-B14F-4D97-AF65-F5344CB8AC3E}">
        <p14:creationId xmlns:p14="http://schemas.microsoft.com/office/powerpoint/2010/main" val="38397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83AB07-E562-4170-89AA-CBFE2473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751" y="296194"/>
            <a:ext cx="3182388" cy="2983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7BA1DB-09EF-4B91-AB76-35483C45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48" y="3692422"/>
            <a:ext cx="3176291" cy="2389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43BA94-B0BC-40D4-ABB2-3CB3F4238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5" y="370481"/>
            <a:ext cx="5215923" cy="2834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4E4ECA-94DC-4FA2-8BFB-2E9343764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5" y="471056"/>
            <a:ext cx="3633531" cy="282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9716F7-6630-4795-864E-C38C18E65010}"/>
              </a:ext>
            </a:extLst>
          </p:cNvPr>
          <p:cNvSpPr txBox="1"/>
          <p:nvPr/>
        </p:nvSpPr>
        <p:spPr>
          <a:xfrm>
            <a:off x="115409" y="3353941"/>
            <a:ext cx="6098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У СВОМ ДОЊЕМ ТОКУ НИЗИЈСКЕ РИЈЕКЕ СПОРИЈЕ ОТИЧУ ЈЕР ЈЕ НАГИБ ЊЕНОГ КОРИТА МАЊИ ПА ЧЕСТО ПРАВЕ </a:t>
            </a:r>
            <a:r>
              <a:rPr lang="sr-Cyrl-BA" sz="1600" b="1" dirty="0">
                <a:solidFill>
                  <a:schemeClr val="tx2"/>
                </a:solidFill>
              </a:rPr>
              <a:t>МЕАНДРЕ</a:t>
            </a:r>
            <a:r>
              <a:rPr lang="sr-Cyrl-BA" sz="1600" dirty="0">
                <a:solidFill>
                  <a:schemeClr val="tx2"/>
                </a:solidFill>
              </a:rPr>
              <a:t> ИЛИ КРИВИНЕ.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D3B519-6A1F-4D08-AF63-3EDD807833C3}"/>
              </a:ext>
            </a:extLst>
          </p:cNvPr>
          <p:cNvSpPr txBox="1"/>
          <p:nvPr/>
        </p:nvSpPr>
        <p:spPr>
          <a:xfrm>
            <a:off x="68854" y="4431159"/>
            <a:ext cx="7965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МАТЕРИЈАЛ КОЈИ ЈЕ ЕРОДИРАЛА У ГОРЊЕМ ДИЈЕЛУ ТОКА РИЈЕКА ТАЛОЖИ У СВОМ ДОЊЕМ ТОКУ И ТАКО НАСТАЈУ </a:t>
            </a:r>
          </a:p>
          <a:p>
            <a:r>
              <a:rPr lang="sr-Cyrl-BA" sz="1600" b="1" dirty="0">
                <a:solidFill>
                  <a:srgbClr val="FF0000"/>
                </a:solidFill>
              </a:rPr>
              <a:t>АДЕ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– ПЈЕШЧАНА ОСТРВА НА РИЈЕКАМА</a:t>
            </a:r>
          </a:p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sr-Cyrl-BA" sz="1600" b="1" dirty="0">
                <a:solidFill>
                  <a:srgbClr val="FF0000"/>
                </a:solidFill>
              </a:rPr>
              <a:t>АЛУВИЈАЛНЕ РАВНИ 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– РАВНИЦЕ ПОРЕД РИЈЕЧНИХ КОРИТА НАСТАЛЕ ТАЛОЖЕЊЕМ НАНОСА ПРИ ИЗЛИВАЊУ РИЈЕКА И </a:t>
            </a:r>
            <a:r>
              <a:rPr lang="sr-Cyrl-BA" sz="1600" b="1" dirty="0">
                <a:solidFill>
                  <a:srgbClr val="FF0000"/>
                </a:solidFill>
              </a:rPr>
              <a:t>ДЕЛТЕ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– ПРОСТРАНЕ РАВНИЦЕ НАСТАЛЕ ТАЛОЖЕЊЕМ НАНОСА ПРИ УЛИЈЕВАЊУ У ОКЕАНЕ,МОРА И ЈЕЗЕРА.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D4D4A4-36B9-4F9B-8361-3E452169AA90}"/>
              </a:ext>
            </a:extLst>
          </p:cNvPr>
          <p:cNvSpPr txBox="1"/>
          <p:nvPr/>
        </p:nvSpPr>
        <p:spPr>
          <a:xfrm>
            <a:off x="8672404" y="370481"/>
            <a:ext cx="290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ДЕЛТА РИЈЕКЕ ДУНАВ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0FA4C7C-C495-48E2-8108-020AEE335646}"/>
              </a:ext>
            </a:extLst>
          </p:cNvPr>
          <p:cNvSpPr txBox="1"/>
          <p:nvPr/>
        </p:nvSpPr>
        <p:spPr>
          <a:xfrm>
            <a:off x="8608751" y="3740473"/>
            <a:ext cx="322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САТЕЛИТСКИ СНИМАК ДЕЛТЕ НИЛА У АФРИЦИ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120894-EB0A-401F-9B43-D36A94ADE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607" y="370481"/>
            <a:ext cx="2635445" cy="2834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D64617-4A01-4A63-BEE2-F42F0E2D7EBF}"/>
              </a:ext>
            </a:extLst>
          </p:cNvPr>
          <p:cNvSpPr txBox="1"/>
          <p:nvPr/>
        </p:nvSpPr>
        <p:spPr>
          <a:xfrm>
            <a:off x="5875833" y="453887"/>
            <a:ext cx="230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РИЈЕЧНО ОСТРВО-АДА</a:t>
            </a:r>
          </a:p>
        </p:txBody>
      </p:sp>
    </p:spTree>
    <p:extLst>
      <p:ext uri="{BB962C8B-B14F-4D97-AF65-F5344CB8AC3E}">
        <p14:creationId xmlns:p14="http://schemas.microsoft.com/office/powerpoint/2010/main" val="63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31947A-20BA-491D-9154-608592FC6A41}"/>
              </a:ext>
            </a:extLst>
          </p:cNvPr>
          <p:cNvSpPr txBox="1"/>
          <p:nvPr/>
        </p:nvSpPr>
        <p:spPr>
          <a:xfrm>
            <a:off x="630315" y="330239"/>
            <a:ext cx="326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tx2"/>
                </a:solidFill>
              </a:rPr>
              <a:t>4. КРАШКА ЕРОЗИЈА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8A56D4-48AC-4D67-B6C9-C667DBBE0915}"/>
              </a:ext>
            </a:extLst>
          </p:cNvPr>
          <p:cNvSpPr txBox="1"/>
          <p:nvPr/>
        </p:nvSpPr>
        <p:spPr>
          <a:xfrm>
            <a:off x="630315" y="848929"/>
            <a:ext cx="8762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/>
                </a:solidFill>
              </a:rPr>
              <a:t>ВОДА ХЕМИСКИМ ПУТЕМ РАСТВАРА СТИЈЕНЕ, НАЈЧЕШЋЕ КРЕЧЊАК ИЛИ ЊЕМУ СЛИЧАН ДОЛОМИТ СТАВРАЈУЋИ РАЗЛИЧИТЕ </a:t>
            </a:r>
            <a:r>
              <a:rPr lang="sr-Cyrl-BA" sz="1600" b="1" dirty="0">
                <a:solidFill>
                  <a:schemeClr val="tx2"/>
                </a:solidFill>
              </a:rPr>
              <a:t>ПОВРШИНСКЕ</a:t>
            </a:r>
            <a:r>
              <a:rPr lang="sr-Cyrl-BA" sz="1600" dirty="0">
                <a:solidFill>
                  <a:schemeClr val="tx2"/>
                </a:solidFill>
              </a:rPr>
              <a:t> И </a:t>
            </a:r>
            <a:r>
              <a:rPr lang="sr-Cyrl-BA" sz="1600" b="1" dirty="0">
                <a:solidFill>
                  <a:schemeClr val="tx2"/>
                </a:solidFill>
              </a:rPr>
              <a:t>ПОДЗЕМНЕ</a:t>
            </a:r>
            <a:r>
              <a:rPr lang="sr-Cyrl-BA" sz="1600" dirty="0">
                <a:solidFill>
                  <a:schemeClr val="tx2"/>
                </a:solidFill>
              </a:rPr>
              <a:t> КРАШКЕ ОБЛИКЕ РЕЉЕФА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2E09ECB2-94C7-4E46-8BE9-EE627570E2E3}"/>
              </a:ext>
            </a:extLst>
          </p:cNvPr>
          <p:cNvCxnSpPr>
            <a:cxnSpLocks/>
          </p:cNvCxnSpPr>
          <p:nvPr/>
        </p:nvCxnSpPr>
        <p:spPr>
          <a:xfrm>
            <a:off x="1509204" y="1677879"/>
            <a:ext cx="0" cy="3551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D075C6EB-10CC-41E4-B534-3CC7BADE3685}"/>
              </a:ext>
            </a:extLst>
          </p:cNvPr>
          <p:cNvCxnSpPr>
            <a:cxnSpLocks/>
          </p:cNvCxnSpPr>
          <p:nvPr/>
        </p:nvCxnSpPr>
        <p:spPr>
          <a:xfrm>
            <a:off x="3426781" y="1632929"/>
            <a:ext cx="0" cy="3444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38D4FD-9839-4E39-94B3-EB4CB298678F}"/>
              </a:ext>
            </a:extLst>
          </p:cNvPr>
          <p:cNvSpPr txBox="1"/>
          <p:nvPr/>
        </p:nvSpPr>
        <p:spPr>
          <a:xfrm>
            <a:off x="679139" y="2023569"/>
            <a:ext cx="2210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ШКРАПЕ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ВРТАЧЕ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УВАЛЕ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КРАШКА ПОЉА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85D0BC-F0B8-4907-8F5F-74F9382E7E6F}"/>
              </a:ext>
            </a:extLst>
          </p:cNvPr>
          <p:cNvSpPr txBox="1"/>
          <p:nvPr/>
        </p:nvSpPr>
        <p:spPr>
          <a:xfrm>
            <a:off x="2991774" y="2058456"/>
            <a:ext cx="134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tx2"/>
                </a:solidFill>
              </a:rPr>
              <a:t>ЈАМЕ</a:t>
            </a:r>
          </a:p>
          <a:p>
            <a:r>
              <a:rPr lang="sr-Cyrl-BA" sz="1600" b="1" dirty="0">
                <a:solidFill>
                  <a:schemeClr val="tx2"/>
                </a:solidFill>
              </a:rPr>
              <a:t>ПЕЋИНЕ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501AD0-01EE-4255-8B80-C6E7EE1C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25" y="4536489"/>
            <a:ext cx="4071642" cy="21065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B3B7AB-51A2-4F6E-B657-4AAF5D39B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367" y="1940706"/>
            <a:ext cx="2840853" cy="1743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FC9270-B8B2-4724-B272-43F24F40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367" y="3764132"/>
            <a:ext cx="2840853" cy="28613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D747F4-4735-4FB0-8F0E-0A3A968B4CCD}"/>
              </a:ext>
            </a:extLst>
          </p:cNvPr>
          <p:cNvSpPr txBox="1"/>
          <p:nvPr/>
        </p:nvSpPr>
        <p:spPr>
          <a:xfrm>
            <a:off x="3258106" y="5992427"/>
            <a:ext cx="1083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ВРТАЧЕ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B34E99-AB11-45A0-8F96-864E7514CC2B}"/>
              </a:ext>
            </a:extLst>
          </p:cNvPr>
          <p:cNvSpPr txBox="1"/>
          <p:nvPr/>
        </p:nvSpPr>
        <p:spPr>
          <a:xfrm>
            <a:off x="4545366" y="3947201"/>
            <a:ext cx="1233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ШКРАПЕ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B4736D-862C-4A14-B55B-B525D86C0AF5}"/>
              </a:ext>
            </a:extLst>
          </p:cNvPr>
          <p:cNvSpPr txBox="1"/>
          <p:nvPr/>
        </p:nvSpPr>
        <p:spPr>
          <a:xfrm>
            <a:off x="5495290" y="3360710"/>
            <a:ext cx="209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КРАШКО ПОЉЕ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AFA4C96-6975-40E5-9F48-662DF1291E00}"/>
              </a:ext>
            </a:extLst>
          </p:cNvPr>
          <p:cNvSpPr txBox="1"/>
          <p:nvPr/>
        </p:nvSpPr>
        <p:spPr>
          <a:xfrm>
            <a:off x="337351" y="3586579"/>
            <a:ext cx="4003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ЛИВАЊСКО ПОЉЕ- 450км²</a:t>
            </a:r>
          </a:p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НЕВЕСИЊСКО ПОЉЕ– 189 км²</a:t>
            </a:r>
          </a:p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ПОПОВО ПОЉЕ – 185 км²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8DFDD6-2A05-421F-83DC-54C6C3454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689" y="1591826"/>
            <a:ext cx="2115495" cy="1518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C97039A-15EC-4EB0-83AF-EC9D44371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116" y="1591826"/>
            <a:ext cx="181066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4B0D069-AD6A-472F-B20B-4CD58F99A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419" y="4705165"/>
            <a:ext cx="4332055" cy="19202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F37245-2C4D-45B3-8321-F609881E6AF6}"/>
              </a:ext>
            </a:extLst>
          </p:cNvPr>
          <p:cNvSpPr txBox="1"/>
          <p:nvPr/>
        </p:nvSpPr>
        <p:spPr>
          <a:xfrm>
            <a:off x="7981025" y="1632929"/>
            <a:ext cx="816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ЈАМА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E3BAAD9-73E6-4977-A184-16FB904D4DFC}"/>
              </a:ext>
            </a:extLst>
          </p:cNvPr>
          <p:cNvSpPr txBox="1"/>
          <p:nvPr/>
        </p:nvSpPr>
        <p:spPr>
          <a:xfrm>
            <a:off x="10165116" y="2812243"/>
            <a:ext cx="1810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ПЕЋИНА-УЛАЗ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CBF8DB5-9F27-40BD-9F4E-D00B45946DC1}"/>
              </a:ext>
            </a:extLst>
          </p:cNvPr>
          <p:cNvSpPr txBox="1"/>
          <p:nvPr/>
        </p:nvSpPr>
        <p:spPr>
          <a:xfrm>
            <a:off x="7448365" y="3179357"/>
            <a:ext cx="4663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НАЈДУБЉА ЈАМА НА СВИЈЕТУ- </a:t>
            </a:r>
            <a:r>
              <a:rPr lang="sr-Cyrl-BA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ЖАН БЕРНАР 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(1535м) У ФРАНЦУСКОЈ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933E86E-76F3-490F-8ECA-E027069AB0D6}"/>
              </a:ext>
            </a:extLst>
          </p:cNvPr>
          <p:cNvSpPr txBox="1"/>
          <p:nvPr/>
        </p:nvSpPr>
        <p:spPr>
          <a:xfrm>
            <a:off x="7448365" y="3839479"/>
            <a:ext cx="49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НАЈВЕЋИ НА СВИЈЕТУ ПЕЋИНСКИ </a:t>
            </a:r>
            <a:r>
              <a:rPr lang="sr-Cyrl-BA" sz="16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СИСТЕМ - МАМУТСКИ ПЕЋИНСКИ СИСТЕМ </a:t>
            </a:r>
            <a:r>
              <a:rPr lang="sr-Cyrl-BA" sz="16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(САД) -560км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4091FE4-328A-4321-BA3E-C73B415C11FC}"/>
              </a:ext>
            </a:extLst>
          </p:cNvPr>
          <p:cNvSpPr txBox="1"/>
          <p:nvPr/>
        </p:nvSpPr>
        <p:spPr>
          <a:xfrm>
            <a:off x="7590419" y="6300204"/>
            <a:ext cx="270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solidFill>
                  <a:schemeClr val="bg1"/>
                </a:solidFill>
              </a:rPr>
              <a:t>ПЕЋИНСКИ НАКИТ</a:t>
            </a:r>
          </a:p>
        </p:txBody>
      </p:sp>
    </p:spTree>
    <p:extLst>
      <p:ext uri="{BB962C8B-B14F-4D97-AF65-F5344CB8AC3E}">
        <p14:creationId xmlns:p14="http://schemas.microsoft.com/office/powerpoint/2010/main" val="28527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302</TotalTime>
  <Words>885</Words>
  <Application>Microsoft Office PowerPoint</Application>
  <PresentationFormat>Widescreen</PresentationFormat>
  <Paragraphs>109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Segoe Print</vt:lpstr>
      <vt:lpstr>Nature Illustration 16x9</vt:lpstr>
      <vt:lpstr>ОБЛИЦИ РЕЉЕФА НАСТАЛИ РАДОМ СПОЉАШЊИХ СИЛА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ОБЛИЦИ РЕЉЕФА НАСТАЛИ РАДОМ СПОЉАШЊИХ СИЛА</dc:title>
  <dc:creator>Danijela Lolic</dc:creator>
  <cp:lastModifiedBy>54. Tanasic Sladjana</cp:lastModifiedBy>
  <cp:revision>24</cp:revision>
  <dcterms:created xsi:type="dcterms:W3CDTF">2021-01-26T15:13:51Z</dcterms:created>
  <dcterms:modified xsi:type="dcterms:W3CDTF">2021-01-27T08:54:21Z</dcterms:modified>
</cp:coreProperties>
</file>