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3" r:id="rId2"/>
    <p:sldId id="257" r:id="rId3"/>
    <p:sldId id="262" r:id="rId4"/>
    <p:sldId id="265" r:id="rId5"/>
    <p:sldId id="261" r:id="rId6"/>
    <p:sldId id="266" r:id="rId7"/>
    <p:sldId id="264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605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8271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6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29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0846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45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7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1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3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2821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4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339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7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8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90925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22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3992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A1C6BA-F776-4C0B-9FE0-4BC2366465CA}" type="datetimeFigureOut">
              <a:rPr lang="sr-Latn-BA" smtClean="0"/>
              <a:t>1.2.2021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BB564A-4C95-4904-A4A1-B0F6ABBFF3E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765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11654"/>
          </a:xfrm>
        </p:spPr>
        <p:txBody>
          <a:bodyPr/>
          <a:lstStyle/>
          <a:p>
            <a:r>
              <a:rPr lang="sr-Cyrl-BA" dirty="0" smtClean="0"/>
              <a:t>КОНСТРУКЦИЈЕ ПАРАЛЕЛОГРАМА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4288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028" y="914400"/>
            <a:ext cx="9119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 smtClean="0"/>
              <a:t>Конструисати четвороугао значи нацртати тај четвороугао при чему од геометријског прибора можемо користити само шестар и један троугао.</a:t>
            </a:r>
            <a:endParaRPr lang="sr-Latn-BA" sz="2400" dirty="0"/>
          </a:p>
        </p:txBody>
      </p:sp>
      <p:sp>
        <p:nvSpPr>
          <p:cNvPr id="3" name="Rectangle 2"/>
          <p:cNvSpPr/>
          <p:nvPr/>
        </p:nvSpPr>
        <p:spPr>
          <a:xfrm>
            <a:off x="1064028" y="2593294"/>
            <a:ext cx="8354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 smtClean="0"/>
              <a:t>Конструктивни задаци имају четири основна корака и то:</a:t>
            </a:r>
          </a:p>
          <a:p>
            <a:r>
              <a:rPr lang="sr-Cyrl-BA" sz="2400" dirty="0" smtClean="0"/>
              <a:t>1) Анализа(скица)</a:t>
            </a:r>
          </a:p>
          <a:p>
            <a:r>
              <a:rPr lang="sr-Latn-BA" sz="2400" dirty="0" smtClean="0"/>
              <a:t>2</a:t>
            </a:r>
            <a:r>
              <a:rPr lang="sr-Cyrl-BA" sz="2400" dirty="0" smtClean="0"/>
              <a:t>) Конструкција</a:t>
            </a:r>
            <a:endParaRPr lang="sr-Latn-BA" sz="2400" dirty="0"/>
          </a:p>
          <a:p>
            <a:r>
              <a:rPr lang="sr-Latn-BA" sz="2400" dirty="0" smtClean="0"/>
              <a:t>3</a:t>
            </a:r>
            <a:r>
              <a:rPr lang="sr-Cyrl-BA" sz="2400" dirty="0"/>
              <a:t>)</a:t>
            </a:r>
            <a:r>
              <a:rPr lang="sr-Cyrl-BA" sz="2400" dirty="0" smtClean="0"/>
              <a:t> Доказ</a:t>
            </a:r>
            <a:endParaRPr lang="sr-Latn-BA" sz="2400" dirty="0"/>
          </a:p>
          <a:p>
            <a:r>
              <a:rPr lang="sr-Latn-BA" sz="2400" dirty="0"/>
              <a:t>4</a:t>
            </a:r>
            <a:r>
              <a:rPr lang="sr-Latn-BA" sz="2400" dirty="0" smtClean="0"/>
              <a:t>)</a:t>
            </a:r>
            <a:r>
              <a:rPr lang="sr-Cyrl-BA" sz="2400" dirty="0" smtClean="0"/>
              <a:t> Дискусија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9164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373" y="786602"/>
            <a:ext cx="97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400" dirty="0" smtClean="0"/>
              <a:t>1.</a:t>
            </a:r>
            <a:r>
              <a:rPr lang="sr-Cyrl-BA" sz="2400" dirty="0" smtClean="0"/>
              <a:t> Конструисати паралелограм </a:t>
            </a:r>
            <a:r>
              <a:rPr lang="sr-Latn-BA" sz="2400" dirty="0" smtClean="0"/>
              <a:t>ABCD </a:t>
            </a:r>
            <a:r>
              <a:rPr lang="sr-Cyrl-BA" sz="2400" dirty="0" smtClean="0"/>
              <a:t>ако је</a:t>
            </a:r>
            <a:r>
              <a:rPr lang="sr-Latn-BA" sz="2400" dirty="0" smtClean="0"/>
              <a:t>: </a:t>
            </a:r>
            <a:r>
              <a:rPr lang="sr-Latn-BA" sz="2400" dirty="0"/>
              <a:t>AB=7cm ;  </a:t>
            </a:r>
            <a:r>
              <a:rPr lang="el-GR" sz="2400" dirty="0"/>
              <a:t>α=30° ;  </a:t>
            </a:r>
            <a:r>
              <a:rPr lang="sr-Latn-BA" sz="2400" dirty="0"/>
              <a:t>AD=6cm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40668" y="1893286"/>
            <a:ext cx="10017224" cy="3551854"/>
            <a:chOff x="790076" y="1909911"/>
            <a:chExt cx="10017224" cy="3551854"/>
          </a:xfrm>
        </p:grpSpPr>
        <p:grpSp>
          <p:nvGrpSpPr>
            <p:cNvPr id="4" name="Group 3"/>
            <p:cNvGrpSpPr/>
            <p:nvPr/>
          </p:nvGrpSpPr>
          <p:grpSpPr>
            <a:xfrm>
              <a:off x="7241846" y="1909911"/>
              <a:ext cx="3565454" cy="3141026"/>
              <a:chOff x="1133718" y="787162"/>
              <a:chExt cx="3565454" cy="299065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275764" y="1899026"/>
                <a:ext cx="423408" cy="339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/>
                  <a:t>C</a:t>
                </a: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133718" y="787162"/>
                <a:ext cx="3368054" cy="2990652"/>
                <a:chOff x="1133718" y="787162"/>
                <a:chExt cx="3368054" cy="2990652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498350" y="787162"/>
                  <a:ext cx="982961" cy="3516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Cyrl-BA" dirty="0" smtClean="0"/>
                    <a:t>Анализа</a:t>
                  </a:r>
                  <a:endParaRPr lang="sr-Latn-BA" dirty="0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1133718" y="1922303"/>
                  <a:ext cx="3368054" cy="1855511"/>
                  <a:chOff x="1273555" y="1896246"/>
                  <a:chExt cx="3368054" cy="1855511"/>
                </a:xfrm>
              </p:grpSpPr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238113" y="1896246"/>
                    <a:ext cx="379608" cy="339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D</a:t>
                    </a:r>
                    <a:endParaRPr lang="sr-Latn-BA" dirty="0"/>
                  </a:p>
                </p:txBody>
              </p: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1273555" y="2204966"/>
                    <a:ext cx="3368054" cy="1546791"/>
                    <a:chOff x="1273555" y="2204966"/>
                    <a:chExt cx="3368054" cy="1546791"/>
                  </a:xfrm>
                </p:grpSpPr>
                <p:sp>
                  <p:nvSpPr>
                    <p:cNvPr id="19" name="Arc 18"/>
                    <p:cNvSpPr/>
                    <p:nvPr/>
                  </p:nvSpPr>
                  <p:spPr>
                    <a:xfrm>
                      <a:off x="3328941" y="2866795"/>
                      <a:ext cx="688141" cy="738981"/>
                    </a:xfrm>
                    <a:prstGeom prst="arc">
                      <a:avLst>
                        <a:gd name="adj1" fmla="val 17764290"/>
                        <a:gd name="adj2" fmla="val 0"/>
                      </a:avLst>
                    </a:prstGeom>
                    <a:ln w="952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r-Latn-BA"/>
                    </a:p>
                  </p:txBody>
                </p:sp>
                <p:sp>
                  <p:nvSpPr>
                    <p:cNvPr id="5" name="Arc 4"/>
                    <p:cNvSpPr/>
                    <p:nvPr/>
                  </p:nvSpPr>
                  <p:spPr>
                    <a:xfrm rot="15478672">
                      <a:off x="3185496" y="2750674"/>
                      <a:ext cx="888679" cy="1000783"/>
                    </a:xfrm>
                    <a:prstGeom prst="arc">
                      <a:avLst>
                        <a:gd name="adj1" fmla="val 16861471"/>
                        <a:gd name="adj2" fmla="val 2645529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r-Latn-BA"/>
                    </a:p>
                  </p:txBody>
                </p:sp>
                <p:cxnSp>
                  <p:nvCxnSpPr>
                    <p:cNvPr id="6" name="Straight Connector 5"/>
                    <p:cNvCxnSpPr/>
                    <p:nvPr/>
                  </p:nvCxnSpPr>
                  <p:spPr>
                    <a:xfrm flipH="1">
                      <a:off x="1459710" y="2226172"/>
                      <a:ext cx="859434" cy="102174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" name="Straight Connector 6"/>
                    <p:cNvCxnSpPr/>
                    <p:nvPr/>
                  </p:nvCxnSpPr>
                  <p:spPr>
                    <a:xfrm>
                      <a:off x="2319144" y="2221197"/>
                      <a:ext cx="2095141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Straight Connector 7"/>
                    <p:cNvCxnSpPr/>
                    <p:nvPr/>
                  </p:nvCxnSpPr>
                  <p:spPr>
                    <a:xfrm flipH="1">
                      <a:off x="3540251" y="2204966"/>
                      <a:ext cx="874034" cy="105574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>
                      <a:off x="1455421" y="3264529"/>
                      <a:ext cx="2095141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273555" y="3182000"/>
                      <a:ext cx="372307" cy="339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r-Latn-BA" dirty="0" smtClean="0"/>
                        <a:t>A</a:t>
                      </a:r>
                      <a:endParaRPr lang="sr-Latn-BA" dirty="0"/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436225" y="3182000"/>
                      <a:ext cx="547511" cy="339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r-Latn-BA" dirty="0" smtClean="0"/>
                        <a:t>B</a:t>
                      </a:r>
                      <a:endParaRPr lang="sr-Latn-BA" dirty="0"/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359026" y="2850420"/>
                      <a:ext cx="262122" cy="3394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r-Latn-BA" dirty="0"/>
                        <a:t>β</a:t>
                      </a:r>
                    </a:p>
                  </p:txBody>
                </p: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flipV="1">
                      <a:off x="3544180" y="3256889"/>
                      <a:ext cx="986388" cy="3821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682841" y="2887922"/>
                      <a:ext cx="287206" cy="339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β</a:t>
                      </a:r>
                      <a:endParaRPr lang="sr-Latn-BA" dirty="0"/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812656" y="2907763"/>
                      <a:ext cx="26141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r-Latn-BA" dirty="0" smtClean="0"/>
                        <a:t>ı</a:t>
                      </a:r>
                      <a:endParaRPr lang="sr-Latn-BA" dirty="0"/>
                    </a:p>
                  </p:txBody>
                </p:sp>
                <p:sp>
                  <p:nvSpPr>
                    <p:cNvPr id="18" name="Arc 17"/>
                    <p:cNvSpPr/>
                    <p:nvPr/>
                  </p:nvSpPr>
                  <p:spPr>
                    <a:xfrm>
                      <a:off x="1286916" y="2866615"/>
                      <a:ext cx="670742" cy="776739"/>
                    </a:xfrm>
                    <a:prstGeom prst="arc">
                      <a:avLst>
                        <a:gd name="adj1" fmla="val 17642507"/>
                        <a:gd name="adj2" fmla="val 0"/>
                      </a:avLst>
                    </a:prstGeom>
                    <a:ln>
                      <a:solidFill>
                        <a:srgbClr val="FF000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r-Latn-BA"/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1606115" y="2907763"/>
                      <a:ext cx="29687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l-GR" dirty="0"/>
                        <a:t>α</a:t>
                      </a:r>
                      <a:endParaRPr lang="sr-Latn-BA" dirty="0"/>
                    </a:p>
                  </p:txBody>
                </p: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3609697" y="3274934"/>
                      <a:ext cx="1031912" cy="476823"/>
                      <a:chOff x="2991136" y="3829941"/>
                      <a:chExt cx="913595" cy="540291"/>
                    </a:xfrm>
                  </p:grpSpPr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3570985" y="3829941"/>
                        <a:ext cx="333746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l-GR" sz="2400" dirty="0"/>
                          <a:t>α</a:t>
                        </a:r>
                        <a:endParaRPr lang="sr-Latn-BA" sz="2400" dirty="0"/>
                      </a:p>
                    </p:txBody>
                  </p:sp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>
                        <a:off x="2991136" y="3866418"/>
                        <a:ext cx="694421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l-GR" sz="2400" dirty="0"/>
                          <a:t>β</a:t>
                        </a:r>
                        <a:r>
                          <a:rPr lang="sr-Latn-BA" sz="2400" dirty="0" smtClean="0"/>
                          <a:t>  =</a:t>
                        </a:r>
                        <a:endParaRPr lang="sr-Latn-BA" sz="2400" dirty="0"/>
                      </a:p>
                    </p:txBody>
                  </p:sp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3149868" y="3970122"/>
                        <a:ext cx="243978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sr-Latn-BA" sz="2000" dirty="0"/>
                          <a:t>ı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790076" y="2541834"/>
              <a:ext cx="7848398" cy="2919931"/>
              <a:chOff x="790076" y="2541834"/>
              <a:chExt cx="7848398" cy="291993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18902" y="3144968"/>
                <a:ext cx="5387991" cy="2316797"/>
                <a:chOff x="1235641" y="3773938"/>
                <a:chExt cx="5387991" cy="2316797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235641" y="3773938"/>
                  <a:ext cx="5387991" cy="391998"/>
                  <a:chOff x="1262119" y="3864455"/>
                  <a:chExt cx="5387991" cy="391998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1262119" y="3884242"/>
                    <a:ext cx="2628577" cy="372211"/>
                    <a:chOff x="1262119" y="3884242"/>
                    <a:chExt cx="2628577" cy="372211"/>
                  </a:xfrm>
                </p:grpSpPr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262119" y="3884242"/>
                      <a:ext cx="1948098" cy="3282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r-Cyrl-BA" dirty="0"/>
                        <a:t>2</a:t>
                      </a:r>
                      <a:r>
                        <a:rPr lang="sr-Latn-BA" dirty="0" smtClean="0"/>
                        <a:t>)</a:t>
                      </a:r>
                      <a:r>
                        <a:rPr lang="sr-Cyrl-BA" dirty="0" smtClean="0"/>
                        <a:t> Преношење</a:t>
                      </a:r>
                      <a:endParaRPr lang="sr-Latn-BA" dirty="0"/>
                    </a:p>
                  </p:txBody>
                </p:sp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2732593" y="3887121"/>
                      <a:ext cx="1158103" cy="369332"/>
                      <a:chOff x="1508531" y="3957215"/>
                      <a:chExt cx="1158103" cy="369332"/>
                    </a:xfrm>
                  </p:grpSpPr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1508531" y="3960095"/>
                        <a:ext cx="487586" cy="35558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sr-Latn-BA" sz="200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˂</a:t>
                        </a:r>
                        <a:endParaRPr lang="sr-Latn-BA" sz="2000" dirty="0"/>
                      </a:p>
                    </p:txBody>
                  </p:sp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1545655" y="3960095"/>
                        <a:ext cx="677380" cy="3282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sr-Latn-BA" dirty="0" smtClean="0"/>
                          <a:t>)</a:t>
                        </a:r>
                        <a:endParaRPr lang="sr-Latn-BA" dirty="0"/>
                      </a:p>
                    </p:txBody>
                  </p:sp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1695039" y="3957215"/>
                        <a:ext cx="97159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sr-Latn-BA" dirty="0"/>
                          <a:t>α</a:t>
                        </a:r>
                        <a:r>
                          <a:rPr lang="sr-Latn-BA" dirty="0" smtClean="0"/>
                          <a:t>=30°</a:t>
                        </a:r>
                        <a:r>
                          <a:rPr lang="sr-Cyrl-BA" dirty="0" smtClean="0"/>
                          <a:t>,</a:t>
                        </a:r>
                        <a:endParaRPr lang="sr-Latn-BA" dirty="0"/>
                      </a:p>
                    </p:txBody>
                  </p:sp>
                </p:grp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651275" y="3864455"/>
                    <a:ext cx="29988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Cyrl-BA" dirty="0" smtClean="0"/>
                      <a:t>конструишемо</a:t>
                    </a:r>
                    <a:r>
                      <a:rPr lang="sr-Cyrl-BA" dirty="0" smtClean="0"/>
                      <a:t> </a:t>
                    </a:r>
                    <a:r>
                      <a:rPr lang="sr-Cyrl-BA" dirty="0" smtClean="0"/>
                      <a:t>полуправу</a:t>
                    </a:r>
                    <a:r>
                      <a:rPr lang="sr-Latn-BA" dirty="0" smtClean="0"/>
                      <a:t> Ay</a:t>
                    </a:r>
                    <a:endParaRPr lang="sr-Latn-BA" dirty="0"/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1235641" y="4830629"/>
                  <a:ext cx="49694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Cyrl-BA" dirty="0"/>
                    <a:t>5</a:t>
                  </a:r>
                  <a:r>
                    <a:rPr lang="sr-Latn-BA" dirty="0" smtClean="0"/>
                    <a:t>)</a:t>
                  </a:r>
                  <a:r>
                    <a:rPr lang="sr-Cyrl-BA" dirty="0" smtClean="0"/>
                    <a:t> Одређивање тјемена С, кружним луком</a:t>
                  </a:r>
                  <a:r>
                    <a:rPr lang="sr-Latn-BA" dirty="0" smtClean="0"/>
                    <a:t> k(B,AD)</a:t>
                  </a:r>
                  <a:endParaRPr lang="en-US" dirty="0" smtClean="0"/>
                </a:p>
                <a:p>
                  <a:r>
                    <a:rPr lang="en-US" dirty="0"/>
                    <a:t> </a:t>
                  </a:r>
                  <a:r>
                    <a:rPr lang="en-US" dirty="0" smtClean="0"/>
                    <a:t>   ∩ </a:t>
                  </a:r>
                  <a:r>
                    <a:rPr lang="en-US" dirty="0" err="1"/>
                    <a:t>Bz</a:t>
                  </a:r>
                  <a:r>
                    <a:rPr lang="en-US" dirty="0"/>
                    <a:t> </a:t>
                  </a:r>
                  <a:r>
                    <a:rPr lang="sr-Latn-BA" dirty="0"/>
                    <a:t>={C}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245765" y="5381388"/>
                  <a:ext cx="3351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Cyrl-BA" dirty="0"/>
                    <a:t>6</a:t>
                  </a:r>
                  <a:r>
                    <a:rPr lang="sr-Latn-BA" dirty="0" smtClean="0"/>
                    <a:t>) </a:t>
                  </a:r>
                  <a:r>
                    <a:rPr lang="sr-Cyrl-BA" dirty="0" smtClean="0"/>
                    <a:t>Конструкција дужи </a:t>
                  </a:r>
                  <a:r>
                    <a:rPr lang="sr-Latn-BA" dirty="0" smtClean="0"/>
                    <a:t>CD</a:t>
                  </a:r>
                  <a:endParaRPr lang="sr-Latn-BA" dirty="0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1255662" y="5700269"/>
                  <a:ext cx="1410981" cy="390466"/>
                  <a:chOff x="1238199" y="5495824"/>
                  <a:chExt cx="1410981" cy="390466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238199" y="5495824"/>
                    <a:ext cx="4955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Cyrl-BA" dirty="0"/>
                      <a:t>7</a:t>
                    </a:r>
                    <a:r>
                      <a:rPr lang="sr-Latn-BA" dirty="0" smtClean="0"/>
                      <a:t>)</a:t>
                    </a:r>
                    <a:endParaRPr lang="sr-Latn-BA" dirty="0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1614209" y="5624983"/>
                    <a:ext cx="211645" cy="18207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BA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838056" y="5516958"/>
                    <a:ext cx="81112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ABCD</a:t>
                    </a:r>
                    <a:endParaRPr lang="sr-Latn-BA" dirty="0"/>
                  </a:p>
                </p:txBody>
              </p:sp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817586" y="3850631"/>
                <a:ext cx="5409266" cy="399513"/>
                <a:chOff x="1247691" y="4490081"/>
                <a:chExt cx="5409266" cy="399513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1247691" y="4492871"/>
                  <a:ext cx="3124687" cy="396723"/>
                  <a:chOff x="1247808" y="4533296"/>
                  <a:chExt cx="3138217" cy="396723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247808" y="4546992"/>
                    <a:ext cx="24330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Cyrl-BA" dirty="0"/>
                      <a:t>4</a:t>
                    </a:r>
                    <a:r>
                      <a:rPr lang="sr-Latn-BA" dirty="0" smtClean="0"/>
                      <a:t>)</a:t>
                    </a:r>
                    <a:r>
                      <a:rPr lang="sr-Cyrl-BA" dirty="0" smtClean="0"/>
                      <a:t> Преносимо</a:t>
                    </a:r>
                    <a:r>
                      <a:rPr lang="sr-Latn-BA" dirty="0" smtClean="0"/>
                      <a:t> </a:t>
                    </a:r>
                    <a:endParaRPr lang="sr-Latn-BA" dirty="0"/>
                  </a:p>
                </p:txBody>
              </p: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2676385" y="4533296"/>
                    <a:ext cx="1709640" cy="396723"/>
                    <a:chOff x="1503619" y="5035581"/>
                    <a:chExt cx="1709640" cy="396723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1503619" y="5035581"/>
                      <a:ext cx="992384" cy="380920"/>
                      <a:chOff x="1507472" y="5054049"/>
                      <a:chExt cx="992384" cy="380920"/>
                    </a:xfrm>
                  </p:grpSpPr>
                  <p:sp>
                    <p:nvSpPr>
                      <p:cNvPr id="58" name="TextBox 57"/>
                      <p:cNvSpPr txBox="1"/>
                      <p:nvPr/>
                    </p:nvSpPr>
                    <p:spPr>
                      <a:xfrm>
                        <a:off x="1507472" y="5065637"/>
                        <a:ext cx="39037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sr-Latn-BA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˂</a:t>
                        </a:r>
                        <a:endParaRPr lang="sr-Latn-BA" dirty="0"/>
                      </a:p>
                    </p:txBody>
                  </p:sp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1529784" y="5060306"/>
                        <a:ext cx="54000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sr-Latn-BA" dirty="0" smtClean="0"/>
                          <a:t>)</a:t>
                        </a:r>
                        <a:endParaRPr lang="sr-Latn-BA" dirty="0"/>
                      </a:p>
                    </p:txBody>
                  </p:sp>
                  <p:sp>
                    <p:nvSpPr>
                      <p:cNvPr id="60" name="TextBox 59"/>
                      <p:cNvSpPr txBox="1"/>
                      <p:nvPr/>
                    </p:nvSpPr>
                    <p:spPr>
                      <a:xfrm>
                        <a:off x="1684344" y="5054049"/>
                        <a:ext cx="8155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dirty="0" smtClean="0"/>
                          <a:t>β</a:t>
                        </a:r>
                        <a:r>
                          <a:rPr lang="sr-Latn-BA" sz="1050" dirty="0" smtClean="0"/>
                          <a:t>1</a:t>
                        </a:r>
                        <a:endParaRPr lang="sr-Latn-BA" sz="1050" dirty="0"/>
                      </a:p>
                    </p:txBody>
                  </p:sp>
                </p:grp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1877400" y="5062972"/>
                      <a:ext cx="13358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r-Latn-BA" dirty="0" smtClean="0"/>
                        <a:t>=30°</a:t>
                      </a:r>
                      <a:endParaRPr lang="sr-Latn-BA" dirty="0"/>
                    </a:p>
                  </p:txBody>
                </p:sp>
              </p:grp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3631804" y="4490081"/>
                  <a:ext cx="30251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Cyrl-BA" dirty="0"/>
                    <a:t>п</a:t>
                  </a:r>
                  <a:r>
                    <a:rPr lang="sr-Cyrl-BA" dirty="0" smtClean="0"/>
                    <a:t>овлачимо полуправу </a:t>
                  </a:r>
                  <a:r>
                    <a:rPr lang="sr-Latn-BA" dirty="0" smtClean="0"/>
                    <a:t>Bz</a:t>
                  </a:r>
                  <a:endParaRPr lang="sr-Latn-BA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467046" y="4508900"/>
                  <a:ext cx="417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Cyrl-BA" dirty="0" smtClean="0"/>
                    <a:t>,</a:t>
                  </a:r>
                  <a:endParaRPr lang="sr-Latn-BA" dirty="0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816270" y="3512980"/>
                <a:ext cx="6390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3</a:t>
                </a:r>
                <a:r>
                  <a:rPr lang="sr-Latn-BA" dirty="0" smtClean="0"/>
                  <a:t>)</a:t>
                </a:r>
                <a:r>
                  <a:rPr lang="sr-Cyrl-BA" dirty="0" smtClean="0"/>
                  <a:t> Конструкција дужи А</a:t>
                </a:r>
                <a:r>
                  <a:rPr lang="sr-Latn-BA" dirty="0" smtClean="0"/>
                  <a:t>D</a:t>
                </a:r>
                <a:r>
                  <a:rPr lang="sr-Cyrl-BA" dirty="0" smtClean="0"/>
                  <a:t>, кружним луком </a:t>
                </a:r>
                <a:r>
                  <a:rPr lang="sr-Latn-BA" dirty="0" smtClean="0"/>
                  <a:t>k(A,AD)</a:t>
                </a:r>
                <a:r>
                  <a:rPr lang="en-US" dirty="0" smtClean="0"/>
                  <a:t> </a:t>
                </a:r>
                <a:r>
                  <a:rPr lang="sr-Latn-BA" dirty="0" smtClean="0"/>
                  <a:t>∩ Ay = {D} </a:t>
                </a:r>
                <a:endParaRPr lang="sr-Latn-BA" dirty="0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790076" y="2541834"/>
                <a:ext cx="7848398" cy="628010"/>
                <a:chOff x="1256422" y="3399214"/>
                <a:chExt cx="7494578" cy="628010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1256422" y="3399214"/>
                  <a:ext cx="74945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r>
                    <a:rPr lang="sr-Latn-BA" dirty="0" smtClean="0"/>
                    <a:t>)</a:t>
                  </a:r>
                  <a:r>
                    <a:rPr lang="sr-Cyrl-BA" dirty="0" smtClean="0"/>
                    <a:t> </a:t>
                  </a:r>
                  <a:r>
                    <a:rPr lang="en-US" dirty="0" smtClean="0"/>
                    <a:t>K</a:t>
                  </a:r>
                  <a:r>
                    <a:rPr lang="sr-Cyrl-BA" dirty="0" smtClean="0"/>
                    <a:t>онструкција основице АВ, </a:t>
                  </a:r>
                  <a:r>
                    <a:rPr lang="sr-Cyrl-BA" dirty="0" smtClean="0"/>
                    <a:t>конструиши</a:t>
                  </a:r>
                  <a:r>
                    <a:rPr lang="sr-Cyrl-BA" dirty="0" smtClean="0"/>
                    <a:t> </a:t>
                  </a:r>
                  <a:r>
                    <a:rPr lang="sr-Cyrl-BA" dirty="0" smtClean="0"/>
                    <a:t>полуправу А</a:t>
                  </a:r>
                  <a:r>
                    <a:rPr lang="en-US" dirty="0" smtClean="0"/>
                    <a:t>x, </a:t>
                  </a:r>
                  <a:r>
                    <a:rPr lang="sr-Cyrl-BA" dirty="0" smtClean="0"/>
                    <a:t>потом кружним луком</a:t>
                  </a:r>
                  <a:r>
                    <a:rPr lang="en-US" dirty="0" smtClean="0"/>
                    <a:t> </a:t>
                  </a:r>
                  <a:endParaRPr lang="sr-Latn-BA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463138" y="3657892"/>
                  <a:ext cx="2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BA" dirty="0" smtClean="0"/>
                    <a:t> k(A,AB) ∩Ax={B}</a:t>
                  </a:r>
                  <a:endParaRPr lang="sr-Latn-BA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41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3711" y="858322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K</a:t>
            </a:r>
            <a:r>
              <a:rPr lang="sr-Cyrl-BA" sz="2000" dirty="0" smtClean="0"/>
              <a:t>онструкција</a:t>
            </a:r>
            <a:endParaRPr lang="sr-Latn-BA" dirty="0"/>
          </a:p>
        </p:txBody>
      </p:sp>
      <p:grpSp>
        <p:nvGrpSpPr>
          <p:cNvPr id="3" name="Group 2"/>
          <p:cNvGrpSpPr/>
          <p:nvPr/>
        </p:nvGrpSpPr>
        <p:grpSpPr>
          <a:xfrm>
            <a:off x="1474094" y="1881178"/>
            <a:ext cx="3314377" cy="520767"/>
            <a:chOff x="7609342" y="2527807"/>
            <a:chExt cx="3314377" cy="52076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773607" y="2702785"/>
              <a:ext cx="238575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8688330" y="2679242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7cm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2771" y="2527807"/>
              <a:ext cx="955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•</a:t>
              </a:r>
              <a:endParaRPr lang="sr-Latn-BA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08318" y="2527807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09342" y="2634338"/>
              <a:ext cx="1435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25944" y="2663981"/>
              <a:ext cx="897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/>
                <a:t>B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89543" y="2416532"/>
            <a:ext cx="2368312" cy="591660"/>
            <a:chOff x="7591236" y="3001724"/>
            <a:chExt cx="1623090" cy="59166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705322" y="3186942"/>
              <a:ext cx="126353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91236" y="3181104"/>
              <a:ext cx="341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/>
                <a:t>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4863" y="3001724"/>
              <a:ext cx="283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8576" y="3012680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0012" y="3149833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 smtClean="0"/>
                <a:t>6cm</a:t>
              </a:r>
              <a:endParaRPr lang="sr-Latn-BA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58918" y="3224052"/>
              <a:ext cx="355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dirty="0" smtClean="0"/>
                <a:t>D</a:t>
              </a:r>
              <a:endParaRPr lang="sr-Latn-BA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948332" y="2785864"/>
            <a:ext cx="23857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6754799" y="2363306"/>
            <a:ext cx="763779" cy="845116"/>
          </a:xfrm>
          <a:prstGeom prst="arc">
            <a:avLst>
              <a:gd name="adj1" fmla="val 13164595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9" name="Arc 18"/>
          <p:cNvSpPr/>
          <p:nvPr/>
        </p:nvSpPr>
        <p:spPr>
          <a:xfrm rot="17039109">
            <a:off x="6987244" y="2289952"/>
            <a:ext cx="857740" cy="879557"/>
          </a:xfrm>
          <a:prstGeom prst="arc">
            <a:avLst>
              <a:gd name="adj1" fmla="val 17624968"/>
              <a:gd name="adj2" fmla="val 200913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942255" y="1366497"/>
            <a:ext cx="806008" cy="141936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20379651">
            <a:off x="7732839" y="1972837"/>
            <a:ext cx="640122" cy="67581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2" name="Arc 21"/>
          <p:cNvSpPr/>
          <p:nvPr/>
        </p:nvSpPr>
        <p:spPr>
          <a:xfrm rot="1171307">
            <a:off x="7644052" y="1899064"/>
            <a:ext cx="645767" cy="51561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939279" y="1802430"/>
            <a:ext cx="1675197" cy="9890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6754799" y="2363306"/>
            <a:ext cx="763779" cy="845116"/>
          </a:xfrm>
          <a:prstGeom prst="arc">
            <a:avLst>
              <a:gd name="adj1" fmla="val 18819451"/>
              <a:gd name="adj2" fmla="val 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5" name="Group 24"/>
          <p:cNvGrpSpPr/>
          <p:nvPr/>
        </p:nvGrpSpPr>
        <p:grpSpPr>
          <a:xfrm>
            <a:off x="6744016" y="2577108"/>
            <a:ext cx="445047" cy="644689"/>
            <a:chOff x="7620383" y="5278463"/>
            <a:chExt cx="445047" cy="64468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9431" y="5278463"/>
              <a:ext cx="359695" cy="49381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383" y="5494252"/>
              <a:ext cx="445047" cy="428900"/>
            </a:xfrm>
            <a:prstGeom prst="rect">
              <a:avLst/>
            </a:prstGeom>
          </p:spPr>
        </p:pic>
      </p:grpSp>
      <p:sp>
        <p:nvSpPr>
          <p:cNvPr id="56" name="Arc 55"/>
          <p:cNvSpPr/>
          <p:nvPr/>
        </p:nvSpPr>
        <p:spPr>
          <a:xfrm rot="19017081">
            <a:off x="6311383" y="5015964"/>
            <a:ext cx="1099677" cy="1139599"/>
          </a:xfrm>
          <a:prstGeom prst="arc">
            <a:avLst>
              <a:gd name="adj1" fmla="val 18465084"/>
              <a:gd name="adj2" fmla="val 3007476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35" name="Group 34"/>
          <p:cNvGrpSpPr/>
          <p:nvPr/>
        </p:nvGrpSpPr>
        <p:grpSpPr>
          <a:xfrm>
            <a:off x="1244180" y="3564665"/>
            <a:ext cx="5402095" cy="391998"/>
            <a:chOff x="1262119" y="3864455"/>
            <a:chExt cx="5402095" cy="391998"/>
          </a:xfrm>
        </p:grpSpPr>
        <p:grpSp>
          <p:nvGrpSpPr>
            <p:cNvPr id="34" name="Group 33"/>
            <p:cNvGrpSpPr/>
            <p:nvPr/>
          </p:nvGrpSpPr>
          <p:grpSpPr>
            <a:xfrm>
              <a:off x="1262119" y="3884242"/>
              <a:ext cx="2628577" cy="372211"/>
              <a:chOff x="1262119" y="3884242"/>
              <a:chExt cx="2628577" cy="372211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262119" y="3884242"/>
                <a:ext cx="1948098" cy="328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2</a:t>
                </a:r>
                <a:r>
                  <a:rPr lang="sr-Latn-BA" dirty="0" smtClean="0"/>
                  <a:t>)</a:t>
                </a:r>
                <a:r>
                  <a:rPr lang="sr-Cyrl-BA" dirty="0" smtClean="0"/>
                  <a:t> Преношење</a:t>
                </a:r>
                <a:endParaRPr lang="sr-Latn-BA" dirty="0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732593" y="3887121"/>
                <a:ext cx="1158103" cy="369332"/>
                <a:chOff x="1508531" y="3957215"/>
                <a:chExt cx="1158103" cy="369332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508531" y="3960095"/>
                  <a:ext cx="487586" cy="355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BA" sz="20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˂</a:t>
                  </a:r>
                  <a:endParaRPr lang="sr-Latn-BA" sz="2000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545655" y="3960095"/>
                  <a:ext cx="677380" cy="328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BA" dirty="0" smtClean="0"/>
                    <a:t>)</a:t>
                  </a:r>
                  <a:endParaRPr lang="sr-Latn-BA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695039" y="3957215"/>
                  <a:ext cx="9715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BA" dirty="0"/>
                    <a:t>α</a:t>
                  </a:r>
                  <a:r>
                    <a:rPr lang="sr-Latn-BA" dirty="0" smtClean="0"/>
                    <a:t>=30°</a:t>
                  </a:r>
                  <a:r>
                    <a:rPr lang="sr-Cyrl-BA" dirty="0" smtClean="0"/>
                    <a:t>,</a:t>
                  </a:r>
                  <a:endParaRPr lang="sr-Latn-BA" dirty="0"/>
                </a:p>
              </p:txBody>
            </p:sp>
          </p:grpSp>
        </p:grpSp>
        <p:sp>
          <p:nvSpPr>
            <p:cNvPr id="67" name="TextBox 66"/>
            <p:cNvSpPr txBox="1"/>
            <p:nvPr/>
          </p:nvSpPr>
          <p:spPr>
            <a:xfrm>
              <a:off x="3651275" y="3864455"/>
              <a:ext cx="3012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конструишемо</a:t>
              </a:r>
              <a:r>
                <a:rPr lang="sr-Cyrl-BA" dirty="0" smtClean="0"/>
                <a:t> </a:t>
              </a:r>
              <a:r>
                <a:rPr lang="sr-Cyrl-BA" dirty="0" smtClean="0"/>
                <a:t>полуправу</a:t>
              </a:r>
              <a:r>
                <a:rPr lang="sr-Latn-BA" dirty="0" smtClean="0"/>
                <a:t> Ay</a:t>
              </a:r>
              <a:endParaRPr lang="sr-Latn-BA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235515" y="3903232"/>
            <a:ext cx="639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3</a:t>
            </a:r>
            <a:r>
              <a:rPr lang="sr-Latn-BA" dirty="0" smtClean="0"/>
              <a:t>)</a:t>
            </a:r>
            <a:r>
              <a:rPr lang="sr-Cyrl-BA" dirty="0" smtClean="0"/>
              <a:t> </a:t>
            </a:r>
            <a:r>
              <a:rPr lang="sr-Latn-BA" dirty="0" smtClean="0"/>
              <a:t>k(A,AD</a:t>
            </a:r>
            <a:r>
              <a:rPr lang="sr-Latn-BA" dirty="0" smtClean="0"/>
              <a:t>)</a:t>
            </a:r>
            <a:r>
              <a:rPr lang="en-US" dirty="0" smtClean="0"/>
              <a:t> </a:t>
            </a:r>
            <a:r>
              <a:rPr lang="sr-Latn-BA" dirty="0" smtClean="0"/>
              <a:t>∩ Ay = {D} </a:t>
            </a:r>
            <a:endParaRPr lang="sr-Latn-BA" dirty="0"/>
          </a:p>
        </p:txBody>
      </p:sp>
      <p:sp>
        <p:nvSpPr>
          <p:cNvPr id="85" name="TextBox 84"/>
          <p:cNvSpPr txBox="1"/>
          <p:nvPr/>
        </p:nvSpPr>
        <p:spPr>
          <a:xfrm>
            <a:off x="1263110" y="4505552"/>
            <a:ext cx="49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5</a:t>
            </a:r>
            <a:r>
              <a:rPr lang="sr-Latn-BA" dirty="0" smtClean="0"/>
              <a:t>)</a:t>
            </a:r>
            <a:r>
              <a:rPr lang="sr-Cyrl-BA" dirty="0" smtClean="0"/>
              <a:t> Одређивање тјемена С, </a:t>
            </a:r>
            <a:r>
              <a:rPr lang="sr-Latn-BA" dirty="0" smtClean="0"/>
              <a:t>k(B,AD</a:t>
            </a:r>
            <a:r>
              <a:rPr lang="sr-Latn-BA" dirty="0" smtClean="0"/>
              <a:t>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∩ </a:t>
            </a:r>
            <a:r>
              <a:rPr lang="en-US" dirty="0" err="1"/>
              <a:t>Bz</a:t>
            </a:r>
            <a:r>
              <a:rPr lang="en-US" dirty="0"/>
              <a:t> </a:t>
            </a:r>
            <a:r>
              <a:rPr lang="sr-Latn-BA" dirty="0"/>
              <a:t>={C}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263110" y="5141549"/>
            <a:ext cx="335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6</a:t>
            </a:r>
            <a:r>
              <a:rPr lang="sr-Latn-BA" dirty="0" smtClean="0"/>
              <a:t>) </a:t>
            </a:r>
            <a:r>
              <a:rPr lang="sr-Cyrl-BA" dirty="0" smtClean="0"/>
              <a:t>Конструкција дужи </a:t>
            </a:r>
            <a:r>
              <a:rPr lang="sr-Latn-BA" dirty="0" smtClean="0"/>
              <a:t>CD</a:t>
            </a:r>
            <a:endParaRPr lang="sr-Latn-BA" dirty="0"/>
          </a:p>
        </p:txBody>
      </p:sp>
      <p:grpSp>
        <p:nvGrpSpPr>
          <p:cNvPr id="95" name="Group 94"/>
          <p:cNvGrpSpPr/>
          <p:nvPr/>
        </p:nvGrpSpPr>
        <p:grpSpPr>
          <a:xfrm>
            <a:off x="1311986" y="5505319"/>
            <a:ext cx="1410981" cy="390466"/>
            <a:chOff x="1238199" y="5495824"/>
            <a:chExt cx="1410981" cy="390466"/>
          </a:xfrm>
        </p:grpSpPr>
        <p:sp>
          <p:nvSpPr>
            <p:cNvPr id="87" name="TextBox 86"/>
            <p:cNvSpPr txBox="1"/>
            <p:nvPr/>
          </p:nvSpPr>
          <p:spPr>
            <a:xfrm>
              <a:off x="1238199" y="5495824"/>
              <a:ext cx="495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/>
                <a:t>7</a:t>
              </a:r>
              <a:r>
                <a:rPr lang="sr-Latn-BA" dirty="0" smtClean="0"/>
                <a:t>)</a:t>
              </a:r>
              <a:endParaRPr lang="sr-Latn-BA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14209" y="5624983"/>
              <a:ext cx="211645" cy="1820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38056" y="5516958"/>
              <a:ext cx="81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ABCD</a:t>
              </a:r>
              <a:endParaRPr lang="sr-Latn-BA" dirty="0"/>
            </a:p>
          </p:txBody>
        </p:sp>
      </p:grpSp>
      <p:sp>
        <p:nvSpPr>
          <p:cNvPr id="44" name="Arc 43"/>
          <p:cNvSpPr/>
          <p:nvPr/>
        </p:nvSpPr>
        <p:spPr>
          <a:xfrm rot="885144">
            <a:off x="8614577" y="5277242"/>
            <a:ext cx="640122" cy="675810"/>
          </a:xfrm>
          <a:prstGeom prst="arc">
            <a:avLst>
              <a:gd name="adj1" fmla="val 17721258"/>
              <a:gd name="adj2" fmla="val 8002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5" name="Rectangle 44"/>
          <p:cNvSpPr/>
          <p:nvPr/>
        </p:nvSpPr>
        <p:spPr>
          <a:xfrm>
            <a:off x="9146084" y="5506270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dirty="0"/>
              <a:t>B</a:t>
            </a:r>
          </a:p>
        </p:txBody>
      </p:sp>
      <p:sp>
        <p:nvSpPr>
          <p:cNvPr id="46" name="Arc 45"/>
          <p:cNvSpPr/>
          <p:nvPr/>
        </p:nvSpPr>
        <p:spPr>
          <a:xfrm rot="16530813">
            <a:off x="7181651" y="5206833"/>
            <a:ext cx="640122" cy="675810"/>
          </a:xfrm>
          <a:prstGeom prst="arc">
            <a:avLst>
              <a:gd name="adj1" fmla="val 17721258"/>
              <a:gd name="adj2" fmla="val 2031726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986" y="4601243"/>
            <a:ext cx="298730" cy="3048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921" y="4317215"/>
            <a:ext cx="463336" cy="4938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142" y="5055554"/>
            <a:ext cx="621846" cy="6523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154" y="5250009"/>
            <a:ext cx="213378" cy="1524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980" y="4579781"/>
            <a:ext cx="304826" cy="3048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7947" y="4286230"/>
            <a:ext cx="432854" cy="493819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rot="21480000">
            <a:off x="8201966" y="4679440"/>
            <a:ext cx="2416600" cy="63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671672" y="5443290"/>
            <a:ext cx="3935116" cy="487311"/>
            <a:chOff x="5460298" y="5670469"/>
            <a:chExt cx="3935116" cy="487311"/>
          </a:xfrm>
        </p:grpSpPr>
        <p:grpSp>
          <p:nvGrpSpPr>
            <p:cNvPr id="61" name="Group 60"/>
            <p:cNvGrpSpPr/>
            <p:nvPr/>
          </p:nvGrpSpPr>
          <p:grpSpPr>
            <a:xfrm>
              <a:off x="5460298" y="5764927"/>
              <a:ext cx="3381040" cy="392853"/>
              <a:chOff x="4500105" y="5592219"/>
              <a:chExt cx="3381040" cy="39285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00105" y="5615740"/>
                <a:ext cx="3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A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4701798" y="5592219"/>
                <a:ext cx="317934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8546457" y="5670469"/>
              <a:ext cx="84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x</a:t>
              </a:r>
              <a:endParaRPr lang="sr-Latn-BA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75332" y="4054361"/>
            <a:ext cx="1948326" cy="1483089"/>
            <a:chOff x="4690432" y="2990120"/>
            <a:chExt cx="1948326" cy="1483089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4690432" y="3284903"/>
              <a:ext cx="1948326" cy="11883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184971" y="2990120"/>
              <a:ext cx="340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y</a:t>
              </a:r>
              <a:endParaRPr lang="sr-Latn-BA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33450" y="4412968"/>
            <a:ext cx="2397228" cy="1144313"/>
            <a:chOff x="8875891" y="2191716"/>
            <a:chExt cx="2397228" cy="114431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75891" y="2191716"/>
              <a:ext cx="1870400" cy="114431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613365" y="2191915"/>
              <a:ext cx="659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endParaRPr lang="sr-Latn-BA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35641" y="3263781"/>
            <a:ext cx="7848398" cy="387675"/>
            <a:chOff x="1256422" y="3399214"/>
            <a:chExt cx="7494578" cy="387675"/>
          </a:xfrm>
        </p:grpSpPr>
        <p:sp>
          <p:nvSpPr>
            <p:cNvPr id="59" name="TextBox 58"/>
            <p:cNvSpPr txBox="1"/>
            <p:nvPr/>
          </p:nvSpPr>
          <p:spPr>
            <a:xfrm>
              <a:off x="1256422" y="3399214"/>
              <a:ext cx="749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sr-Latn-BA" dirty="0" smtClean="0"/>
                <a:t>)</a:t>
              </a:r>
              <a:endParaRPr lang="sr-Latn-BA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10573" y="3417557"/>
              <a:ext cx="2500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 k(A,AB) ∩Ax={B}</a:t>
              </a:r>
              <a:endParaRPr lang="sr-Latn-BA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506994" y="874455"/>
            <a:ext cx="276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Конструисати угао од 60°, а затим конструисати његову симетралу</a:t>
            </a:r>
            <a:endParaRPr lang="sr-Latn-BA" dirty="0"/>
          </a:p>
        </p:txBody>
      </p:sp>
      <p:grpSp>
        <p:nvGrpSpPr>
          <p:cNvPr id="40" name="Group 39"/>
          <p:cNvGrpSpPr/>
          <p:nvPr/>
        </p:nvGrpSpPr>
        <p:grpSpPr>
          <a:xfrm>
            <a:off x="1235515" y="4190998"/>
            <a:ext cx="5409266" cy="399513"/>
            <a:chOff x="1247691" y="4490081"/>
            <a:chExt cx="5409266" cy="399513"/>
          </a:xfrm>
        </p:grpSpPr>
        <p:grpSp>
          <p:nvGrpSpPr>
            <p:cNvPr id="37" name="Group 36"/>
            <p:cNvGrpSpPr/>
            <p:nvPr/>
          </p:nvGrpSpPr>
          <p:grpSpPr>
            <a:xfrm>
              <a:off x="1247691" y="4492871"/>
              <a:ext cx="3124687" cy="396723"/>
              <a:chOff x="1247808" y="4533296"/>
              <a:chExt cx="3138217" cy="396723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247808" y="4546992"/>
                <a:ext cx="24330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4</a:t>
                </a:r>
                <a:r>
                  <a:rPr lang="sr-Latn-BA" dirty="0" smtClean="0"/>
                  <a:t>)</a:t>
                </a:r>
                <a:r>
                  <a:rPr lang="sr-Cyrl-BA" dirty="0" smtClean="0"/>
                  <a:t> Преносимо</a:t>
                </a:r>
                <a:r>
                  <a:rPr lang="sr-Latn-BA" dirty="0" smtClean="0"/>
                  <a:t> </a:t>
                </a:r>
                <a:endParaRPr lang="sr-Latn-BA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2676385" y="4533296"/>
                <a:ext cx="1709640" cy="396723"/>
                <a:chOff x="1503619" y="5035581"/>
                <a:chExt cx="1709640" cy="396723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503619" y="5035581"/>
                  <a:ext cx="992384" cy="380920"/>
                  <a:chOff x="1507472" y="5054049"/>
                  <a:chExt cx="992384" cy="380920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1507472" y="5065637"/>
                    <a:ext cx="3903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˂</a:t>
                    </a:r>
                    <a:endParaRPr lang="sr-Latn-BA" dirty="0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529784" y="5060306"/>
                    <a:ext cx="5400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)</a:t>
                    </a:r>
                    <a:endParaRPr lang="sr-Latn-BA" dirty="0"/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684344" y="5054049"/>
                    <a:ext cx="8155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β</a:t>
                    </a:r>
                    <a:r>
                      <a:rPr lang="sr-Latn-BA" sz="1050" dirty="0" smtClean="0"/>
                      <a:t>1</a:t>
                    </a:r>
                    <a:endParaRPr lang="sr-Latn-BA" sz="1050" dirty="0"/>
                  </a:p>
                </p:txBody>
              </p: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1877400" y="5062972"/>
                  <a:ext cx="13358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BA" dirty="0" smtClean="0"/>
                    <a:t>=30°</a:t>
                  </a:r>
                  <a:endParaRPr lang="sr-Latn-BA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3631804" y="4490081"/>
              <a:ext cx="3025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конструишемо</a:t>
              </a:r>
              <a:r>
                <a:rPr lang="sr-Cyrl-BA" dirty="0" smtClean="0"/>
                <a:t> </a:t>
              </a:r>
              <a:r>
                <a:rPr lang="sr-Cyrl-BA" dirty="0" smtClean="0"/>
                <a:t>полуправу </a:t>
              </a:r>
              <a:r>
                <a:rPr lang="sr-Latn-BA" dirty="0" smtClean="0"/>
                <a:t>Bz</a:t>
              </a:r>
              <a:endParaRPr lang="sr-Latn-BA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67046" y="4508900"/>
              <a:ext cx="417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,</a:t>
              </a:r>
              <a:endParaRPr lang="sr-Latn-BA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0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4" grpId="0" animBg="1"/>
      <p:bldP spid="56" grpId="0" animBg="1"/>
      <p:bldP spid="68" grpId="0"/>
      <p:bldP spid="85" grpId="0"/>
      <p:bldP spid="86" grpId="0"/>
      <p:bldP spid="44" grpId="0" animBg="1"/>
      <p:bldP spid="45" grpId="0"/>
      <p:bldP spid="46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979" y="822025"/>
            <a:ext cx="842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sr-Latn-BA" sz="2400" dirty="0" smtClean="0"/>
              <a:t>. Ko</a:t>
            </a:r>
            <a:r>
              <a:rPr lang="sr-Cyrl-BA" sz="2400" dirty="0" smtClean="0"/>
              <a:t>нструисати квадрат</a:t>
            </a:r>
            <a:r>
              <a:rPr lang="sr-Latn-BA" sz="2400" dirty="0" smtClean="0"/>
              <a:t> ABCD </a:t>
            </a:r>
            <a:r>
              <a:rPr lang="sr-Cyrl-BA" sz="2400" dirty="0" smtClean="0"/>
              <a:t>чија је дијагонала</a:t>
            </a:r>
            <a:r>
              <a:rPr lang="sr-Latn-BA" sz="2400" dirty="0" smtClean="0"/>
              <a:t> 6cm.</a:t>
            </a:r>
            <a:endParaRPr lang="sr-Latn-BA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13375" y="1643627"/>
            <a:ext cx="9255648" cy="3733811"/>
            <a:chOff x="713375" y="1643627"/>
            <a:chExt cx="9255648" cy="3733811"/>
          </a:xfrm>
        </p:grpSpPr>
        <p:grpSp>
          <p:nvGrpSpPr>
            <p:cNvPr id="5" name="Group 4"/>
            <p:cNvGrpSpPr/>
            <p:nvPr/>
          </p:nvGrpSpPr>
          <p:grpSpPr>
            <a:xfrm>
              <a:off x="7516944" y="1643627"/>
              <a:ext cx="2452079" cy="3410012"/>
              <a:chOff x="1305132" y="999475"/>
              <a:chExt cx="2452079" cy="34100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305132" y="1641416"/>
                <a:ext cx="2452079" cy="2768071"/>
                <a:chOff x="1305132" y="1641416"/>
                <a:chExt cx="2452079" cy="2768071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492898" y="2015413"/>
                  <a:ext cx="2015412" cy="933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489857" y="3018454"/>
                  <a:ext cx="2015412" cy="933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2495939" y="3027784"/>
                  <a:ext cx="2015412" cy="933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502228" y="4021495"/>
                  <a:ext cx="2015412" cy="933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502228" y="2015413"/>
                  <a:ext cx="1987423" cy="19967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1502228" y="2015413"/>
                  <a:ext cx="2024749" cy="201541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005390">
                  <a:off x="2164896" y="2719202"/>
                  <a:ext cx="683073" cy="612429"/>
                </a:xfrm>
                <a:prstGeom prst="arc">
                  <a:avLst>
                    <a:gd name="adj1" fmla="val 17894194"/>
                    <a:gd name="adj2" fmla="val 1997222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BA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572473" y="2777804"/>
                  <a:ext cx="235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r-Latn-BA" dirty="0" smtClean="0">
                      <a:solidFill>
                        <a:srgbClr val="FF0000"/>
                      </a:solidFill>
                    </a:rPr>
                    <a:t>.</a:t>
                  </a:r>
                  <a:endParaRPr lang="sr-Latn-BA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18797114" flipH="1">
                  <a:off x="1862712" y="3241760"/>
                  <a:ext cx="8306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BA" dirty="0" smtClean="0"/>
                    <a:t>3cm</a:t>
                  </a:r>
                  <a:endParaRPr lang="sr-Latn-BA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2635949">
                  <a:off x="2485335" y="3328110"/>
                  <a:ext cx="5677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3cm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19096915">
                  <a:off x="2458496" y="2209901"/>
                  <a:ext cx="9265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BA" dirty="0" smtClean="0"/>
                    <a:t>6cm</a:t>
                  </a:r>
                  <a:endParaRPr lang="sr-Latn-BA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315243" y="4007326"/>
                  <a:ext cx="3417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A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309753" y="4040155"/>
                  <a:ext cx="21722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r-Latn-BA" dirty="0"/>
                    <a:t>B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356442" y="3832164"/>
                  <a:ext cx="2664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•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387471" y="1840077"/>
                  <a:ext cx="2664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•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373260" y="3841494"/>
                  <a:ext cx="2664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•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369724" y="1840077"/>
                  <a:ext cx="2664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•</a:t>
                  </a: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426671" y="1684565"/>
                  <a:ext cx="3305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C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305132" y="1641416"/>
                  <a:ext cx="3626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D</a:t>
                  </a:r>
                </a:p>
              </p:txBody>
            </p:sp>
          </p:grpSp>
          <p:sp>
            <p:nvSpPr>
              <p:cNvPr id="73" name="Rectangle 72"/>
              <p:cNvSpPr/>
              <p:nvPr/>
            </p:nvSpPr>
            <p:spPr>
              <a:xfrm>
                <a:off x="1976433" y="999475"/>
                <a:ext cx="9829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Cyrl-BA" dirty="0" smtClean="0"/>
                  <a:t>Анализа</a:t>
                </a:r>
                <a:endParaRPr lang="sr-Latn-BA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82822" y="2698049"/>
              <a:ext cx="63128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1)Конструкција дијагонале АС: </a:t>
              </a:r>
              <a:r>
                <a:rPr lang="sr-Cyrl-BA" dirty="0" smtClean="0"/>
                <a:t>конструишемо полуправу </a:t>
              </a:r>
              <a:r>
                <a:rPr lang="sr-Cyrl-BA" dirty="0" smtClean="0"/>
                <a:t>Ах, </a:t>
              </a:r>
            </a:p>
            <a:p>
              <a:r>
                <a:rPr lang="sr-Cyrl-BA" dirty="0" smtClean="0"/>
                <a:t>    а потом кружним луком </a:t>
              </a:r>
              <a:r>
                <a:rPr lang="sr-Latn-BA" dirty="0"/>
                <a:t> k (A,AC) ∩ Ax = {C}</a:t>
              </a:r>
            </a:p>
            <a:p>
              <a:r>
                <a:rPr lang="sr-Cyrl-BA" dirty="0" smtClean="0"/>
                <a:t/>
              </a:r>
              <a:br>
                <a:rPr lang="sr-Cyrl-BA" dirty="0" smtClean="0"/>
              </a:br>
              <a:r>
                <a:rPr lang="sr-Cyrl-BA" dirty="0" smtClean="0"/>
                <a:t>   	</a:t>
              </a:r>
            </a:p>
            <a:p>
              <a:r>
                <a:rPr lang="sr-Cyrl-BA" dirty="0"/>
                <a:t> </a:t>
              </a:r>
              <a:r>
                <a:rPr lang="sr-Cyrl-BA" dirty="0" smtClean="0"/>
                <a:t>    </a:t>
              </a:r>
              <a:endParaRPr lang="sr-Latn-BA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13375" y="3244443"/>
              <a:ext cx="6172088" cy="2132995"/>
              <a:chOff x="713375" y="3244443"/>
              <a:chExt cx="6172088" cy="2132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82821" y="3244443"/>
                <a:ext cx="6102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2</a:t>
                </a:r>
                <a:r>
                  <a:rPr lang="sr-Latn-BA" dirty="0" smtClean="0"/>
                  <a:t>)</a:t>
                </a:r>
                <a:r>
                  <a:rPr lang="sr-Cyrl-BA" dirty="0" smtClean="0"/>
                  <a:t>Конструкција симетрале дужи АС, </a:t>
                </a:r>
                <a:r>
                  <a:rPr lang="sr-Cyrl-BA" dirty="0" smtClean="0"/>
                  <a:t>конструишемо</a:t>
                </a:r>
                <a:r>
                  <a:rPr lang="sr-Cyrl-BA" dirty="0" smtClean="0"/>
                  <a:t> </a:t>
                </a:r>
                <a:r>
                  <a:rPr lang="sr-Cyrl-BA" dirty="0" smtClean="0"/>
                  <a:t>праву у</a:t>
                </a:r>
                <a:endParaRPr lang="sr-Latn-BA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3375" y="3536377"/>
                <a:ext cx="3766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 smtClean="0"/>
                  <a:t> 3)Уочавамо тачку {</a:t>
                </a:r>
                <a:r>
                  <a:rPr lang="sr-Latn-BA" dirty="0" smtClean="0"/>
                  <a:t>O</a:t>
                </a:r>
                <a:r>
                  <a:rPr lang="sr-Cyrl-BA" dirty="0" smtClean="0"/>
                  <a:t>}</a:t>
                </a:r>
                <a:r>
                  <a:rPr lang="sr-Latn-BA" dirty="0" smtClean="0"/>
                  <a:t> = d</a:t>
                </a:r>
                <a:r>
                  <a:rPr lang="sr-Latn-BA" sz="1100" dirty="0" smtClean="0"/>
                  <a:t>1</a:t>
                </a:r>
                <a:r>
                  <a:rPr lang="sr-Latn-BA" dirty="0" smtClean="0"/>
                  <a:t> ∩ d</a:t>
                </a:r>
                <a:r>
                  <a:rPr lang="sr-Latn-BA" sz="1100" dirty="0" smtClean="0"/>
                  <a:t>2</a:t>
                </a:r>
                <a:endParaRPr lang="sr-Latn-BA" sz="11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74440" y="3845396"/>
                <a:ext cx="5930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 smtClean="0"/>
                  <a:t>4)Одређивање тјемена </a:t>
                </a:r>
                <a:r>
                  <a:rPr lang="sr-Latn-BA" dirty="0" smtClean="0"/>
                  <a:t>D</a:t>
                </a:r>
                <a:r>
                  <a:rPr lang="sr-Cyrl-BA" dirty="0" smtClean="0"/>
                  <a:t>, кружним луком </a:t>
                </a:r>
              </a:p>
              <a:p>
                <a:r>
                  <a:rPr lang="sr-Cyrl-BA" dirty="0"/>
                  <a:t> </a:t>
                </a:r>
                <a:r>
                  <a:rPr lang="sr-Cyrl-BA" dirty="0" smtClean="0"/>
                  <a:t>  </a:t>
                </a:r>
                <a:r>
                  <a:rPr lang="sr-Latn-BA" dirty="0" smtClean="0"/>
                  <a:t>k (O,OC)</a:t>
                </a:r>
                <a:r>
                  <a:rPr lang="sr-Cyrl-BA" dirty="0" smtClean="0"/>
                  <a:t> ∩ у = {</a:t>
                </a:r>
                <a:r>
                  <a:rPr lang="sr-Latn-BA" dirty="0" smtClean="0"/>
                  <a:t>D</a:t>
                </a:r>
                <a:r>
                  <a:rPr lang="sr-Cyrl-BA" dirty="0" smtClean="0"/>
                  <a:t>}    </a:t>
                </a:r>
                <a:endParaRPr lang="sr-Latn-BA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82086" y="4375406"/>
                <a:ext cx="5847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Cyrl-BA" dirty="0"/>
                  <a:t>5</a:t>
                </a:r>
                <a:r>
                  <a:rPr lang="sr-Cyrl-BA" dirty="0" smtClean="0"/>
                  <a:t>)Одређивање тјемена В кржним луком </a:t>
                </a:r>
                <a:r>
                  <a:rPr lang="sr-Latn-BA" dirty="0" smtClean="0"/>
                  <a:t>k </a:t>
                </a:r>
                <a:r>
                  <a:rPr lang="sr-Latn-BA" dirty="0"/>
                  <a:t>(O,OC) ∩ y = </a:t>
                </a:r>
                <a:r>
                  <a:rPr lang="sr-Latn-BA" dirty="0" smtClean="0"/>
                  <a:t>{B}</a:t>
                </a:r>
                <a:endParaRPr lang="sr-Latn-BA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98187" y="4691756"/>
                <a:ext cx="5974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6</a:t>
                </a:r>
                <a:r>
                  <a:rPr lang="sr-Latn-BA" dirty="0" smtClean="0"/>
                  <a:t>)</a:t>
                </a:r>
                <a:r>
                  <a:rPr lang="sr-Cyrl-BA" dirty="0" smtClean="0"/>
                  <a:t>Конструишемо странице</a:t>
                </a:r>
                <a:r>
                  <a:rPr lang="sr-Latn-BA" dirty="0" smtClean="0"/>
                  <a:t> AB, BC,CD, DA</a:t>
                </a:r>
                <a:endParaRPr lang="sr-Latn-BA" dirty="0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813278" y="5008106"/>
                <a:ext cx="1704550" cy="369332"/>
                <a:chOff x="1336220" y="5115627"/>
                <a:chExt cx="1704550" cy="369332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1336220" y="5115627"/>
                  <a:ext cx="3707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Cyrl-BA" dirty="0"/>
                    <a:t>7</a:t>
                  </a:r>
                  <a:r>
                    <a:rPr lang="sr-Latn-BA" dirty="0" smtClean="0"/>
                    <a:t>)</a:t>
                  </a:r>
                  <a:endParaRPr lang="sr-Latn-BA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688738" y="5238840"/>
                  <a:ext cx="185402" cy="14533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r-Latn-BA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868174" y="5115627"/>
                  <a:ext cx="11725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BA" dirty="0" smtClean="0"/>
                    <a:t>ABCD</a:t>
                  </a:r>
                  <a:endParaRPr lang="sr-Latn-BA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44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2700000">
            <a:off x="8282960" y="3694980"/>
            <a:ext cx="2015412" cy="9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2700000">
            <a:off x="6851251" y="5126689"/>
            <a:ext cx="2015412" cy="9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8100000">
            <a:off x="6841913" y="3694980"/>
            <a:ext cx="2015412" cy="9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8100000">
            <a:off x="8286546" y="5143704"/>
            <a:ext cx="2015412" cy="9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272493">
            <a:off x="7839042" y="2869378"/>
            <a:ext cx="839755" cy="67255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Arc 10"/>
          <p:cNvSpPr/>
          <p:nvPr/>
        </p:nvSpPr>
        <p:spPr>
          <a:xfrm rot="14084644">
            <a:off x="8588402" y="2699349"/>
            <a:ext cx="591502" cy="78150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Arc 11"/>
          <p:cNvSpPr/>
          <p:nvPr/>
        </p:nvSpPr>
        <p:spPr>
          <a:xfrm rot="10800000">
            <a:off x="8492604" y="5189109"/>
            <a:ext cx="591502" cy="78150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Arc 12"/>
          <p:cNvSpPr/>
          <p:nvPr/>
        </p:nvSpPr>
        <p:spPr>
          <a:xfrm rot="6395957">
            <a:off x="7974477" y="5181283"/>
            <a:ext cx="839755" cy="67255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Arc 13"/>
          <p:cNvSpPr/>
          <p:nvPr/>
        </p:nvSpPr>
        <p:spPr>
          <a:xfrm rot="2668765">
            <a:off x="9199425" y="4089013"/>
            <a:ext cx="839755" cy="67255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58" name="Group 57"/>
          <p:cNvGrpSpPr/>
          <p:nvPr/>
        </p:nvGrpSpPr>
        <p:grpSpPr>
          <a:xfrm rot="21227107">
            <a:off x="8261867" y="4084606"/>
            <a:ext cx="683073" cy="779980"/>
            <a:chOff x="5052660" y="4231963"/>
            <a:chExt cx="683073" cy="779980"/>
          </a:xfrm>
        </p:grpSpPr>
        <p:sp>
          <p:nvSpPr>
            <p:cNvPr id="8" name="Arc 7"/>
            <p:cNvSpPr/>
            <p:nvPr/>
          </p:nvSpPr>
          <p:spPr>
            <a:xfrm rot="20859004">
              <a:off x="5052660" y="4276924"/>
              <a:ext cx="683073" cy="612429"/>
            </a:xfrm>
            <a:prstGeom prst="arc">
              <a:avLst>
                <a:gd name="adj1" fmla="val 16934495"/>
                <a:gd name="adj2" fmla="val 138411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096840" y="4231963"/>
              <a:ext cx="566388" cy="779980"/>
              <a:chOff x="5097919" y="4242232"/>
              <a:chExt cx="566388" cy="77998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28345" y="4242232"/>
                <a:ext cx="235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.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36333" y="4414108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97919" y="465288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 smtClean="0"/>
                  <a:t>O</a:t>
                </a:r>
                <a:endParaRPr lang="sr-Latn-BA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462443" y="5649747"/>
            <a:ext cx="706357" cy="379266"/>
            <a:chOff x="8176607" y="5549628"/>
            <a:chExt cx="706357" cy="379266"/>
          </a:xfrm>
        </p:grpSpPr>
        <p:sp>
          <p:nvSpPr>
            <p:cNvPr id="16" name="Rectangle 15"/>
            <p:cNvSpPr/>
            <p:nvPr/>
          </p:nvSpPr>
          <p:spPr>
            <a:xfrm>
              <a:off x="8176607" y="5559562"/>
              <a:ext cx="7063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59589" y="5549628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B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457216" y="2668392"/>
            <a:ext cx="538377" cy="506309"/>
            <a:chOff x="7587980" y="1784356"/>
            <a:chExt cx="538377" cy="506309"/>
          </a:xfrm>
        </p:grpSpPr>
        <p:sp>
          <p:nvSpPr>
            <p:cNvPr id="15" name="Rectangle 14"/>
            <p:cNvSpPr/>
            <p:nvPr/>
          </p:nvSpPr>
          <p:spPr>
            <a:xfrm>
              <a:off x="7587980" y="1921333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63757" y="1784356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D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856438" y="4230832"/>
            <a:ext cx="448145" cy="553998"/>
            <a:chOff x="9520965" y="4718447"/>
            <a:chExt cx="448145" cy="553998"/>
          </a:xfrm>
        </p:grpSpPr>
        <p:sp>
          <p:nvSpPr>
            <p:cNvPr id="18" name="Rectangle 17"/>
            <p:cNvSpPr/>
            <p:nvPr/>
          </p:nvSpPr>
          <p:spPr>
            <a:xfrm>
              <a:off x="9520965" y="4718447"/>
              <a:ext cx="2664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38570" y="4903113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C</a:t>
              </a:r>
            </a:p>
          </p:txBody>
        </p:sp>
      </p:grpSp>
      <p:sp>
        <p:nvSpPr>
          <p:cNvPr id="25" name="Arc 24"/>
          <p:cNvSpPr/>
          <p:nvPr/>
        </p:nvSpPr>
        <p:spPr>
          <a:xfrm rot="18094496">
            <a:off x="8347529" y="2933587"/>
            <a:ext cx="591502" cy="78150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6" name="Arc 25"/>
          <p:cNvSpPr/>
          <p:nvPr/>
        </p:nvSpPr>
        <p:spPr>
          <a:xfrm rot="7404464">
            <a:off x="8187756" y="5137202"/>
            <a:ext cx="591502" cy="78150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7" name="Group 26"/>
          <p:cNvGrpSpPr/>
          <p:nvPr/>
        </p:nvGrpSpPr>
        <p:grpSpPr>
          <a:xfrm>
            <a:off x="1259967" y="1113417"/>
            <a:ext cx="3517616" cy="2024749"/>
            <a:chOff x="6304755" y="1746184"/>
            <a:chExt cx="3517616" cy="2024749"/>
          </a:xfrm>
        </p:grpSpPr>
        <p:grpSp>
          <p:nvGrpSpPr>
            <p:cNvPr id="28" name="Group 27"/>
            <p:cNvGrpSpPr/>
            <p:nvPr/>
          </p:nvGrpSpPr>
          <p:grpSpPr>
            <a:xfrm>
              <a:off x="6877682" y="1746184"/>
              <a:ext cx="2015412" cy="2024749"/>
              <a:chOff x="6933466" y="755965"/>
              <a:chExt cx="2015412" cy="202474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2700000" flipH="1">
                <a:off x="6928797" y="760634"/>
                <a:ext cx="2024749" cy="201541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7644678" y="1868703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6cm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304755" y="2563976"/>
              <a:ext cx="3517616" cy="544122"/>
              <a:chOff x="6370070" y="1899698"/>
              <a:chExt cx="3517616" cy="54412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370070" y="2074488"/>
                <a:ext cx="3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A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264189" y="1909615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04405" y="1899698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189576" y="2052585"/>
                <a:ext cx="698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C</a:t>
                </a:r>
                <a:endParaRPr lang="sr-Latn-BA" dirty="0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4852173" y="849086"/>
            <a:ext cx="166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конструкција</a:t>
            </a:r>
            <a:endParaRPr lang="sr-Latn-BA" dirty="0"/>
          </a:p>
        </p:txBody>
      </p:sp>
      <p:sp>
        <p:nvSpPr>
          <p:cNvPr id="46" name="TextBox 45"/>
          <p:cNvSpPr txBox="1"/>
          <p:nvPr/>
        </p:nvSpPr>
        <p:spPr>
          <a:xfrm>
            <a:off x="718996" y="3207840"/>
            <a:ext cx="6312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1)Конструкција дијагонале АС</a:t>
            </a:r>
            <a:r>
              <a:rPr lang="sr-Cyrl-BA" dirty="0" smtClean="0"/>
              <a:t>: </a:t>
            </a:r>
            <a:r>
              <a:rPr lang="sr-Cyrl-BA" dirty="0" smtClean="0"/>
              <a:t>полуправу Ах, </a:t>
            </a:r>
          </a:p>
          <a:p>
            <a:r>
              <a:rPr lang="sr-Latn-BA" dirty="0" smtClean="0"/>
              <a:t>k </a:t>
            </a:r>
            <a:r>
              <a:rPr lang="sr-Latn-BA" dirty="0"/>
              <a:t>(A,AC) ∩ Ax = {C}</a:t>
            </a:r>
          </a:p>
          <a:p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   	</a:t>
            </a:r>
          </a:p>
          <a:p>
            <a:r>
              <a:rPr lang="sr-Cyrl-BA" dirty="0"/>
              <a:t> </a:t>
            </a:r>
            <a:r>
              <a:rPr lang="sr-Cyrl-BA" dirty="0" smtClean="0"/>
              <a:t>    </a:t>
            </a:r>
            <a:endParaRPr lang="sr-Latn-BA" dirty="0"/>
          </a:p>
        </p:txBody>
      </p:sp>
      <p:sp>
        <p:nvSpPr>
          <p:cNvPr id="48" name="TextBox 47"/>
          <p:cNvSpPr txBox="1"/>
          <p:nvPr/>
        </p:nvSpPr>
        <p:spPr>
          <a:xfrm>
            <a:off x="718995" y="3754234"/>
            <a:ext cx="610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2</a:t>
            </a:r>
            <a:r>
              <a:rPr lang="sr-Latn-BA" dirty="0" smtClean="0"/>
              <a:t>)</a:t>
            </a:r>
            <a:r>
              <a:rPr lang="sr-Cyrl-BA" dirty="0" smtClean="0"/>
              <a:t>Конструкција симетрале дужи </a:t>
            </a:r>
            <a:r>
              <a:rPr lang="sr-Cyrl-BA" dirty="0" smtClean="0"/>
              <a:t>АС</a:t>
            </a:r>
            <a:endParaRPr lang="sr-Latn-BA" dirty="0"/>
          </a:p>
        </p:txBody>
      </p:sp>
      <p:sp>
        <p:nvSpPr>
          <p:cNvPr id="49" name="TextBox 48"/>
          <p:cNvSpPr txBox="1"/>
          <p:nvPr/>
        </p:nvSpPr>
        <p:spPr>
          <a:xfrm>
            <a:off x="649549" y="4046168"/>
            <a:ext cx="37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</a:t>
            </a:r>
            <a:r>
              <a:rPr lang="sr-Cyrl-BA" dirty="0" smtClean="0"/>
              <a:t>3) {</a:t>
            </a:r>
            <a:r>
              <a:rPr lang="sr-Latn-BA" dirty="0" smtClean="0"/>
              <a:t>O</a:t>
            </a:r>
            <a:r>
              <a:rPr lang="sr-Cyrl-BA" dirty="0" smtClean="0"/>
              <a:t>}</a:t>
            </a:r>
            <a:r>
              <a:rPr lang="sr-Latn-BA" dirty="0" smtClean="0"/>
              <a:t> = d</a:t>
            </a:r>
            <a:r>
              <a:rPr lang="sr-Latn-BA" sz="1100" dirty="0" smtClean="0"/>
              <a:t>1</a:t>
            </a:r>
            <a:r>
              <a:rPr lang="sr-Latn-BA" dirty="0" smtClean="0"/>
              <a:t> ∩ d</a:t>
            </a:r>
            <a:r>
              <a:rPr lang="sr-Latn-BA" sz="1100" dirty="0" smtClean="0"/>
              <a:t>2</a:t>
            </a:r>
            <a:endParaRPr lang="sr-Latn-BA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710614" y="4355187"/>
            <a:ext cx="593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4</a:t>
            </a:r>
            <a:r>
              <a:rPr lang="sr-Cyrl-BA" dirty="0" smtClean="0"/>
              <a:t>) </a:t>
            </a:r>
            <a:r>
              <a:rPr lang="sr-Latn-BA" dirty="0" smtClean="0"/>
              <a:t>k (O,OC)</a:t>
            </a:r>
            <a:r>
              <a:rPr lang="sr-Cyrl-BA" dirty="0" smtClean="0"/>
              <a:t> ∩ у = {</a:t>
            </a:r>
            <a:r>
              <a:rPr lang="sr-Latn-BA" dirty="0" smtClean="0"/>
              <a:t>D</a:t>
            </a:r>
            <a:r>
              <a:rPr lang="sr-Cyrl-BA" dirty="0" smtClean="0"/>
              <a:t>}    </a:t>
            </a:r>
            <a:endParaRPr lang="sr-Latn-BA" dirty="0"/>
          </a:p>
        </p:txBody>
      </p:sp>
      <p:sp>
        <p:nvSpPr>
          <p:cNvPr id="51" name="Rectangle 50"/>
          <p:cNvSpPr/>
          <p:nvPr/>
        </p:nvSpPr>
        <p:spPr>
          <a:xfrm>
            <a:off x="706972" y="4663650"/>
            <a:ext cx="227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/>
              <a:t>5</a:t>
            </a:r>
            <a:r>
              <a:rPr lang="sr-Cyrl-BA" dirty="0" smtClean="0"/>
              <a:t>) </a:t>
            </a:r>
            <a:r>
              <a:rPr lang="sr-Latn-BA" dirty="0" smtClean="0"/>
              <a:t>k </a:t>
            </a:r>
            <a:r>
              <a:rPr lang="sr-Latn-BA" dirty="0"/>
              <a:t>(O,OC) ∩ y = </a:t>
            </a:r>
            <a:r>
              <a:rPr lang="sr-Latn-BA" dirty="0" smtClean="0"/>
              <a:t>{B}</a:t>
            </a:r>
            <a:endParaRPr lang="sr-Latn-BA" dirty="0"/>
          </a:p>
        </p:txBody>
      </p:sp>
      <p:grpSp>
        <p:nvGrpSpPr>
          <p:cNvPr id="55" name="Group 54"/>
          <p:cNvGrpSpPr/>
          <p:nvPr/>
        </p:nvGrpSpPr>
        <p:grpSpPr>
          <a:xfrm>
            <a:off x="6932926" y="4080445"/>
            <a:ext cx="4535237" cy="697157"/>
            <a:chOff x="2433832" y="5258200"/>
            <a:chExt cx="4535237" cy="697157"/>
          </a:xfrm>
        </p:grpSpPr>
        <p:grpSp>
          <p:nvGrpSpPr>
            <p:cNvPr id="54" name="Group 53"/>
            <p:cNvGrpSpPr/>
            <p:nvPr/>
          </p:nvGrpSpPr>
          <p:grpSpPr>
            <a:xfrm>
              <a:off x="2433832" y="5416057"/>
              <a:ext cx="4293363" cy="539300"/>
              <a:chOff x="2530249" y="5408545"/>
              <a:chExt cx="4293363" cy="5393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 flipV="1">
                <a:off x="2757427" y="5596214"/>
                <a:ext cx="4066185" cy="1308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2530249" y="5408545"/>
                <a:ext cx="341760" cy="539300"/>
                <a:chOff x="5403921" y="4219145"/>
                <a:chExt cx="341760" cy="5393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478262" y="4219145"/>
                  <a:ext cx="2664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•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403921" y="4389113"/>
                  <a:ext cx="3417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A</a:t>
                  </a:r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6316645" y="5258200"/>
              <a:ext cx="652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x</a:t>
              </a:r>
              <a:endParaRPr lang="sr-Latn-BA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18442" y="4985417"/>
            <a:ext cx="597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6</a:t>
            </a:r>
            <a:r>
              <a:rPr lang="sr-Latn-BA" dirty="0" smtClean="0"/>
              <a:t>)</a:t>
            </a:r>
            <a:r>
              <a:rPr lang="sr-Cyrl-BA" dirty="0" smtClean="0"/>
              <a:t>Конструкција страница</a:t>
            </a:r>
            <a:r>
              <a:rPr lang="sr-Latn-BA" dirty="0" smtClean="0"/>
              <a:t> </a:t>
            </a:r>
            <a:r>
              <a:rPr lang="sr-Latn-BA" dirty="0" smtClean="0"/>
              <a:t>AB, BC,CD, DA</a:t>
            </a:r>
            <a:endParaRPr lang="sr-Latn-BA" dirty="0"/>
          </a:p>
        </p:txBody>
      </p:sp>
      <p:grpSp>
        <p:nvGrpSpPr>
          <p:cNvPr id="65" name="Group 64"/>
          <p:cNvGrpSpPr/>
          <p:nvPr/>
        </p:nvGrpSpPr>
        <p:grpSpPr>
          <a:xfrm>
            <a:off x="720582" y="5280415"/>
            <a:ext cx="1704550" cy="369332"/>
            <a:chOff x="1336220" y="5115627"/>
            <a:chExt cx="1704550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1336220" y="5115627"/>
              <a:ext cx="370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/>
                <a:t>7</a:t>
              </a:r>
              <a:r>
                <a:rPr lang="sr-Latn-BA" dirty="0" smtClean="0"/>
                <a:t>)</a:t>
              </a:r>
              <a:endParaRPr lang="sr-Latn-BA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88738" y="5238840"/>
              <a:ext cx="185402" cy="1453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68174" y="5115627"/>
              <a:ext cx="117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ABCD</a:t>
              </a:r>
              <a:endParaRPr lang="sr-Latn-BA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75320" y="2273093"/>
            <a:ext cx="322164" cy="3736642"/>
            <a:chOff x="4827258" y="1378985"/>
            <a:chExt cx="322164" cy="373664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827258" y="1651251"/>
              <a:ext cx="15980" cy="346437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869701" y="1378985"/>
              <a:ext cx="279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y</a:t>
              </a:r>
              <a:endParaRPr lang="sr-Latn-BA" dirty="0"/>
            </a:p>
          </p:txBody>
        </p:sp>
      </p:grpSp>
    </p:spTree>
    <p:extLst>
      <p:ext uri="{BB962C8B-B14F-4D97-AF65-F5344CB8AC3E}">
        <p14:creationId xmlns:p14="http://schemas.microsoft.com/office/powerpoint/2010/main" val="30837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46" grpId="0"/>
      <p:bldP spid="48" grpId="0"/>
      <p:bldP spid="49" grpId="0"/>
      <p:bldP spid="50" grpId="0"/>
      <p:bldP spid="51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268" y="690822"/>
            <a:ext cx="1056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3.</a:t>
            </a: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sr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Ko</a:t>
            </a: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нструисати</a:t>
            </a:r>
            <a:r>
              <a:rPr kumimoji="0" lang="sr-Cyrl-BA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правоугаоник</a:t>
            </a:r>
            <a:r>
              <a:rPr kumimoji="0" lang="sr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ABCD a</a:t>
            </a: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</a:t>
            </a:r>
            <a:r>
              <a:rPr kumimoji="0" lang="sr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 </a:t>
            </a: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су</a:t>
            </a:r>
            <a:r>
              <a:rPr kumimoji="0" lang="sr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дужин</a:t>
            </a:r>
            <a:r>
              <a:rPr kumimoji="0" lang="sr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 </a:t>
            </a:r>
            <a:r>
              <a:rPr lang="sr-Cyrl-BA" sz="2400" noProof="0" dirty="0" smtClean="0">
                <a:solidFill>
                  <a:prstClr val="black"/>
                </a:solidFill>
                <a:latin typeface="Garamond" panose="02020404030301010803"/>
              </a:rPr>
              <a:t>његових страниц</a:t>
            </a:r>
            <a:r>
              <a:rPr kumimoji="0" lang="sr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 ‚7cm i 4 cm</a:t>
            </a:r>
            <a:endParaRPr kumimoji="0" lang="sr-Latn-B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7999" y="1725332"/>
            <a:ext cx="9820119" cy="3957948"/>
            <a:chOff x="747999" y="1725332"/>
            <a:chExt cx="9820119" cy="3957948"/>
          </a:xfrm>
        </p:grpSpPr>
        <p:grpSp>
          <p:nvGrpSpPr>
            <p:cNvPr id="3" name="Group 2"/>
            <p:cNvGrpSpPr/>
            <p:nvPr/>
          </p:nvGrpSpPr>
          <p:grpSpPr>
            <a:xfrm>
              <a:off x="6710141" y="1725332"/>
              <a:ext cx="3857977" cy="3508120"/>
              <a:chOff x="3709247" y="1542452"/>
              <a:chExt cx="3857977" cy="35081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709247" y="2353301"/>
                <a:ext cx="3857977" cy="2697271"/>
                <a:chOff x="928725" y="1634844"/>
                <a:chExt cx="3857977" cy="2697271"/>
              </a:xfrm>
            </p:grpSpPr>
            <p:sp>
              <p:nvSpPr>
                <p:cNvPr id="21" name="Arc 20"/>
                <p:cNvSpPr/>
                <p:nvPr/>
              </p:nvSpPr>
              <p:spPr>
                <a:xfrm>
                  <a:off x="939283" y="3287086"/>
                  <a:ext cx="1101012" cy="1045029"/>
                </a:xfrm>
                <a:prstGeom prst="arc">
                  <a:avLst>
                    <a:gd name="adj1" fmla="val 15915279"/>
                    <a:gd name="adj2" fmla="val 3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r-Latn-B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280030" y="3809200"/>
                  <a:ext cx="3930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B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aramond" panose="02020404030301010803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318258" y="1634844"/>
                  <a:ext cx="4105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BA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aramond" panose="02020404030301010803"/>
                      <a:ea typeface="+mn-ea"/>
                      <a:cs typeface="+mn-cs"/>
                    </a:rPr>
                    <a:t>D</a:t>
                  </a:r>
                  <a:endParaRPr kumimoji="0" lang="sr-Latn-B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928725" y="1657779"/>
                  <a:ext cx="3857977" cy="2571116"/>
                  <a:chOff x="928725" y="1657779"/>
                  <a:chExt cx="3857977" cy="2571116"/>
                </a:xfrm>
              </p:grpSpPr>
              <p:cxnSp>
                <p:nvCxnSpPr>
                  <p:cNvPr id="4" name="Straight Connector 3"/>
                  <p:cNvCxnSpPr/>
                  <p:nvPr/>
                </p:nvCxnSpPr>
                <p:spPr>
                  <a:xfrm flipV="1">
                    <a:off x="1446245" y="2036785"/>
                    <a:ext cx="3114467" cy="11085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1446245" y="2047870"/>
                    <a:ext cx="9331" cy="177281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1446245" y="3809601"/>
                    <a:ext cx="3114467" cy="1090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4571005" y="2047689"/>
                    <a:ext cx="9331" cy="1772816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TextBox 39"/>
                  <p:cNvSpPr txBox="1"/>
                  <p:nvPr/>
                </p:nvSpPr>
                <p:spPr>
                  <a:xfrm flipH="1">
                    <a:off x="4476910" y="3748750"/>
                    <a:ext cx="3097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443630" y="1657779"/>
                    <a:ext cx="1976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C</a:t>
                    </a:r>
                    <a:endParaRPr kumimoji="0" lang="sr-Latn-B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aramond" panose="020204040303010108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467423" y="3401211"/>
                    <a:ext cx="50094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90°</a:t>
                    </a:r>
                    <a:endParaRPr kumimoji="0" lang="sr-Latn-B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aramond" panose="020204040303010108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928725" y="2711812"/>
                    <a:ext cx="93306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4cm</a:t>
                    </a:r>
                    <a:endParaRPr kumimoji="0" lang="sr-Latn-B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Garamond" panose="020204040303010108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700146" y="3859563"/>
                    <a:ext cx="7938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7cm</a:t>
                    </a:r>
                    <a:endParaRPr kumimoji="0" lang="sr-Latn-B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Garamond" panose="020204040303010108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325619" y="3607153"/>
                    <a:ext cx="2664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•</a:t>
                    </a: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4441903" y="3613475"/>
                    <a:ext cx="2664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•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441903" y="1852119"/>
                    <a:ext cx="2664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•</a:t>
                    </a: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334213" y="1862434"/>
                    <a:ext cx="2664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B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rPr>
                      <a:t>•</a:t>
                    </a:r>
                  </a:p>
                </p:txBody>
              </p:sp>
            </p:grpSp>
          </p:grpSp>
          <p:sp>
            <p:nvSpPr>
              <p:cNvPr id="76" name="Rectangle 75"/>
              <p:cNvSpPr/>
              <p:nvPr/>
            </p:nvSpPr>
            <p:spPr>
              <a:xfrm>
                <a:off x="5287117" y="1542452"/>
                <a:ext cx="9829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Cyrl-BA" dirty="0" smtClean="0">
                    <a:solidFill>
                      <a:prstClr val="black"/>
                    </a:solidFill>
                    <a:latin typeface="Garamond" panose="02020404030301010803"/>
                  </a:rPr>
                  <a:t>Анализа</a:t>
                </a:r>
                <a:endPara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4521" y="2214843"/>
              <a:ext cx="6204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1) Конструкција странице АВ </a:t>
              </a:r>
              <a:r>
                <a:rPr lang="sr-Cyrl-BA" dirty="0" smtClean="0"/>
                <a:t>, конструишемо </a:t>
              </a:r>
              <a:r>
                <a:rPr lang="sr-Cyrl-BA" dirty="0" smtClean="0"/>
                <a:t>полуправу </a:t>
              </a:r>
              <a:r>
                <a:rPr lang="sr-Latn-BA" dirty="0" smtClean="0"/>
                <a:t> </a:t>
              </a:r>
              <a:r>
                <a:rPr lang="sr-Latn-BA" sz="2400" dirty="0" smtClean="0"/>
                <a:t>Ax</a:t>
              </a:r>
              <a:endParaRPr lang="sr-Latn-BA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350" y="2655466"/>
              <a:ext cx="458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/>
                <a:t> </a:t>
              </a:r>
              <a:r>
                <a:rPr lang="sr-Cyrl-BA" dirty="0" smtClean="0"/>
                <a:t>а потом кружним луком </a:t>
              </a:r>
              <a:r>
                <a:rPr lang="sr-Latn-BA" dirty="0" smtClean="0"/>
                <a:t> k (A, AB) ∩ Ax ={B}</a:t>
              </a:r>
              <a:endParaRPr lang="sr-Latn-BA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26027" y="2915590"/>
              <a:ext cx="6321111" cy="414632"/>
              <a:chOff x="1345500" y="3991475"/>
              <a:chExt cx="6321111" cy="41463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45500" y="3991475"/>
                <a:ext cx="2561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2</a:t>
                </a:r>
                <a:r>
                  <a:rPr lang="sr-Latn-BA" dirty="0" smtClean="0"/>
                  <a:t>)</a:t>
                </a:r>
                <a:r>
                  <a:rPr lang="sr-Cyrl-BA" dirty="0" smtClean="0"/>
                  <a:t> Преношење </a:t>
                </a:r>
                <a:endParaRPr lang="sr-Latn-BA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84272" y="4005997"/>
                <a:ext cx="66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˂</a:t>
                </a:r>
                <a:endParaRPr lang="sr-Latn-BA" sz="2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799428" y="4008303"/>
                <a:ext cx="840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)</a:t>
                </a:r>
                <a:endParaRPr lang="sr-Latn-BA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13140" y="4031396"/>
                <a:ext cx="475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/>
                  <a:t>A</a:t>
                </a:r>
                <a:r>
                  <a:rPr lang="sr-Latn-BA" dirty="0" smtClean="0"/>
                  <a:t> = 90°</a:t>
                </a:r>
                <a:r>
                  <a:rPr lang="sr-Cyrl-BA" dirty="0" smtClean="0"/>
                  <a:t>, а потом </a:t>
                </a:r>
                <a:r>
                  <a:rPr lang="sr-Cyrl-BA" dirty="0" smtClean="0"/>
                  <a:t>конструишемо полуправу </a:t>
                </a:r>
                <a:r>
                  <a:rPr lang="sr-Cyrl-BA" dirty="0" smtClean="0"/>
                  <a:t>А</a:t>
                </a:r>
                <a:r>
                  <a:rPr lang="sr-Latn-BA" dirty="0" smtClean="0"/>
                  <a:t>y</a:t>
                </a:r>
                <a:endParaRPr lang="sr-Latn-BA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94421" y="3272456"/>
              <a:ext cx="6165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3)Ko</a:t>
              </a:r>
              <a:r>
                <a:rPr lang="sr-Cyrl-BA" dirty="0" smtClean="0"/>
                <a:t>нструкција  странице А</a:t>
              </a:r>
              <a:r>
                <a:rPr lang="en-US" dirty="0" smtClean="0"/>
                <a:t>D </a:t>
              </a:r>
              <a:r>
                <a:rPr lang="sr-Latn-BA" dirty="0" smtClean="0"/>
                <a:t>,</a:t>
              </a:r>
              <a:r>
                <a:rPr lang="sr-Cyrl-BA" dirty="0" smtClean="0"/>
                <a:t> кружним луком </a:t>
              </a:r>
            </a:p>
            <a:p>
              <a:r>
                <a:rPr lang="sr-Cyrl-BA" dirty="0" smtClean="0"/>
                <a:t>   </a:t>
              </a:r>
              <a:r>
                <a:rPr lang="sr-Latn-BA" dirty="0" smtClean="0"/>
                <a:t>k </a:t>
              </a:r>
              <a:r>
                <a:rPr lang="sr-Latn-BA" dirty="0"/>
                <a:t>(A, AD) ∩ Ay = {D}</a:t>
              </a:r>
            </a:p>
            <a:p>
              <a:endParaRPr lang="sr-Latn-B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9159" y="3816548"/>
              <a:ext cx="63346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Познато нам је да су наспрамне странице правоугаоника  једнаке </a:t>
              </a:r>
            </a:p>
            <a:p>
              <a:r>
                <a:rPr lang="sr-Cyrl-BA" dirty="0" smtClean="0"/>
                <a:t>  </a:t>
              </a:r>
              <a:r>
                <a:rPr lang="sr-Latn-BA" dirty="0" smtClean="0"/>
                <a:t>AB = CD; AD = BC</a:t>
              </a:r>
              <a:endParaRPr lang="sr-Cyrl-BA" dirty="0" smtClean="0"/>
            </a:p>
            <a:p>
              <a:endParaRPr lang="sr-Cyrl-BA" dirty="0" smtClean="0"/>
            </a:p>
            <a:p>
              <a:endParaRPr lang="sr-Latn-BA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6015" y="4395483"/>
              <a:ext cx="5669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4)Одређивање тјемена С,  значи, </a:t>
              </a:r>
              <a:r>
                <a:rPr lang="sr-Cyrl-BA" dirty="0" smtClean="0"/>
                <a:t>кружним  луком </a:t>
              </a:r>
              <a:endParaRPr lang="sr-Cyrl-BA" dirty="0" smtClean="0"/>
            </a:p>
            <a:p>
              <a:r>
                <a:rPr lang="sr-Latn-BA" dirty="0" smtClean="0"/>
                <a:t> </a:t>
              </a:r>
              <a:r>
                <a:rPr lang="sr-Cyrl-BA" dirty="0" smtClean="0"/>
                <a:t>  </a:t>
              </a:r>
              <a:r>
                <a:rPr lang="sr-Latn-BA" dirty="0" smtClean="0"/>
                <a:t>k (D, AB) ∩ k (B, AD) = {C}</a:t>
              </a:r>
              <a:endParaRPr lang="sr-Latn-BA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7999" y="5283511"/>
              <a:ext cx="2201741" cy="399769"/>
              <a:chOff x="1392152" y="5876866"/>
              <a:chExt cx="2081412" cy="39976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392152" y="5876866"/>
                <a:ext cx="1669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 smtClean="0"/>
                  <a:t>6.</a:t>
                </a:r>
                <a:r>
                  <a:rPr lang="sr-Latn-BA" dirty="0" smtClean="0"/>
                  <a:t>)</a:t>
                </a:r>
                <a:endParaRPr lang="sr-Latn-BA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38635" y="5990309"/>
                <a:ext cx="287705" cy="2033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r-Latn-BA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93590" y="5907303"/>
                <a:ext cx="137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ABCD</a:t>
                </a:r>
                <a:endParaRPr lang="sr-Latn-BA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66710" y="4987536"/>
              <a:ext cx="3821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/>
                <a:t>5.)Конструкција страница ВС и </a:t>
              </a:r>
              <a:r>
                <a:rPr lang="sr-Latn-BA" dirty="0"/>
                <a:t>CD</a:t>
              </a:r>
              <a:endParaRPr lang="sr-Cyrl-BA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5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92139" y="1365780"/>
            <a:ext cx="3827780" cy="983102"/>
            <a:chOff x="5309188" y="1881653"/>
            <a:chExt cx="3827780" cy="983102"/>
          </a:xfrm>
        </p:grpSpPr>
        <p:cxnSp>
          <p:nvCxnSpPr>
            <p:cNvPr id="3" name="Straight Connector 2"/>
            <p:cNvCxnSpPr/>
            <p:nvPr/>
          </p:nvCxnSpPr>
          <p:spPr>
            <a:xfrm rot="-5400000">
              <a:off x="6462507" y="1564261"/>
              <a:ext cx="9331" cy="17728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5381060" y="2490830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09188" y="2078244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09634" y="2086895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99764" y="2495423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70694" y="2022581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7cm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39652" y="2478620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4cm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50967" y="2264721"/>
              <a:ext cx="23998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•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389768" y="1881653"/>
              <a:ext cx="3695224" cy="373241"/>
              <a:chOff x="5389768" y="1881653"/>
              <a:chExt cx="3695224" cy="373241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529878" y="2070228"/>
                <a:ext cx="3415004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8818572" y="1885562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B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•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89768" y="1881653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B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•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207571" y="2254894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•</a:t>
              </a:r>
            </a:p>
          </p:txBody>
        </p:sp>
      </p:grpSp>
      <p:sp>
        <p:nvSpPr>
          <p:cNvPr id="17" name="Arc 16"/>
          <p:cNvSpPr/>
          <p:nvPr/>
        </p:nvSpPr>
        <p:spPr>
          <a:xfrm>
            <a:off x="8361415" y="2165409"/>
            <a:ext cx="1101012" cy="1045029"/>
          </a:xfrm>
          <a:prstGeom prst="arc">
            <a:avLst>
              <a:gd name="adj1" fmla="val 10747116"/>
              <a:gd name="adj2" fmla="val 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893025" y="2717498"/>
            <a:ext cx="229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8371465" y="2165409"/>
            <a:ext cx="1101012" cy="1045029"/>
          </a:xfrm>
          <a:prstGeom prst="arc">
            <a:avLst>
              <a:gd name="adj1" fmla="val 16414720"/>
              <a:gd name="adj2" fmla="val 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8622613" y="1890216"/>
            <a:ext cx="1101012" cy="1045029"/>
          </a:xfrm>
          <a:prstGeom prst="arc">
            <a:avLst>
              <a:gd name="adj1" fmla="val 18315924"/>
              <a:gd name="adj2" fmla="val 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Arc 20"/>
          <p:cNvSpPr/>
          <p:nvPr/>
        </p:nvSpPr>
        <p:spPr>
          <a:xfrm rot="16200000">
            <a:off x="8141338" y="1893492"/>
            <a:ext cx="1101012" cy="1045029"/>
          </a:xfrm>
          <a:prstGeom prst="arc">
            <a:avLst>
              <a:gd name="adj1" fmla="val 30899"/>
              <a:gd name="adj2" fmla="val 3393511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86400" y="2378916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90°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929669" y="1456268"/>
            <a:ext cx="10050" cy="1247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62027" y="4177175"/>
            <a:ext cx="341500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0577031" y="4182413"/>
            <a:ext cx="17947" cy="17675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rot="15345366">
            <a:off x="6976920" y="5287843"/>
            <a:ext cx="1101012" cy="1045029"/>
          </a:xfrm>
          <a:prstGeom prst="arc">
            <a:avLst>
              <a:gd name="adj1" fmla="val 18315924"/>
              <a:gd name="adj2" fmla="val 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Arc 32"/>
          <p:cNvSpPr/>
          <p:nvPr/>
        </p:nvSpPr>
        <p:spPr>
          <a:xfrm rot="17765495">
            <a:off x="10040875" y="4196725"/>
            <a:ext cx="1101012" cy="1045029"/>
          </a:xfrm>
          <a:prstGeom prst="arc">
            <a:avLst>
              <a:gd name="adj1" fmla="val 18315924"/>
              <a:gd name="adj2" fmla="val 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533391" y="5406454"/>
            <a:ext cx="1384389" cy="1045029"/>
            <a:chOff x="9356293" y="606163"/>
            <a:chExt cx="1384389" cy="1045029"/>
          </a:xfrm>
        </p:grpSpPr>
        <p:sp>
          <p:nvSpPr>
            <p:cNvPr id="34" name="Arc 33"/>
            <p:cNvSpPr/>
            <p:nvPr/>
          </p:nvSpPr>
          <p:spPr>
            <a:xfrm rot="2176929">
              <a:off x="9356293" y="606163"/>
              <a:ext cx="1058120" cy="1045029"/>
            </a:xfrm>
            <a:prstGeom prst="arc">
              <a:avLst>
                <a:gd name="adj1" fmla="val 18315924"/>
                <a:gd name="adj2" fmla="val 20999733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B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0287170" y="976469"/>
              <a:ext cx="453512" cy="502558"/>
              <a:chOff x="10704878" y="5626654"/>
              <a:chExt cx="453512" cy="50255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31056" y="5759880"/>
                <a:ext cx="327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B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704878" y="5626654"/>
                <a:ext cx="23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B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•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7032742" y="3818044"/>
            <a:ext cx="515319" cy="522395"/>
            <a:chOff x="6060667" y="2451561"/>
            <a:chExt cx="515319" cy="522395"/>
          </a:xfrm>
        </p:grpSpPr>
        <p:sp>
          <p:nvSpPr>
            <p:cNvPr id="35" name="Rectangle 34"/>
            <p:cNvSpPr/>
            <p:nvPr/>
          </p:nvSpPr>
          <p:spPr>
            <a:xfrm>
              <a:off x="6213386" y="2451561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60667" y="2604624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•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457743" y="3842404"/>
            <a:ext cx="460962" cy="526592"/>
            <a:chOff x="9526977" y="3222110"/>
            <a:chExt cx="460962" cy="526592"/>
          </a:xfrm>
        </p:grpSpPr>
        <p:sp>
          <p:nvSpPr>
            <p:cNvPr id="36" name="Rectangle 35"/>
            <p:cNvSpPr/>
            <p:nvPr/>
          </p:nvSpPr>
          <p:spPr>
            <a:xfrm>
              <a:off x="9657399" y="3222110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526977" y="3379370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•</a:t>
              </a:r>
            </a:p>
          </p:txBody>
        </p:sp>
      </p:grpSp>
      <p:sp>
        <p:nvSpPr>
          <p:cNvPr id="44" name="Arc 43"/>
          <p:cNvSpPr/>
          <p:nvPr/>
        </p:nvSpPr>
        <p:spPr>
          <a:xfrm>
            <a:off x="6674429" y="5394720"/>
            <a:ext cx="1101012" cy="1045029"/>
          </a:xfrm>
          <a:prstGeom prst="arc">
            <a:avLst>
              <a:gd name="adj1" fmla="val 14486862"/>
              <a:gd name="adj2" fmla="val 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Arc 44"/>
          <p:cNvSpPr/>
          <p:nvPr/>
        </p:nvSpPr>
        <p:spPr>
          <a:xfrm rot="17435939">
            <a:off x="6658050" y="4178537"/>
            <a:ext cx="1101012" cy="1045029"/>
          </a:xfrm>
          <a:prstGeom prst="arc">
            <a:avLst>
              <a:gd name="adj1" fmla="val 18315924"/>
              <a:gd name="adj2" fmla="val 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94189" y="593710"/>
            <a:ext cx="1899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конструкција</a:t>
            </a:r>
            <a:endParaRPr lang="sr-Latn-BA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713847" y="2804122"/>
            <a:ext cx="572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1) </a:t>
            </a:r>
            <a:r>
              <a:rPr lang="sr-Cyrl-BA" dirty="0" smtClean="0"/>
              <a:t>АВ, конструишемо </a:t>
            </a:r>
            <a:r>
              <a:rPr lang="sr-Cyrl-BA" dirty="0" smtClean="0"/>
              <a:t>полуправу </a:t>
            </a:r>
            <a:r>
              <a:rPr lang="sr-Latn-BA" dirty="0" smtClean="0"/>
              <a:t> </a:t>
            </a:r>
            <a:r>
              <a:rPr lang="sr-Latn-BA" sz="2400" dirty="0" smtClean="0"/>
              <a:t>Ax</a:t>
            </a:r>
            <a:r>
              <a:rPr lang="sr-Cyrl-BA" sz="2400" dirty="0" smtClean="0"/>
              <a:t>,</a:t>
            </a:r>
            <a:endParaRPr lang="sr-Latn-BA" sz="2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6994388" y="5572191"/>
            <a:ext cx="4510318" cy="709721"/>
            <a:chOff x="1310578" y="5074632"/>
            <a:chExt cx="4430021" cy="70972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488950" y="5448000"/>
              <a:ext cx="4251649" cy="18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1310578" y="5264737"/>
              <a:ext cx="341760" cy="519616"/>
              <a:chOff x="5039777" y="5388229"/>
              <a:chExt cx="341760" cy="51961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039777" y="5538513"/>
                <a:ext cx="3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B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077448" y="5388229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B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•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371458" y="5074632"/>
              <a:ext cx="314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x</a:t>
              </a:r>
              <a:endParaRPr lang="sr-Latn-BA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418042" y="2868390"/>
            <a:ext cx="458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k </a:t>
            </a:r>
            <a:r>
              <a:rPr lang="sr-Latn-BA" dirty="0" smtClean="0"/>
              <a:t>(A, AB) ∩ Ax ={B}</a:t>
            </a:r>
            <a:endParaRPr lang="sr-Latn-BA" dirty="0"/>
          </a:p>
        </p:txBody>
      </p:sp>
      <p:grpSp>
        <p:nvGrpSpPr>
          <p:cNvPr id="24" name="Group 23"/>
          <p:cNvGrpSpPr/>
          <p:nvPr/>
        </p:nvGrpSpPr>
        <p:grpSpPr>
          <a:xfrm>
            <a:off x="724979" y="3187552"/>
            <a:ext cx="5957591" cy="414632"/>
            <a:chOff x="1345500" y="3991475"/>
            <a:chExt cx="5957591" cy="414632"/>
          </a:xfrm>
        </p:grpSpPr>
        <p:sp>
          <p:nvSpPr>
            <p:cNvPr id="56" name="TextBox 55"/>
            <p:cNvSpPr txBox="1"/>
            <p:nvPr/>
          </p:nvSpPr>
          <p:spPr>
            <a:xfrm>
              <a:off x="1345500" y="3991475"/>
              <a:ext cx="2561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/>
                <a:t>2</a:t>
              </a:r>
              <a:r>
                <a:rPr lang="sr-Latn-BA" dirty="0" smtClean="0"/>
                <a:t>)</a:t>
              </a:r>
              <a:r>
                <a:rPr lang="sr-Cyrl-BA" dirty="0" smtClean="0"/>
                <a:t> Преношење </a:t>
              </a:r>
              <a:endParaRPr lang="sr-Latn-BA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84272" y="4005997"/>
              <a:ext cx="66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˂</a:t>
              </a:r>
              <a:endParaRPr lang="sr-Latn-BA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99428" y="4008303"/>
              <a:ext cx="840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)</a:t>
              </a:r>
              <a:endParaRPr lang="sr-Latn-BA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13140" y="4031396"/>
              <a:ext cx="4389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/>
                <a:t>A</a:t>
              </a:r>
              <a:r>
                <a:rPr lang="sr-Latn-BA" dirty="0" smtClean="0"/>
                <a:t> = 90</a:t>
              </a:r>
              <a:r>
                <a:rPr lang="sr-Latn-BA" dirty="0" smtClean="0"/>
                <a:t>°</a:t>
              </a:r>
              <a:endParaRPr lang="sr-Latn-BA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28238" y="3476191"/>
            <a:ext cx="378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3)</a:t>
            </a:r>
            <a:r>
              <a:rPr lang="sr-Cyrl-BA" dirty="0" smtClean="0"/>
              <a:t> </a:t>
            </a:r>
            <a:r>
              <a:rPr lang="sr-Latn-BA" dirty="0" smtClean="0"/>
              <a:t>k </a:t>
            </a:r>
            <a:r>
              <a:rPr lang="sr-Latn-BA" dirty="0"/>
              <a:t>(A, AD) ∩ Ay = {D}</a:t>
            </a:r>
          </a:p>
          <a:p>
            <a:endParaRPr lang="sr-Latn-BA" dirty="0"/>
          </a:p>
        </p:txBody>
      </p:sp>
      <p:grpSp>
        <p:nvGrpSpPr>
          <p:cNvPr id="63" name="Group 62"/>
          <p:cNvGrpSpPr/>
          <p:nvPr/>
        </p:nvGrpSpPr>
        <p:grpSpPr>
          <a:xfrm>
            <a:off x="6778613" y="3539706"/>
            <a:ext cx="429944" cy="2410463"/>
            <a:chOff x="5163730" y="3157808"/>
            <a:chExt cx="429944" cy="2410463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5553301" y="3157808"/>
              <a:ext cx="4665" cy="241046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163730" y="3211054"/>
              <a:ext cx="429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y</a:t>
              </a:r>
              <a:endParaRPr lang="sr-Latn-BA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24979" y="3798845"/>
            <a:ext cx="566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4</a:t>
            </a:r>
            <a:r>
              <a:rPr lang="sr-Cyrl-BA" dirty="0" smtClean="0"/>
              <a:t>)  </a:t>
            </a:r>
            <a:r>
              <a:rPr lang="sr-Latn-BA" dirty="0" smtClean="0"/>
              <a:t>k (D, AB) ∩ k (B, AD) = {C}</a:t>
            </a:r>
            <a:endParaRPr lang="sr-Latn-BA" dirty="0"/>
          </a:p>
        </p:txBody>
      </p:sp>
      <p:sp>
        <p:nvSpPr>
          <p:cNvPr id="68" name="Arc 67"/>
          <p:cNvSpPr/>
          <p:nvPr/>
        </p:nvSpPr>
        <p:spPr>
          <a:xfrm rot="2412332">
            <a:off x="9492188" y="3568524"/>
            <a:ext cx="1101012" cy="1045029"/>
          </a:xfrm>
          <a:prstGeom prst="arc">
            <a:avLst>
              <a:gd name="adj1" fmla="val 18315924"/>
              <a:gd name="adj2" fmla="val 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91711" y="4445701"/>
            <a:ext cx="2201741" cy="399769"/>
            <a:chOff x="1392152" y="5876866"/>
            <a:chExt cx="2081412" cy="399769"/>
          </a:xfrm>
        </p:grpSpPr>
        <p:sp>
          <p:nvSpPr>
            <p:cNvPr id="71" name="TextBox 70"/>
            <p:cNvSpPr txBox="1"/>
            <p:nvPr/>
          </p:nvSpPr>
          <p:spPr>
            <a:xfrm>
              <a:off x="1392152" y="5876866"/>
              <a:ext cx="1669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6.</a:t>
              </a:r>
              <a:r>
                <a:rPr lang="sr-Latn-BA" dirty="0" smtClean="0"/>
                <a:t>)</a:t>
              </a:r>
              <a:endParaRPr lang="sr-Latn-BA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38635" y="5990309"/>
              <a:ext cx="287705" cy="2033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93590" y="5907303"/>
              <a:ext cx="137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ABCD</a:t>
              </a:r>
              <a:endParaRPr lang="sr-Latn-BA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24935" y="1117455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Конструисати симетралу угла од 180°</a:t>
            </a:r>
            <a:endParaRPr lang="sr-Latn-BA" dirty="0"/>
          </a:p>
        </p:txBody>
      </p:sp>
      <p:sp>
        <p:nvSpPr>
          <p:cNvPr id="30" name="TextBox 29"/>
          <p:cNvSpPr txBox="1"/>
          <p:nvPr/>
        </p:nvSpPr>
        <p:spPr>
          <a:xfrm>
            <a:off x="688044" y="4122522"/>
            <a:ext cx="38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5.)Конструкција страница ВС и </a:t>
            </a:r>
            <a:r>
              <a:rPr lang="sr-Latn-BA" dirty="0"/>
              <a:t>CD</a:t>
            </a: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7171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/>
      <p:bldP spid="32" grpId="0" animBg="1"/>
      <p:bldP spid="33" grpId="0" animBg="1"/>
      <p:bldP spid="44" grpId="0" animBg="1"/>
      <p:bldP spid="45" grpId="0" animBg="1"/>
      <p:bldP spid="48" grpId="0"/>
      <p:bldP spid="52" grpId="0"/>
      <p:bldP spid="60" grpId="0"/>
      <p:bldP spid="66" grpId="0"/>
      <p:bldP spid="68" grpId="0" animBg="1"/>
      <p:bldP spid="25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7200" dirty="0" smtClean="0"/>
              <a:t>Домаћа</a:t>
            </a:r>
            <a:r>
              <a:rPr lang="sr-Cyrl-BA" dirty="0" smtClean="0"/>
              <a:t> </a:t>
            </a:r>
            <a:r>
              <a:rPr lang="sr-Cyrl-BA" sz="7200" dirty="0" smtClean="0"/>
              <a:t>задаћа</a:t>
            </a:r>
            <a:endParaRPr lang="sr-Latn-BA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135431"/>
            <a:ext cx="9601196" cy="988700"/>
          </a:xfrm>
        </p:spPr>
        <p:txBody>
          <a:bodyPr>
            <a:normAutofit/>
          </a:bodyPr>
          <a:lstStyle/>
          <a:p>
            <a:r>
              <a:rPr lang="sr-Cyrl-BA" sz="3600" dirty="0" smtClean="0"/>
              <a:t>Збирка задатака 74. страна, 655. и 660. задатак.</a:t>
            </a:r>
            <a:endParaRPr lang="sr-Latn-BA" sz="3600" dirty="0"/>
          </a:p>
        </p:txBody>
      </p:sp>
    </p:spTree>
    <p:extLst>
      <p:ext uri="{BB962C8B-B14F-4D97-AF65-F5344CB8AC3E}">
        <p14:creationId xmlns:p14="http://schemas.microsoft.com/office/powerpoint/2010/main" val="4485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2474</TotalTime>
  <Words>718</Words>
  <Application>Microsoft Office PowerPoint</Application>
  <PresentationFormat>Widescreen</PresentationFormat>
  <Paragraphs>198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КОНСТРУКЦИЈЕ ПАРАЛЕЛОГРАМА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Домаћа задаћа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Koнструкције паралелограма</dc:title>
  <dc:creator>PC</dc:creator>
  <cp:lastModifiedBy>PC</cp:lastModifiedBy>
  <cp:revision>113</cp:revision>
  <dcterms:created xsi:type="dcterms:W3CDTF">2021-01-27T15:32:36Z</dcterms:created>
  <dcterms:modified xsi:type="dcterms:W3CDTF">2021-02-01T09:05:35Z</dcterms:modified>
</cp:coreProperties>
</file>