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7" r:id="rId7"/>
    <p:sldId id="268" r:id="rId8"/>
    <p:sldId id="258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9" autoAdjust="0"/>
    <p:restoredTop sz="94660"/>
  </p:normalViewPr>
  <p:slideViewPr>
    <p:cSldViewPr>
      <p:cViewPr varScale="1">
        <p:scale>
          <a:sx n="64" d="100"/>
          <a:sy n="64" d="100"/>
        </p:scale>
        <p:origin x="9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249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72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7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43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056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049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606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918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17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590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90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1135-119F-4F29-88A4-C6B7E698661E}" type="datetimeFigureOut">
              <a:rPr lang="sr-Latn-RS" smtClean="0"/>
              <a:t>3.2.2021.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3DE7-2B73-45B6-A5F2-146611A6FAA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792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620689"/>
            <a:ext cx="7772400" cy="1470025"/>
          </a:xfrm>
        </p:spPr>
        <p:txBody>
          <a:bodyPr/>
          <a:lstStyle/>
          <a:p>
            <a:r>
              <a:rPr lang="sr-Cyrl-RS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Математика - 2. разред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592" y="2636912"/>
            <a:ext cx="7344816" cy="1752600"/>
          </a:xfrm>
        </p:spPr>
        <p:txBody>
          <a:bodyPr>
            <a:noAutofit/>
          </a:bodyPr>
          <a:lstStyle/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 једноцифреног</a:t>
            </a:r>
            <a:endParaRPr lang="sr-Latn-R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двоцифреног броја облика 17-5</a:t>
            </a:r>
          </a:p>
          <a:p>
            <a:endParaRPr lang="sr-Latn-RS" sz="3800" dirty="0"/>
          </a:p>
        </p:txBody>
      </p:sp>
    </p:spTree>
    <p:extLst>
      <p:ext uri="{BB962C8B-B14F-4D97-AF65-F5344CB8AC3E}">
        <p14:creationId xmlns:p14="http://schemas.microsoft.com/office/powerpoint/2010/main" val="38292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9568"/>
            <a:ext cx="8784976" cy="817645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l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Повежи бројевни израз са тачним рјешењем.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1814" y="1464425"/>
            <a:ext cx="8503920" cy="4572000"/>
          </a:xfrm>
        </p:spPr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7568" y="2060849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  -  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2144" y="2091625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0573" y="3396483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  -   3  </a:t>
            </a:r>
            <a:r>
              <a:rPr lang="sr-Latn-C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5560" y="4668068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  -   1   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2144" y="468391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8128" y="3458037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endCxn id="16" idx="1"/>
          </p:cNvCxnSpPr>
          <p:nvPr/>
        </p:nvCxnSpPr>
        <p:spPr>
          <a:xfrm>
            <a:off x="5015880" y="2445568"/>
            <a:ext cx="2376264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 flipV="1">
            <a:off x="5087888" y="2445568"/>
            <a:ext cx="2304256" cy="13356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8" idx="1"/>
          </p:cNvCxnSpPr>
          <p:nvPr/>
        </p:nvCxnSpPr>
        <p:spPr>
          <a:xfrm flipV="1">
            <a:off x="5087888" y="3811980"/>
            <a:ext cx="2160240" cy="1225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9" grpId="0"/>
      <p:bldP spid="13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9568"/>
            <a:ext cx="8784976" cy="817645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 fontScale="90000"/>
          </a:bodyPr>
          <a:lstStyle/>
          <a:p>
            <a:pPr algn="l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Израчунај резултат помоћу бројевне полуправе.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6823" y="1484784"/>
            <a:ext cx="8503920" cy="4572000"/>
          </a:xfrm>
        </p:spPr>
        <p:txBody>
          <a:bodyPr/>
          <a:lstStyle/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1745" y="2012141"/>
            <a:ext cx="4032219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  -   2  =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5" descr="If And When A Difficult Situation Arises, You Need - Transparent Curved  Line Png | Full Size PNG Download | Seek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2056" name="Picture 8" descr="I:\Hvataj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37" y="4183411"/>
            <a:ext cx="8440133" cy="131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eform 29"/>
          <p:cNvSpPr/>
          <p:nvPr/>
        </p:nvSpPr>
        <p:spPr>
          <a:xfrm>
            <a:off x="2000966" y="3888361"/>
            <a:ext cx="6068291" cy="545054"/>
          </a:xfrm>
          <a:custGeom>
            <a:avLst/>
            <a:gdLst>
              <a:gd name="connsiteX0" fmla="*/ 0 w 6068291"/>
              <a:gd name="connsiteY0" fmla="*/ 1662621 h 1718039"/>
              <a:gd name="connsiteX1" fmla="*/ 3851564 w 6068291"/>
              <a:gd name="connsiteY1" fmla="*/ 75 h 1718039"/>
              <a:gd name="connsiteX2" fmla="*/ 6068291 w 6068291"/>
              <a:gd name="connsiteY2" fmla="*/ 1718039 h 1718039"/>
              <a:gd name="connsiteX3" fmla="*/ 6068291 w 6068291"/>
              <a:gd name="connsiteY3" fmla="*/ 1718039 h 171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68291" h="1718039">
                <a:moveTo>
                  <a:pt x="0" y="1662621"/>
                </a:moveTo>
                <a:cubicBezTo>
                  <a:pt x="1420091" y="826730"/>
                  <a:pt x="2840182" y="-9161"/>
                  <a:pt x="3851564" y="75"/>
                </a:cubicBezTo>
                <a:cubicBezTo>
                  <a:pt x="4862946" y="9311"/>
                  <a:pt x="6068291" y="1718039"/>
                  <a:pt x="6068291" y="1718039"/>
                </a:cubicBezTo>
                <a:lnTo>
                  <a:pt x="6068291" y="1718039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>
              <a:solidFill>
                <a:srgbClr val="FF0000"/>
              </a:solidFill>
            </a:endParaRPr>
          </a:p>
        </p:txBody>
      </p:sp>
      <p:sp>
        <p:nvSpPr>
          <p:cNvPr id="2048" name="Arc 2047"/>
          <p:cNvSpPr/>
          <p:nvPr/>
        </p:nvSpPr>
        <p:spPr>
          <a:xfrm rot="11861613" flipV="1">
            <a:off x="7183123" y="4407115"/>
            <a:ext cx="1627084" cy="545054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Rectangle 37"/>
          <p:cNvSpPr/>
          <p:nvPr/>
        </p:nvSpPr>
        <p:spPr>
          <a:xfrm>
            <a:off x="6135535" y="2012141"/>
            <a:ext cx="16884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9840416" y="51865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9953989" y="4149080"/>
            <a:ext cx="691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sr-Latn-R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0" grpId="0" animBg="1"/>
      <p:bldP spid="2048" grpId="0" animBg="1"/>
      <p:bldP spid="3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9568"/>
            <a:ext cx="8712968" cy="110919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pPr algn="l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 квадрате упиши бројеве који недостају да би једнакости биле тачне.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6823" y="1484784"/>
            <a:ext cx="8503920" cy="4572000"/>
          </a:xfrm>
        </p:spPr>
        <p:txBody>
          <a:bodyPr/>
          <a:lstStyle/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AutoShape 5" descr="If And When A Difficult Situation Arises, You Need - Transparent Curved  Line Png | Full Size PNG Download | Seek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2059" name="TextBox 2058"/>
          <p:cNvSpPr txBox="1"/>
          <p:nvPr/>
        </p:nvSpPr>
        <p:spPr>
          <a:xfrm>
            <a:off x="9840416" y="51865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2711625" y="1988841"/>
            <a:ext cx="4032219" cy="3851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lain" startAt="17"/>
            </a:pPr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2  =</a:t>
            </a:r>
          </a:p>
          <a:p>
            <a:endParaRPr lang="sr-Cyrl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16 -       = 13</a:t>
            </a:r>
          </a:p>
          <a:p>
            <a:endParaRPr lang="sr-Cyrl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 5  = 14  </a:t>
            </a:r>
          </a:p>
          <a:p>
            <a:endParaRPr lang="sr-Cyrl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5880" y="1653208"/>
            <a:ext cx="832850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4481" y="2924944"/>
            <a:ext cx="832850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11624" y="4293096"/>
            <a:ext cx="832850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5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7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60338"/>
            <a:ext cx="8736905" cy="110842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pPr algn="l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Софија има 7 година, а њен брат има 18 година. За колико је Софија млађа од брата?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6823" y="1484784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4400" dirty="0">
                <a:latin typeface="Times New Roman" pitchFamily="18" charset="0"/>
                <a:cs typeface="Times New Roman" pitchFamily="18" charset="0"/>
              </a:rPr>
              <a:t>Рачун: 18 – 7 = </a:t>
            </a:r>
          </a:p>
          <a:p>
            <a:pPr marL="0" indent="0">
              <a:buNone/>
            </a:pPr>
            <a:endParaRPr lang="sr-Cyrl-RS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4400" dirty="0">
                <a:latin typeface="Times New Roman" pitchFamily="18" charset="0"/>
                <a:cs typeface="Times New Roman" pitchFamily="18" charset="0"/>
              </a:rPr>
              <a:t>Одговор: Софија је млађа</a:t>
            </a:r>
          </a:p>
          <a:p>
            <a:pPr marL="0" indent="0">
              <a:buNone/>
            </a:pPr>
            <a:r>
              <a:rPr lang="sr-Cyrl-RS" sz="4400" dirty="0">
                <a:latin typeface="Times New Roman" pitchFamily="18" charset="0"/>
                <a:cs typeface="Times New Roman" pitchFamily="18" charset="0"/>
              </a:rPr>
              <a:t>од брата 11 година.</a:t>
            </a:r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AutoShape 5" descr="If And When A Difficult Situation Arises, You Need - Transparent Curved  Line Png | Full Size PNG Download | Seek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2059" name="TextBox 2058"/>
          <p:cNvSpPr txBox="1"/>
          <p:nvPr/>
        </p:nvSpPr>
        <p:spPr>
          <a:xfrm>
            <a:off x="9840416" y="51865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2711625" y="1988841"/>
            <a:ext cx="4032219" cy="3851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99641" y="2924944"/>
            <a:ext cx="82809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94" b="99023" l="938" r="89688">
                        <a14:foregroundMark x1="24063" y1="39063" x2="24063" y2="39063"/>
                        <a14:foregroundMark x1="23125" y1="36719" x2="23125" y2="36719"/>
                        <a14:foregroundMark x1="22813" y1="36719" x2="22813" y2="36719"/>
                        <a14:foregroundMark x1="45000" y1="33398" x2="45000" y2="33398"/>
                        <a14:foregroundMark x1="45000" y1="35352" x2="45000" y2="35352"/>
                        <a14:foregroundMark x1="45938" y1="35352" x2="45938" y2="35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3" y="2857128"/>
            <a:ext cx="2446603" cy="391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519936" y="2132856"/>
            <a:ext cx="93564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6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69185"/>
            <a:ext cx="8784976" cy="13914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algn="l"/>
            <a:r>
              <a:rPr lang="sr-Latn-B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Тања и Вања су близанке. Разликују се по џепу на хаљини. Ако правилно ријешиш задатке открићеш ко је на слици Вања, а ко Тања.</a:t>
            </a:r>
            <a:endParaRPr lang="sr-Latn-R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66760" y="1844824"/>
            <a:ext cx="850392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5520" y="1916832"/>
            <a:ext cx="8712968" cy="4392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sr-Cyrl-R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Рјешење број 14 крије плаву </a:t>
            </a:r>
          </a:p>
          <a:p>
            <a:r>
              <a:rPr lang="sr-Cyrl-R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боју и Вању, а број 11 црвену </a:t>
            </a:r>
          </a:p>
          <a:p>
            <a:r>
              <a:rPr lang="sr-Cyrl-R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Тању.</a:t>
            </a:r>
          </a:p>
          <a:p>
            <a:endParaRPr lang="sr-Cyrl-R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little girl printable coloring pages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242" l="478" r="99761">
                        <a14:foregroundMark x1="33493" y1="56055" x2="33493" y2="56055"/>
                        <a14:foregroundMark x1="72249" y1="56445" x2="72249" y2="56445"/>
                        <a14:foregroundMark x1="56459" y1="32227" x2="56459" y2="32227"/>
                        <a14:backgroundMark x1="52632" y1="38867" x2="52632" y2="38867"/>
                        <a14:backgroundMark x1="52153" y1="42578" x2="52153" y2="42578"/>
                        <a14:backgroundMark x1="30383" y1="73438" x2="30383" y2="73438"/>
                        <a14:backgroundMark x1="73206" y1="74023" x2="73206" y2="74023"/>
                        <a14:backgroundMark x1="88278" y1="34570" x2="88278" y2="34570"/>
                        <a14:backgroundMark x1="86842" y1="34180" x2="86842" y2="34180"/>
                        <a14:backgroundMark x1="62919" y1="33984" x2="62919" y2="33984"/>
                        <a14:backgroundMark x1="61005" y1="35938" x2="61005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2037420"/>
            <a:ext cx="3024336" cy="370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19536" y="4360314"/>
            <a:ext cx="2111361" cy="567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– 8 =   </a:t>
            </a:r>
            <a:endParaRPr lang="sr-Latn-R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9246" y="5174420"/>
            <a:ext cx="2208522" cy="567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– 2 =</a:t>
            </a:r>
            <a:endParaRPr lang="sr-Latn-R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094963" y="4241449"/>
            <a:ext cx="264158" cy="2377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2" name="Oval 31"/>
          <p:cNvSpPr/>
          <p:nvPr/>
        </p:nvSpPr>
        <p:spPr>
          <a:xfrm>
            <a:off x="9089362" y="4241449"/>
            <a:ext cx="264158" cy="237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3" name="Rectangle 32"/>
          <p:cNvSpPr/>
          <p:nvPr/>
        </p:nvSpPr>
        <p:spPr>
          <a:xfrm>
            <a:off x="4030897" y="5167240"/>
            <a:ext cx="792088" cy="567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sr-Latn-R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30897" y="4373718"/>
            <a:ext cx="792088" cy="567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sr-Cyrl-R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sr-Latn-R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7110" y="5716747"/>
            <a:ext cx="1512168" cy="574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Тања</a:t>
            </a:r>
            <a:endParaRPr lang="sr-Latn-R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76189" y="5735327"/>
            <a:ext cx="1512168" cy="574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Вања</a:t>
            </a:r>
            <a:endParaRPr lang="sr-Latn-R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0" grpId="0" animBg="1"/>
      <p:bldP spid="8" grpId="0" animBg="1"/>
      <p:bldP spid="32" grpId="0" animBg="1"/>
      <p:bldP spid="33" grpId="0" animBg="1"/>
      <p:bldP spid="34" grpId="0" animBg="1"/>
      <p:bldP spid="9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853" y="188640"/>
            <a:ext cx="8784976" cy="13914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algn="l"/>
            <a:r>
              <a:rPr lang="sr-Cyrl-BA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Задаци</a:t>
            </a:r>
            <a:r>
              <a:rPr lang="sr-Cyrl-BA" sz="33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самосталан рад:</a:t>
            </a:r>
            <a:endParaRPr lang="sr-Latn-R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66760" y="1844824"/>
            <a:ext cx="850392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916832"/>
            <a:ext cx="8712968" cy="4392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514350" indent="-514350">
              <a:buFont typeface="Wingdings 2"/>
              <a:buAutoNum type="arabicPeriod"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Најмањи паран број прве десетице одузми од броја 18.</a:t>
            </a:r>
          </a:p>
          <a:p>
            <a:pPr marL="514350" indent="-514350">
              <a:buFont typeface="Wingdings 2"/>
              <a:buAutoNum type="arabicPeriod"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/>
              <a:buAutoNum type="arabicPeriod"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израза 19 – 8 осмисли текстуални задатак.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312" y="3356993"/>
            <a:ext cx="1581614" cy="253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9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7489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1485</TotalTime>
  <Words>206</Words>
  <Application>Microsoft Office PowerPoint</Application>
  <PresentationFormat>Široki ekran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 2</vt:lpstr>
      <vt:lpstr>Office Theme</vt:lpstr>
      <vt:lpstr>Математика - 2. разред</vt:lpstr>
      <vt:lpstr>1. Повежи бројевни израз са тачним рјешењем.</vt:lpstr>
      <vt:lpstr>2. Израчунај резултат помоћу бројевне полуправе.</vt:lpstr>
      <vt:lpstr>3. У квадрате упиши бројеве који недостају да би једнакости биле тачне.</vt:lpstr>
      <vt:lpstr>4. Софија има 7 година, а њен брат има 18 година. За колико је Софија млађа од брата?</vt:lpstr>
      <vt:lpstr>5. Тања и Вања су близанке. Разликују се по џепу на хаљини. Ако правилно ријешиш задатке открићеш ко је на слици Вања, а ко Тања.</vt:lpstr>
      <vt:lpstr>Задаци за самосталан рад: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- 2. разред</dc:title>
  <dc:creator>Biljana</dc:creator>
  <cp:lastModifiedBy>Sanja</cp:lastModifiedBy>
  <cp:revision>29</cp:revision>
  <dcterms:created xsi:type="dcterms:W3CDTF">2021-01-29T20:36:33Z</dcterms:created>
  <dcterms:modified xsi:type="dcterms:W3CDTF">2021-02-03T18:57:12Z</dcterms:modified>
</cp:coreProperties>
</file>