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59" r:id="rId6"/>
    <p:sldId id="278" r:id="rId7"/>
    <p:sldId id="261" r:id="rId8"/>
    <p:sldId id="262" r:id="rId9"/>
    <p:sldId id="263" r:id="rId10"/>
    <p:sldId id="265" r:id="rId11"/>
    <p:sldId id="266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8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31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15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95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421-3D1E-41F9-B35D-D38A22D17F42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BFF4-5E8C-407E-8BAA-C4192F4759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2350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421-3D1E-41F9-B35D-D38A22D17F42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BFF4-5E8C-407E-8BAA-C4192F4759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09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421-3D1E-41F9-B35D-D38A22D17F42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BFF4-5E8C-407E-8BAA-C4192F4759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59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421-3D1E-41F9-B35D-D38A22D17F42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BFF4-5E8C-407E-8BAA-C4192F4759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596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421-3D1E-41F9-B35D-D38A22D17F42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BFF4-5E8C-407E-8BAA-C4192F4759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0309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421-3D1E-41F9-B35D-D38A22D17F42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BFF4-5E8C-407E-8BAA-C4192F4759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686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421-3D1E-41F9-B35D-D38A22D17F42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BFF4-5E8C-407E-8BAA-C4192F4759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9301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421-3D1E-41F9-B35D-D38A22D17F42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BFF4-5E8C-407E-8BAA-C4192F4759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61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800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421-3D1E-41F9-B35D-D38A22D17F42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BFF4-5E8C-407E-8BAA-C4192F4759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3538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421-3D1E-41F9-B35D-D38A22D17F42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BFF4-5E8C-407E-8BAA-C4192F4759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5207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421-3D1E-41F9-B35D-D38A22D17F42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BFF4-5E8C-407E-8BAA-C4192F4759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957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83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15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60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22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21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96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858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00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8363-ED53-4515-A025-7D85E0B5F4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B2F2A-3827-448A-9895-73A751F00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8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933" y="14177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bs-Latn-B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PISANA SLOVA LATINICE</a:t>
            </a:r>
            <a:br>
              <a:rPr lang="bs-Latn-B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Latn-B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Vv, Cc, Čč, Ćć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2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Cyrl-B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Израчунај производ ако је један чинилац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s-Cyrl-B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љ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едбеник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броја 9, а други претходник броја 6. </a:t>
            </a: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3" y="15583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Рачун: 10 • 5 = </a:t>
            </a: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2622" y="1558339"/>
            <a:ext cx="59503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B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523" y="2824571"/>
            <a:ext cx="1106306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s-Cyrl-B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 одјељењу је 25 дјечака и за 5 пута мање дјевојчица. Колико је дјевојчица у одјељењу?</a:t>
            </a: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523" y="3998384"/>
            <a:ext cx="43651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Рачун: 25 </a:t>
            </a:r>
            <a: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1920" y="3989509"/>
            <a:ext cx="38985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7523" y="4753973"/>
            <a:ext cx="82495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У одјељењу је 5 дјевојчица.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0603" y="4106591"/>
            <a:ext cx="2925866" cy="148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s-Cyrl-B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Који број </a:t>
            </a:r>
            <a:r>
              <a:rPr lang="bs-Cyrl-B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bs-Cyrl-B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добије, ако </a:t>
            </a:r>
            <a:r>
              <a:rPr lang="bs-Cyrl-B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 највећи </a:t>
            </a:r>
            <a:r>
              <a:rPr lang="bs-Cyrl-B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број треће десетице </a:t>
            </a:r>
            <a:r>
              <a:rPr lang="bs-Cyrl-B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подијели </a:t>
            </a:r>
            <a:r>
              <a:rPr lang="bs-Cyrl-B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бројем 5?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810" y="1518225"/>
            <a:ext cx="6125308" cy="1044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Рачун: 30 : 5 = </a:t>
            </a: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67332" y="1518225"/>
            <a:ext cx="1370428" cy="803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4810" y="2430562"/>
            <a:ext cx="6125308" cy="1044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Добије се број 6.  </a:t>
            </a: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199" y="3118268"/>
            <a:ext cx="109083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Азил за незбринуте псе има 36 незбринутих паса. </a:t>
            </a:r>
            <a:r>
              <a:rPr lang="bs-Cyrl-B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Колико кућица им је  потребно </a:t>
            </a:r>
            <a:r>
              <a:rPr lang="bs-Cyrl-B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ако у сваку смјештају по 4 пса?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sr-Latn-BA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198" y="4597203"/>
            <a:ext cx="28535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Рачун: </a:t>
            </a: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4 = 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2587" y="4597203"/>
            <a:ext cx="3094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199" y="5175823"/>
            <a:ext cx="63893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Потребно им је 9 кућица. 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0667" y="4487507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6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224" y="570400"/>
            <a:ext cx="10515600" cy="1325563"/>
          </a:xfrm>
        </p:spPr>
        <p:txBody>
          <a:bodyPr/>
          <a:lstStyle/>
          <a:p>
            <a:r>
              <a:rPr lang="bs-Cyrl-B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944" y="18959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уџбенику „Радни лист за математику“ урадити 1. и 2. задатак на 45. страни. </a:t>
            </a:r>
            <a:endParaRPr lang="en-GB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2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66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910" y="357167"/>
            <a:ext cx="7772400" cy="1470025"/>
          </a:xfrm>
        </p:spPr>
        <p:txBody>
          <a:bodyPr>
            <a:normAutofit/>
          </a:bodyPr>
          <a:lstStyle/>
          <a:p>
            <a:r>
              <a:rPr lang="sr-Cyrl-B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Физичко васпитање 3. разред</a:t>
            </a:r>
            <a:br>
              <a:rPr lang="sr-Cyrl-B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СКИЈАЊЕ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-family-riding-a-ski-lift-up-a-hill-cartoon-clipart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034" y="1785926"/>
            <a:ext cx="7643866" cy="50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0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Скијање на снијегу је начин кретања по сњежним површинама.</a:t>
            </a:r>
          </a:p>
          <a:p>
            <a:pPr>
              <a:buFont typeface="Wingdings" pitchFamily="2" charset="2"/>
              <a:buChar char="§"/>
            </a:pP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скијање користимо скије које су скијашким везовима причвршћене за ноге скијаша.</a:t>
            </a:r>
          </a:p>
          <a:p>
            <a:pPr>
              <a:buFont typeface="Wingdings" pitchFamily="2" charset="2"/>
              <a:buChar char="§"/>
            </a:pP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Многе наше планине, током зиме су домаћини скијашима, али и онима који то желе постати.</a:t>
            </a:r>
          </a:p>
          <a:p>
            <a:pPr>
              <a:buFont typeface="Wingdings" pitchFamily="2" charset="2"/>
              <a:buChar char="§"/>
            </a:pP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Скијање је настало као начин транспорта, односно кретања по снијегу, али је прерасло у популаран спорт и вид рекреације.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9918" y="357167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Занимљивости о скијању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75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>
            <a:normAutofit/>
          </a:bodyPr>
          <a:lstStyle/>
          <a:p>
            <a:r>
              <a:rPr lang="sr-Cyrl-B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СКИЈАШКЕ ДИСЦИПЛИНЕ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90145998-happy-smiling-boy-in-warm-clothes-skiing-downhill-winter-sport-activity-retro-style-cartoon-vector-i-removebg-pre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1" y="1142985"/>
            <a:ext cx="3071835" cy="3214711"/>
          </a:xfrm>
        </p:spPr>
      </p:pic>
      <p:pic>
        <p:nvPicPr>
          <p:cNvPr id="5" name="Picture 4" descr="97006340-vector-illustration-of-kid-skiing-isolated-on-white-background-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1950" y="4000505"/>
            <a:ext cx="2786050" cy="259557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3452794" y="928670"/>
            <a:ext cx="3929090" cy="21431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B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знаш ли набројати све скијашке дисциплине?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381356" y="3143248"/>
            <a:ext cx="5214974" cy="350046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Наравно да знам, Стефане! Ту су слалом, велеслалом, спуст, супер-велеслалом, алпска комбинација и паралелна такмичења.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2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71546"/>
          </a:xfrm>
        </p:spPr>
        <p:txBody>
          <a:bodyPr>
            <a:normAutofit/>
          </a:bodyPr>
          <a:lstStyle/>
          <a:p>
            <a:r>
              <a:rPr lang="sr-Cyrl-B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ОПРЕМА ЗА СКИЈАЊЕ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ULA\Downloads\istockphoto-180071785-612x612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04" y="1571612"/>
            <a:ext cx="6357982" cy="49292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0" y="1071547"/>
            <a:ext cx="528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Топла одјећа намијењена за скијање</a:t>
            </a:r>
            <a:endParaRPr lang="en-US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1" y="5286389"/>
            <a:ext cx="1512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Рукавице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760" y="1285861"/>
            <a:ext cx="289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Наочаре за скијање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7604" y="3929067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Скијашки штапови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9272" y="614364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Скије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2416943" y="1750207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452662" y="4714884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8524892" y="6286521"/>
            <a:ext cx="714380" cy="87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8882082" y="3500438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096264" y="178592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381356" y="3643314"/>
            <a:ext cx="207170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4001" y="3357563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Панцерице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6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  <p:bldP spid="15" grpId="0" build="p"/>
      <p:bldP spid="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1071570"/>
          </a:xfrm>
        </p:spPr>
        <p:txBody>
          <a:bodyPr>
            <a:normAutofit/>
          </a:bodyPr>
          <a:lstStyle/>
          <a:p>
            <a:r>
              <a:rPr lang="sr-Cyrl-B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ПРИЈЕДЛОГ ЗА УЧЕНИКЕ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ULA\Downloads\kids-skiing-in-mountains-vector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76" y="3143248"/>
            <a:ext cx="6858048" cy="3714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564" y="1142985"/>
            <a:ext cx="10733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Јачајте </a:t>
            </a:r>
            <a:r>
              <a:rPr lang="sr-Cyrl-BA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своје тијело вјежбама.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Када будете у могућности испробајте скијање као спорт, са опремом на некој планини.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 тада на прво брдо са другарима и искористите снијег.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45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196313"/>
            <a:ext cx="9338456" cy="1325563"/>
          </a:xfrm>
        </p:spPr>
        <p:txBody>
          <a:bodyPr>
            <a:normAutofit/>
          </a:bodyPr>
          <a:lstStyle/>
          <a:p>
            <a:r>
              <a:rPr lang="bs-Latn-B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PONAVLJAMO: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24" y="1747006"/>
            <a:ext cx="9934576" cy="435133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s-Latn-BA" sz="5100" dirty="0" smtClean="0">
                <a:solidFill>
                  <a:schemeClr val="bg1"/>
                </a:solidFill>
              </a:rPr>
              <a:t> </a:t>
            </a:r>
            <a:r>
              <a:rPr lang="bs-Latn-BA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Prošlih časova učili smo grupe pisanih slova latinice:</a:t>
            </a:r>
          </a:p>
          <a:p>
            <a:pPr marL="0" indent="0">
              <a:buNone/>
            </a:pPr>
            <a:endParaRPr lang="bs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Latn-BA" sz="1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11400" dirty="0" smtClean="0">
                <a:solidFill>
                  <a:srgbClr val="FFFF00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A a, E e, O o, J j, K k, M m</a:t>
            </a:r>
          </a:p>
          <a:p>
            <a:pPr marL="0" indent="0" algn="ctr">
              <a:buNone/>
            </a:pPr>
            <a:r>
              <a:rPr lang="bs-Latn-BA" sz="11400" dirty="0" smtClean="0">
                <a:solidFill>
                  <a:srgbClr val="FFFF00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T t, I i, U u, N n</a:t>
            </a:r>
          </a:p>
          <a:p>
            <a:pPr marL="0" indent="0" algn="r">
              <a:buNone/>
            </a:pPr>
            <a:r>
              <a:rPr lang="bs-Latn-BA" sz="11400" dirty="0" smtClean="0">
                <a:solidFill>
                  <a:srgbClr val="FFFF00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L l, Lj lj, Nj nj</a:t>
            </a:r>
          </a:p>
          <a:p>
            <a:pPr marL="0" indent="0">
              <a:buNone/>
            </a:pPr>
            <a:r>
              <a:rPr lang="bs-Latn-BA" sz="11400" dirty="0">
                <a:latin typeface="CyrVidanSerbia" panose="02000603070000020002" pitchFamily="2" charset="0"/>
                <a:cs typeface="Times New Roman" panose="02020603050405020304" pitchFamily="18" charset="0"/>
              </a:rPr>
              <a:t> </a:t>
            </a:r>
            <a:r>
              <a:rPr lang="bs-Latn-BA" sz="11400" dirty="0" smtClean="0">
                <a:latin typeface="CyrVidanSerbia" panose="02000603070000020002" pitchFamily="2" charset="0"/>
                <a:cs typeface="Times New Roman" panose="02020603050405020304" pitchFamily="18" charset="0"/>
              </a:rPr>
              <a:t>     </a:t>
            </a:r>
            <a:endParaRPr lang="en-GB" sz="1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3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49" y="260912"/>
            <a:ext cx="10277475" cy="1325563"/>
          </a:xfrm>
        </p:spPr>
        <p:txBody>
          <a:bodyPr>
            <a:normAutofit/>
          </a:bodyPr>
          <a:lstStyle/>
          <a:p>
            <a:r>
              <a:rPr lang="bs-Latn-BA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Danas učimo četvrtu grupu pisanih slova latinice:</a:t>
            </a:r>
            <a:endParaRPr lang="en-GB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149" y="1473933"/>
            <a:ext cx="9180635" cy="4351338"/>
          </a:xfrm>
        </p:spPr>
        <p:txBody>
          <a:bodyPr/>
          <a:lstStyle/>
          <a:p>
            <a:r>
              <a:rPr lang="bs-Latn-B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v</a:t>
            </a:r>
            <a:r>
              <a:rPr lang="bs-Latn-BA" sz="4400" dirty="0" smtClean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   </a:t>
            </a:r>
            <a:endParaRPr lang="bs-Latn-BA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Latn-B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c    </a:t>
            </a:r>
          </a:p>
          <a:p>
            <a:r>
              <a:rPr lang="bs-Latn-B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 č    </a:t>
            </a:r>
          </a:p>
          <a:p>
            <a:r>
              <a:rPr lang="bs-Latn-B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 ć    </a:t>
            </a:r>
          </a:p>
        </p:txBody>
      </p:sp>
      <p:pic>
        <p:nvPicPr>
          <p:cNvPr id="1026" name="Picture 2" descr="Опис није доступан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8654" y="3350139"/>
            <a:ext cx="1364502" cy="13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пис није доступан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331" y="2653837"/>
            <a:ext cx="1273323" cy="12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пис није доступан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520" y="1392165"/>
            <a:ext cx="1302099" cy="12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пис није доступан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6619" y="2005849"/>
            <a:ext cx="1318712" cy="12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3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724" y="1521876"/>
            <a:ext cx="88202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čaj – </a:t>
            </a:r>
            <a:r>
              <a:rPr lang="bs-Latn-BA" sz="3200" dirty="0" smtClean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čaj                           •  </a:t>
            </a:r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ćuk - </a:t>
            </a:r>
            <a:r>
              <a:rPr lang="bs-Latn-BA" sz="3200" dirty="0" smtClean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ćuk</a:t>
            </a:r>
            <a:endParaRPr lang="bs-Latn-BA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noć - </a:t>
            </a:r>
            <a:r>
              <a:rPr lang="bs-Latn-BA" sz="3200" dirty="0" smtClean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noć</a:t>
            </a:r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bs-Latn-BA" sz="3200" dirty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•</a:t>
            </a:r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Vule - </a:t>
            </a:r>
            <a:r>
              <a:rPr lang="bs-Latn-BA" sz="3200" dirty="0" smtClean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Vule</a:t>
            </a:r>
            <a:endParaRPr lang="bs-Latn-BA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Vuk – </a:t>
            </a:r>
            <a:r>
              <a:rPr lang="bs-Latn-BA" sz="3200" dirty="0" smtClean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Vuk                        • </a:t>
            </a:r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Ćamil - </a:t>
            </a:r>
            <a:r>
              <a:rPr lang="bs-Latn-BA" sz="3200" dirty="0" smtClean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Ćamil</a:t>
            </a:r>
            <a:endParaRPr lang="bs-Latn-BA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cucla – </a:t>
            </a:r>
            <a:r>
              <a:rPr lang="bs-Latn-BA" sz="3200" dirty="0" smtClean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cucla                     • </a:t>
            </a:r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Cica -  </a:t>
            </a:r>
            <a:r>
              <a:rPr lang="bs-Latn-BA" sz="3200" dirty="0" smtClean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Cica</a:t>
            </a:r>
            <a:endParaRPr lang="bs-Latn-BA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Čile – </a:t>
            </a:r>
            <a:r>
              <a:rPr lang="bs-Latn-BA" sz="3200" dirty="0" smtClean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Čile                         • </a:t>
            </a:r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ćilim </a:t>
            </a:r>
            <a:r>
              <a:rPr lang="bs-Latn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s-Latn-BA" sz="3200" dirty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ćilim 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90675" y="196313"/>
            <a:ext cx="94395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Pišemo pisanim slovima latinice</a:t>
            </a:r>
            <a:endParaRPr lang="en-GB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0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65125"/>
            <a:ext cx="9639300" cy="1325563"/>
          </a:xfrm>
        </p:spPr>
        <p:txBody>
          <a:bodyPr/>
          <a:lstStyle/>
          <a:p>
            <a:r>
              <a:rPr lang="bs-Latn-B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Pišemo pisanim slovima latinice:</a:t>
            </a:r>
            <a:endParaRPr lang="en-GB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24" y="1825625"/>
            <a:ext cx="4219575" cy="4351338"/>
          </a:xfrm>
        </p:spPr>
        <p:txBody>
          <a:bodyPr/>
          <a:lstStyle/>
          <a:p>
            <a:r>
              <a:rPr lang="bs-Latn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Tetka ima kuče Ćići.</a:t>
            </a:r>
          </a:p>
          <a:p>
            <a:r>
              <a:rPr lang="bs-Latn-BA" dirty="0" smtClean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Tetka ima kuče Ćići.</a:t>
            </a:r>
            <a:endParaRPr lang="en-GB" dirty="0">
              <a:solidFill>
                <a:schemeClr val="bg1"/>
              </a:solidFill>
              <a:latin typeface="CyrVidanSerbia" panose="02000603070000020002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s-Latn-BA" dirty="0" smtClean="0">
                <a:solidFill>
                  <a:schemeClr val="bg1"/>
                </a:solidFill>
              </a:rPr>
              <a:t>Maja čuva novčić.</a:t>
            </a:r>
          </a:p>
          <a:p>
            <a:r>
              <a:rPr lang="bs-Latn-BA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Maja čuva novčić.</a:t>
            </a:r>
          </a:p>
          <a:p>
            <a:endParaRPr lang="bs-Latn-BA" dirty="0" smtClean="0">
              <a:solidFill>
                <a:schemeClr val="bg1"/>
              </a:solidFill>
              <a:latin typeface="CyrVidanSerbia" panose="02000603070000020002" pitchFamily="2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Čovjek je na njivi.</a:t>
            </a:r>
            <a:endParaRPr lang="bs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Čovjek je na njivi.</a:t>
            </a:r>
            <a:endParaRPr lang="en-GB" dirty="0">
              <a:solidFill>
                <a:schemeClr val="bg1"/>
              </a:solidFill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1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9677400" cy="1325563"/>
          </a:xfrm>
        </p:spPr>
        <p:txBody>
          <a:bodyPr/>
          <a:lstStyle/>
          <a:p>
            <a:r>
              <a:rPr lang="bs-Latn-B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Zadatak za samostalan rad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150" y="1690688"/>
            <a:ext cx="9391650" cy="4351338"/>
          </a:xfrm>
        </p:spPr>
        <p:txBody>
          <a:bodyPr>
            <a:normAutofit/>
          </a:bodyPr>
          <a:lstStyle/>
          <a:p>
            <a:r>
              <a:rPr lang="bs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udžbeniku „Učimo latinicu“ na strani 44. pročitaj tekst i prepiši ga pisanim slovima latinice na 45. stranu pazeći na uredan rukopis i pravilno povezivanje slova.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74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Cyrl-B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МНОЖЕЊЕ И ДИЈЕЉЕЊЕ БРОЈЕВИМА 10, 5, 2 И 4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7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35" y="366421"/>
            <a:ext cx="10515600" cy="1325563"/>
          </a:xfrm>
        </p:spPr>
        <p:txBody>
          <a:bodyPr>
            <a:normAutofit/>
          </a:bodyPr>
          <a:lstStyle/>
          <a:p>
            <a:r>
              <a:rPr lang="bs-Cyrl-B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прстију има на 5 руку?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1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Рачун: </a:t>
            </a:r>
            <a:r>
              <a:rPr lang="sr-Latn-B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• 5 =</a:t>
            </a:r>
            <a:r>
              <a:rPr lang="sr-Cyrl-B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8554" y="1516136"/>
            <a:ext cx="54373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Latn-B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996267"/>
            <a:ext cx="789197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B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На 5 руку има 25 прстију.</a:t>
            </a:r>
            <a:endParaRPr lang="sr-Latn-BA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236" y="2903574"/>
            <a:ext cx="1113330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Лука је стављао ципеле у ормар. Смјестио је  6 пари ципела. Колико је то ципела?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236" y="414084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Рачун:  6 • 2 = 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1945" y="4168547"/>
            <a:ext cx="250873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535" y="4791795"/>
            <a:ext cx="529403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То је 12 ципела.  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3283" y="810573"/>
            <a:ext cx="1368704" cy="14542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8456" y="4122072"/>
            <a:ext cx="2113532" cy="14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5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570</Words>
  <Application>Microsoft Office PowerPoint</Application>
  <PresentationFormat>Custom</PresentationFormat>
  <Paragraphs>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Office Theme</vt:lpstr>
      <vt:lpstr>PISANA SLOVA LATINICE Vv, Cc, Čč, Ćć</vt:lpstr>
      <vt:lpstr>PONAVLJAMO:</vt:lpstr>
      <vt:lpstr>Danas učimo četvrtu grupu pisanih slova latinice:</vt:lpstr>
      <vt:lpstr>Slide 4</vt:lpstr>
      <vt:lpstr>Pišemo pisanim slovima latinice:</vt:lpstr>
      <vt:lpstr>Zadatak za samostalan rad</vt:lpstr>
      <vt:lpstr>Slide 7</vt:lpstr>
      <vt:lpstr>Slide 8</vt:lpstr>
      <vt:lpstr>1. Колико прстију има на 5 руку?  </vt:lpstr>
      <vt:lpstr>3. Израчунај производ ако је један чинилац сљедбеник броја 9, а други претходник броја 6.  </vt:lpstr>
      <vt:lpstr>5. Који број се добије, ако се највећи број треће десетице подијели бројем 5? </vt:lpstr>
      <vt:lpstr>Задатак за самосталан рад</vt:lpstr>
      <vt:lpstr>Slide 13</vt:lpstr>
      <vt:lpstr>Физичко васпитање 3. разред СКИЈАЊЕ</vt:lpstr>
      <vt:lpstr>Slide 15</vt:lpstr>
      <vt:lpstr>СКИЈАШКЕ ДИСЦИПЛИНЕ</vt:lpstr>
      <vt:lpstr>ОПРЕМА ЗА СКИЈАЊЕ</vt:lpstr>
      <vt:lpstr>ПРИЈЕДЛОГ ЗА УЧЕНИКЕ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PISANA SLOVA LATINICE Vv, Cc, Čč, Ćć</dc:title>
  <dc:creator>Stojanka Majdanac</dc:creator>
  <cp:lastModifiedBy>Gordana Popadic</cp:lastModifiedBy>
  <cp:revision>53</cp:revision>
  <dcterms:created xsi:type="dcterms:W3CDTF">2021-01-31T11:20:26Z</dcterms:created>
  <dcterms:modified xsi:type="dcterms:W3CDTF">2021-02-01T14:13:02Z</dcterms:modified>
</cp:coreProperties>
</file>