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2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7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6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6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8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1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1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D5AF-6F3B-4B51-B5D6-7DC8DD908A3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FA3-A441-4C75-A405-90BB9622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2D5AF-6F3B-4B51-B5D6-7DC8DD908A34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FFA3-A441-4C75-A405-90BB9622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7450" y="3449776"/>
            <a:ext cx="9324975" cy="1766168"/>
          </a:xfrm>
        </p:spPr>
        <p:txBody>
          <a:bodyPr>
            <a:noAutofit/>
          </a:bodyPr>
          <a:lstStyle/>
          <a:p>
            <a:r>
              <a:rPr lang="sr-Cyrl-RS" sz="6000" b="1" dirty="0" smtClean="0">
                <a:solidFill>
                  <a:schemeClr val="bg1"/>
                </a:solidFill>
              </a:rPr>
              <a:t>СВЕТИ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sr-Cyrl-BA" sz="6000" b="1" dirty="0" smtClean="0">
                <a:solidFill>
                  <a:schemeClr val="bg1"/>
                </a:solidFill>
              </a:rPr>
              <a:t>САВА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endParaRPr lang="sr-Latn-RS" sz="6000" b="1" dirty="0" smtClean="0">
              <a:solidFill>
                <a:schemeClr val="bg1"/>
              </a:solidFill>
            </a:endParaRPr>
          </a:p>
          <a:p>
            <a:r>
              <a:rPr lang="sr-Cyrl-BA" sz="6000" b="1" dirty="0" smtClean="0">
                <a:solidFill>
                  <a:schemeClr val="bg1"/>
                </a:solidFill>
              </a:rPr>
              <a:t>АРХИЕПИСКОП </a:t>
            </a:r>
            <a:r>
              <a:rPr lang="sr-Cyrl-BA" sz="6000" b="1" dirty="0" smtClean="0">
                <a:solidFill>
                  <a:schemeClr val="bg1"/>
                </a:solidFill>
              </a:rPr>
              <a:t>СРПСКИ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42" y="721217"/>
            <a:ext cx="4585695" cy="24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5375947" y="5834130"/>
            <a:ext cx="6549889" cy="56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800" b="1" dirty="0" smtClean="0">
                <a:solidFill>
                  <a:schemeClr val="bg1"/>
                </a:solidFill>
              </a:rPr>
              <a:t>Православна вјеронаука </a:t>
            </a:r>
            <a:r>
              <a:rPr lang="en-GB" sz="2800" b="1" dirty="0" smtClean="0">
                <a:solidFill>
                  <a:schemeClr val="bg1"/>
                </a:solidFill>
              </a:rPr>
              <a:t>5</a:t>
            </a:r>
            <a:r>
              <a:rPr lang="sr-Cyrl-RS" sz="2800" b="1" dirty="0" smtClean="0">
                <a:solidFill>
                  <a:schemeClr val="bg1"/>
                </a:solidFill>
              </a:rPr>
              <a:t>. разред</a:t>
            </a:r>
          </a:p>
        </p:txBody>
      </p:sp>
    </p:spTree>
    <p:extLst>
      <p:ext uri="{BB962C8B-B14F-4D97-AF65-F5344CB8AC3E}">
        <p14:creationId xmlns:p14="http://schemas.microsoft.com/office/powerpoint/2010/main" val="39935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60" y="1342194"/>
            <a:ext cx="6758120" cy="44522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Растко Немањић је био најмлађи син великог жупана Стефана Немање.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Замонашио се 1175. године у манастиру Св. Пантелејмона на Светој Гори и добио име Сава.</a:t>
            </a: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На Светој Гори се </a:t>
            </a:r>
            <a:r>
              <a:rPr lang="sr-Cyrl-BA" b="1" dirty="0">
                <a:solidFill>
                  <a:schemeClr val="bg1"/>
                </a:solidFill>
              </a:rPr>
              <a:t>у</a:t>
            </a:r>
            <a:r>
              <a:rPr lang="sr-Cyrl-RS" b="1" dirty="0" smtClean="0">
                <a:solidFill>
                  <a:schemeClr val="bg1"/>
                </a:solidFill>
              </a:rPr>
              <a:t>брзо замонашио и Савин отац, Стефан Немања, који је </a:t>
            </a:r>
            <a:r>
              <a:rPr lang="sr-Cyrl-RS" b="1" dirty="0" smtClean="0">
                <a:solidFill>
                  <a:schemeClr val="bg1"/>
                </a:solidFill>
              </a:rPr>
              <a:t>на монашењу </a:t>
            </a:r>
            <a:r>
              <a:rPr lang="sr-Cyrl-RS" b="1" dirty="0" smtClean="0">
                <a:solidFill>
                  <a:schemeClr val="bg1"/>
                </a:solidFill>
              </a:rPr>
              <a:t>добио </a:t>
            </a:r>
            <a:r>
              <a:rPr lang="sr-Cyrl-RS" b="1" dirty="0" smtClean="0">
                <a:solidFill>
                  <a:schemeClr val="bg1"/>
                </a:solidFill>
              </a:rPr>
              <a:t>име Симеон.</a:t>
            </a: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endParaRPr lang="sr-Cyrl-RS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9094"/>
            <a:ext cx="2543827" cy="32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00" y="3799268"/>
            <a:ext cx="3379108" cy="273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7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32" y="828676"/>
            <a:ext cx="11231517" cy="974367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Отац и син су убрзо саградили манастир Хиландар 1198. године, </a:t>
            </a:r>
            <a:r>
              <a:rPr lang="sr-Cyrl-RS" b="1" dirty="0">
                <a:solidFill>
                  <a:schemeClr val="bg1"/>
                </a:solidFill>
              </a:rPr>
              <a:t>к</a:t>
            </a:r>
            <a:r>
              <a:rPr lang="sr-Cyrl-RS" b="1" dirty="0" smtClean="0">
                <a:solidFill>
                  <a:schemeClr val="bg1"/>
                </a:solidFill>
              </a:rPr>
              <a:t>оји је постао један од центара српске културе и духовног живота.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48" y="2095501"/>
            <a:ext cx="6360651" cy="40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0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23" y="1076193"/>
            <a:ext cx="5997932" cy="4538996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Сукоб браће Вукана и Стефана око престола.</a:t>
            </a:r>
          </a:p>
          <a:p>
            <a:endParaRPr lang="sr-Cyrl-RS" b="1" dirty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Свети Сава 1208. године доноси мошти Светог Симеона у манастир Студеницу гдје над моштима измирује посвађану браћу.</a:t>
            </a:r>
          </a:p>
          <a:p>
            <a:endParaRPr lang="sr-Cyrl-RS" b="1" dirty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Стефан је постао краљ 1217. године и назван је Првовјенчани.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430770"/>
            <a:ext cx="5463996" cy="273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3837903"/>
            <a:ext cx="5463996" cy="268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8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004553"/>
            <a:ext cx="6516710" cy="5061397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Године 1219. Свети Сава постаје први  архиепископ самосталне Српске Цркве.</a:t>
            </a: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Унаприједио  је организацију, учврстио Србе у Православној вјери, саградио многе цркве и манастире уз које је отварао школе и болнице.</a:t>
            </a:r>
          </a:p>
          <a:p>
            <a:endParaRPr lang="sr-Cyrl-RS" b="1" dirty="0" smtClean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У Јерусалиму је подигао манастир Светог Јована.</a:t>
            </a:r>
          </a:p>
          <a:p>
            <a:endParaRPr lang="sr-Cyrl-RS" sz="32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22" y="1581496"/>
            <a:ext cx="4775179" cy="335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7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78" y="1758570"/>
            <a:ext cx="6039119" cy="3161159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Свети </a:t>
            </a:r>
            <a:r>
              <a:rPr lang="sr-Cyrl-RS" b="1" dirty="0" smtClean="0">
                <a:solidFill>
                  <a:schemeClr val="bg1"/>
                </a:solidFill>
              </a:rPr>
              <a:t>Саве се упокојио 1235. године у Трнову, у Бугарској, а његове мошти су пренесене у Србију, у манастир Милешеву.</a:t>
            </a:r>
          </a:p>
          <a:p>
            <a:pPr marL="0" indent="0">
              <a:buNone/>
            </a:pPr>
            <a:endParaRPr lang="sr-Cyrl-RS" b="1" dirty="0">
              <a:solidFill>
                <a:schemeClr val="bg1"/>
              </a:solidFill>
            </a:endParaRPr>
          </a:p>
          <a:p>
            <a:r>
              <a:rPr lang="sr-Cyrl-RS" b="1" dirty="0" smtClean="0">
                <a:solidFill>
                  <a:schemeClr val="bg1"/>
                </a:solidFill>
              </a:rPr>
              <a:t>Мошти Светог Саве су спаљене на Врачару </a:t>
            </a:r>
            <a:r>
              <a:rPr lang="sr-Cyrl-RS" b="1" dirty="0" smtClean="0">
                <a:solidFill>
                  <a:schemeClr val="bg1"/>
                </a:solidFill>
              </a:rPr>
              <a:t>1594. </a:t>
            </a:r>
            <a:r>
              <a:rPr lang="sr-Cyrl-RS" b="1" dirty="0" smtClean="0">
                <a:solidFill>
                  <a:schemeClr val="bg1"/>
                </a:solidFill>
              </a:rPr>
              <a:t>године.</a:t>
            </a:r>
            <a:endParaRPr lang="sr-Cyrl-RS" sz="3200" b="1" dirty="0">
              <a:solidFill>
                <a:schemeClr val="bg1"/>
              </a:solidFill>
            </a:endParaRPr>
          </a:p>
          <a:p>
            <a:endParaRPr lang="sr-Cyrl-RS" sz="3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r-Cyrl-RS" sz="3200" b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90" y="1705646"/>
            <a:ext cx="4933899" cy="321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8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0238"/>
            <a:ext cx="10515600" cy="18346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r-Cyrl-RS" sz="4700" b="1" dirty="0" smtClean="0">
                <a:solidFill>
                  <a:schemeClr val="bg1"/>
                </a:solidFill>
              </a:rPr>
              <a:t>ДОМАЋА ЗАДАЋА:</a:t>
            </a:r>
          </a:p>
          <a:p>
            <a:pPr marL="0" indent="0" algn="ctr">
              <a:buNone/>
            </a:pPr>
            <a:endParaRPr lang="sr-Cyrl-RS" sz="3200" b="1" dirty="0" smtClean="0">
              <a:solidFill>
                <a:schemeClr val="bg1"/>
              </a:solidFill>
            </a:endParaRPr>
          </a:p>
          <a:p>
            <a:r>
              <a:rPr lang="sr-Cyrl-RS" sz="3200" b="1" dirty="0" smtClean="0">
                <a:solidFill>
                  <a:schemeClr val="bg1"/>
                </a:solidFill>
              </a:rPr>
              <a:t>У уџбенику на страни 60 одговори на питања и уради задатке!</a:t>
            </a:r>
          </a:p>
          <a:p>
            <a:r>
              <a:rPr lang="sr-Cyrl-RS" sz="3200" b="1" dirty="0" smtClean="0">
                <a:solidFill>
                  <a:schemeClr val="bg1"/>
                </a:solidFill>
              </a:rPr>
              <a:t>У радној свесци на страни 22 уради задатак!</a:t>
            </a:r>
          </a:p>
          <a:p>
            <a:pPr marL="0" indent="0">
              <a:buNone/>
            </a:pPr>
            <a:endParaRPr lang="sr-Cyrl-R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2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226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39. Slavoljub Lukic</cp:lastModifiedBy>
  <cp:revision>21</cp:revision>
  <dcterms:created xsi:type="dcterms:W3CDTF">2020-04-24T07:56:11Z</dcterms:created>
  <dcterms:modified xsi:type="dcterms:W3CDTF">2021-02-17T07:36:59Z</dcterms:modified>
</cp:coreProperties>
</file>