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C4309-EA33-4C4F-AF3A-A5623AD95193}" type="datetimeFigureOut">
              <a:rPr lang="sr-Latn-BA" smtClean="0"/>
              <a:t>1.2.2021.</a:t>
            </a:fld>
            <a:endParaRPr lang="sr-Latn-B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2E0BC-74E4-481F-A9BA-64360579489B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306385763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C4309-EA33-4C4F-AF3A-A5623AD95193}" type="datetimeFigureOut">
              <a:rPr lang="sr-Latn-BA" smtClean="0"/>
              <a:t>1.2.2021.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2E0BC-74E4-481F-A9BA-64360579489B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1793112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C4309-EA33-4C4F-AF3A-A5623AD95193}" type="datetimeFigureOut">
              <a:rPr lang="sr-Latn-BA" smtClean="0"/>
              <a:t>1.2.2021.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2E0BC-74E4-481F-A9BA-64360579489B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38934368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C4309-EA33-4C4F-AF3A-A5623AD95193}" type="datetimeFigureOut">
              <a:rPr lang="sr-Latn-BA" smtClean="0"/>
              <a:t>1.2.2021.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2E0BC-74E4-481F-A9BA-64360579489B}" type="slidenum">
              <a:rPr lang="sr-Latn-BA" smtClean="0"/>
              <a:t>‹#›</a:t>
            </a:fld>
            <a:endParaRPr lang="sr-Latn-BA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541377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C4309-EA33-4C4F-AF3A-A5623AD95193}" type="datetimeFigureOut">
              <a:rPr lang="sr-Latn-BA" smtClean="0"/>
              <a:t>1.2.2021.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2E0BC-74E4-481F-A9BA-64360579489B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24394729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C4309-EA33-4C4F-AF3A-A5623AD95193}" type="datetimeFigureOut">
              <a:rPr lang="sr-Latn-BA" smtClean="0"/>
              <a:t>1.2.2021.</a:t>
            </a:fld>
            <a:endParaRPr lang="sr-Latn-B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2E0BC-74E4-481F-A9BA-64360579489B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28901097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C4309-EA33-4C4F-AF3A-A5623AD95193}" type="datetimeFigureOut">
              <a:rPr lang="sr-Latn-BA" smtClean="0"/>
              <a:t>1.2.2021.</a:t>
            </a:fld>
            <a:endParaRPr lang="sr-Latn-B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2E0BC-74E4-481F-A9BA-64360579489B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20586155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C4309-EA33-4C4F-AF3A-A5623AD95193}" type="datetimeFigureOut">
              <a:rPr lang="sr-Latn-BA" smtClean="0"/>
              <a:t>1.2.2021.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2E0BC-74E4-481F-A9BA-64360579489B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2621212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C4309-EA33-4C4F-AF3A-A5623AD95193}" type="datetimeFigureOut">
              <a:rPr lang="sr-Latn-BA" smtClean="0"/>
              <a:t>1.2.2021.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2E0BC-74E4-481F-A9BA-64360579489B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21284224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C4309-EA33-4C4F-AF3A-A5623AD95193}" type="datetimeFigureOut">
              <a:rPr lang="sr-Latn-BA" smtClean="0"/>
              <a:t>1.2.2021.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2E0BC-74E4-481F-A9BA-64360579489B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1215331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C4309-EA33-4C4F-AF3A-A5623AD95193}" type="datetimeFigureOut">
              <a:rPr lang="sr-Latn-BA" smtClean="0"/>
              <a:t>1.2.2021.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2E0BC-74E4-481F-A9BA-64360579489B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141384855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C4309-EA33-4C4F-AF3A-A5623AD95193}" type="datetimeFigureOut">
              <a:rPr lang="sr-Latn-BA" smtClean="0"/>
              <a:t>1.2.2021.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2E0BC-74E4-481F-A9BA-64360579489B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3015518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C4309-EA33-4C4F-AF3A-A5623AD95193}" type="datetimeFigureOut">
              <a:rPr lang="sr-Latn-BA" smtClean="0"/>
              <a:t>1.2.2021.</a:t>
            </a:fld>
            <a:endParaRPr lang="sr-Latn-B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2E0BC-74E4-481F-A9BA-64360579489B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1721403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C4309-EA33-4C4F-AF3A-A5623AD95193}" type="datetimeFigureOut">
              <a:rPr lang="sr-Latn-BA" smtClean="0"/>
              <a:t>1.2.2021.</a:t>
            </a:fld>
            <a:endParaRPr lang="sr-Latn-B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2E0BC-74E4-481F-A9BA-64360579489B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466813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C4309-EA33-4C4F-AF3A-A5623AD95193}" type="datetimeFigureOut">
              <a:rPr lang="sr-Latn-BA" smtClean="0"/>
              <a:t>1.2.2021.</a:t>
            </a:fld>
            <a:endParaRPr lang="sr-Latn-B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2E0BC-74E4-481F-A9BA-64360579489B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1166438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C4309-EA33-4C4F-AF3A-A5623AD95193}" type="datetimeFigureOut">
              <a:rPr lang="sr-Latn-BA" smtClean="0"/>
              <a:t>1.2.2021.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2E0BC-74E4-481F-A9BA-64360579489B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454629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C4309-EA33-4C4F-AF3A-A5623AD95193}" type="datetimeFigureOut">
              <a:rPr lang="sr-Latn-BA" smtClean="0"/>
              <a:t>1.2.2021.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2E0BC-74E4-481F-A9BA-64360579489B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1736773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D37C4309-EA33-4C4F-AF3A-A5623AD95193}" type="datetimeFigureOut">
              <a:rPr lang="sr-Latn-BA" smtClean="0"/>
              <a:t>1.2.2021.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4A22E0BC-74E4-481F-A9BA-64360579489B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28056849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23" r:id="rId1"/>
    <p:sldLayoutId id="2147483924" r:id="rId2"/>
    <p:sldLayoutId id="2147483925" r:id="rId3"/>
    <p:sldLayoutId id="2147483926" r:id="rId4"/>
    <p:sldLayoutId id="2147483927" r:id="rId5"/>
    <p:sldLayoutId id="2147483928" r:id="rId6"/>
    <p:sldLayoutId id="2147483929" r:id="rId7"/>
    <p:sldLayoutId id="2147483930" r:id="rId8"/>
    <p:sldLayoutId id="2147483931" r:id="rId9"/>
    <p:sldLayoutId id="2147483932" r:id="rId10"/>
    <p:sldLayoutId id="2147483933" r:id="rId11"/>
    <p:sldLayoutId id="2147483934" r:id="rId12"/>
    <p:sldLayoutId id="2147483935" r:id="rId13"/>
    <p:sldLayoutId id="2147483936" r:id="rId14"/>
    <p:sldLayoutId id="2147483937" r:id="rId15"/>
    <p:sldLayoutId id="2147483938" r:id="rId16"/>
    <p:sldLayoutId id="214748393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502" y="2677886"/>
            <a:ext cx="10071463" cy="1293223"/>
          </a:xfrm>
        </p:spPr>
        <p:txBody>
          <a:bodyPr>
            <a:normAutofit/>
          </a:bodyPr>
          <a:lstStyle/>
          <a:p>
            <a:r>
              <a:rPr lang="sr-Cyrl-BA" sz="5400" dirty="0" smtClean="0"/>
              <a:t>РУДАРСТВО  И  ЕНЕРГЕТИКА</a:t>
            </a:r>
            <a:endParaRPr lang="sr-Latn-BA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48600" y="5434529"/>
            <a:ext cx="4846671" cy="1332031"/>
          </a:xfrm>
        </p:spPr>
        <p:txBody>
          <a:bodyPr>
            <a:normAutofit/>
          </a:bodyPr>
          <a:lstStyle/>
          <a:p>
            <a:pPr algn="l"/>
            <a:r>
              <a:rPr lang="sr-Cyrl-R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Наставник</a:t>
            </a:r>
            <a:r>
              <a:rPr lang="sr-Cyrl-BA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: Остоја Чергић</a:t>
            </a:r>
          </a:p>
          <a:p>
            <a:pPr algn="l"/>
            <a:endParaRPr lang="sr-Latn-BA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761" y="3742076"/>
            <a:ext cx="2130111" cy="2130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8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794" y="702219"/>
            <a:ext cx="6835280" cy="3908970"/>
          </a:xfrm>
        </p:spPr>
        <p:txBody>
          <a:bodyPr/>
          <a:lstStyle/>
          <a:p>
            <a:pPr marL="0" indent="0">
              <a:buNone/>
            </a:pPr>
            <a:r>
              <a:rPr lang="sr-Cyrl-BA" dirty="0" smtClean="0"/>
              <a:t>На бази лигнита и мрког угља изграђене су  термоелектране у Угљевику, Гацку и Станарима у Републици Српској  и Какњу и Тузли у Федерацији БиХ.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12591" y="3023997"/>
            <a:ext cx="3831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dirty="0" smtClean="0"/>
              <a:t>Термоелектрана Угљевик</a:t>
            </a:r>
            <a:endParaRPr lang="sr-Latn-BA" dirty="0"/>
          </a:p>
        </p:txBody>
      </p:sp>
      <p:sp>
        <p:nvSpPr>
          <p:cNvPr id="7" name="TextBox 6"/>
          <p:cNvSpPr txBox="1"/>
          <p:nvPr/>
        </p:nvSpPr>
        <p:spPr>
          <a:xfrm>
            <a:off x="648700" y="6063954"/>
            <a:ext cx="3334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dirty="0" smtClean="0"/>
              <a:t>      Термоелектрана Гацко</a:t>
            </a:r>
            <a:endParaRPr lang="sr-Latn-BA" dirty="0"/>
          </a:p>
        </p:txBody>
      </p:sp>
      <p:sp>
        <p:nvSpPr>
          <p:cNvPr id="8" name="AutoShape 2" descr="Milionski minus u Rudniku mrkog uglja Kakanj: Gubici veći od kapital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r-Latn-BA"/>
          </a:p>
        </p:txBody>
      </p:sp>
      <p:sp>
        <p:nvSpPr>
          <p:cNvPr id="9" name="AutoShape 4" descr="Milionski minus u Rudniku mrkog uglja Kakanj: Gubici veći od kapital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r-Latn-BA"/>
          </a:p>
        </p:txBody>
      </p:sp>
      <p:sp>
        <p:nvSpPr>
          <p:cNvPr id="11" name="TextBox 10"/>
          <p:cNvSpPr txBox="1"/>
          <p:nvPr/>
        </p:nvSpPr>
        <p:spPr>
          <a:xfrm>
            <a:off x="4609135" y="6033885"/>
            <a:ext cx="4100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dirty="0" smtClean="0"/>
              <a:t>       Термоелектрана Какањ</a:t>
            </a:r>
            <a:endParaRPr lang="sr-Latn-BA" dirty="0"/>
          </a:p>
        </p:txBody>
      </p:sp>
      <p:sp>
        <p:nvSpPr>
          <p:cNvPr id="13" name="TextBox 12"/>
          <p:cNvSpPr txBox="1"/>
          <p:nvPr/>
        </p:nvSpPr>
        <p:spPr>
          <a:xfrm>
            <a:off x="8709782" y="6016083"/>
            <a:ext cx="3482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dirty="0" smtClean="0"/>
              <a:t>  Термоелектрана Тузла</a:t>
            </a:r>
            <a:endParaRPr lang="sr-Latn-BA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7555" y="493576"/>
            <a:ext cx="4139146" cy="238357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577" y="3602137"/>
            <a:ext cx="3521625" cy="242111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9950" y="3650141"/>
            <a:ext cx="3576893" cy="238374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36262" y="3650141"/>
            <a:ext cx="3575616" cy="2383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398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dirty="0" smtClean="0"/>
              <a:t>ДОМАЋА ЗАДАЋА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 smtClean="0"/>
              <a:t>За домаћу задаћу попунити радни лист на страници </a:t>
            </a:r>
            <a:r>
              <a:rPr lang="sr-Cyrl-RS" dirty="0" smtClean="0">
                <a:cs typeface="Arabic Typesetting" panose="03020402040406030203" pitchFamily="66" charset="-78"/>
              </a:rPr>
              <a:t>46 </a:t>
            </a:r>
            <a:r>
              <a:rPr lang="sr-Cyrl-RS" smtClean="0">
                <a:cs typeface="AngsanaUPC" panose="02020603050405020304" pitchFamily="18" charset="-34"/>
              </a:rPr>
              <a:t>и </a:t>
            </a:r>
            <a:r>
              <a:rPr lang="sr-Cyrl-RS" smtClean="0">
                <a:cs typeface="AngsanaUPC" panose="02020603050405020304" pitchFamily="18" charset="-34"/>
              </a:rPr>
              <a:t>47.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0065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384" y="451784"/>
            <a:ext cx="8596668" cy="748937"/>
          </a:xfrm>
        </p:spPr>
        <p:txBody>
          <a:bodyPr>
            <a:normAutofit fontScale="90000"/>
          </a:bodyPr>
          <a:lstStyle/>
          <a:p>
            <a:pPr algn="l"/>
            <a:r>
              <a:rPr lang="sr-Cyrl-BA" b="1" dirty="0" smtClean="0"/>
              <a:t>Рударство</a:t>
            </a:r>
            <a:r>
              <a:rPr lang="sr-Cyrl-BA" dirty="0" smtClean="0"/>
              <a:t> </a:t>
            </a:r>
            <a:endParaRPr lang="sr-Latn-B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383" y="1200722"/>
            <a:ext cx="7641771" cy="54482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r-Cyrl-BA" sz="2400" b="1" dirty="0" smtClean="0"/>
              <a:t>Рударство </a:t>
            </a:r>
            <a:r>
              <a:rPr lang="sr-Cyrl-BA" sz="2400" dirty="0" smtClean="0"/>
              <a:t>је грана привреде која се бави истраживањем, вађењем (експлоатацијом) и оплемењивањем руда и других минерала.</a:t>
            </a:r>
            <a:endParaRPr lang="sr-Cyrl-BA" sz="2400" i="1" dirty="0" smtClean="0"/>
          </a:p>
          <a:p>
            <a:pPr marL="0" indent="0">
              <a:buNone/>
            </a:pPr>
            <a:r>
              <a:rPr lang="sr-Cyrl-BA" sz="2400" i="1" dirty="0" smtClean="0"/>
              <a:t>У Босни и Херцеговини рудно богатство је р</a:t>
            </a:r>
            <a:r>
              <a:rPr lang="sr-Cyrl-BA" sz="2400" dirty="0" smtClean="0"/>
              <a:t>азноврсно али неравномјерно распоређено.</a:t>
            </a:r>
          </a:p>
          <a:p>
            <a:pPr marL="0" indent="0">
              <a:buNone/>
            </a:pPr>
            <a:r>
              <a:rPr lang="sr-Cyrl-BA" sz="2400" dirty="0" smtClean="0"/>
              <a:t>Рударство у БиХ почиње да се развија још у </a:t>
            </a:r>
            <a:r>
              <a:rPr lang="sr-Cyrl-BA" sz="2400" b="1" dirty="0" smtClean="0"/>
              <a:t>праисторији</a:t>
            </a:r>
            <a:r>
              <a:rPr lang="sr-Cyrl-BA" sz="2400" dirty="0" smtClean="0"/>
              <a:t> </a:t>
            </a:r>
            <a:r>
              <a:rPr lang="sr-Cyrl-BA" sz="2400" b="1" dirty="0" smtClean="0"/>
              <a:t>(„бронзано доба“)</a:t>
            </a:r>
            <a:r>
              <a:rPr lang="sr-Cyrl-BA" sz="2400" dirty="0" smtClean="0"/>
              <a:t>. Најзначајнији рудари у средњем вијеку били су </a:t>
            </a:r>
            <a:r>
              <a:rPr lang="sr-Cyrl-BA" sz="2400" b="1" dirty="0" smtClean="0"/>
              <a:t>Саси</a:t>
            </a:r>
            <a:r>
              <a:rPr lang="sr-Cyrl-BA" sz="2400" dirty="0" smtClean="0"/>
              <a:t>, рудари из </a:t>
            </a:r>
            <a:r>
              <a:rPr lang="sr-Cyrl-BA" sz="2400" b="1" dirty="0" smtClean="0"/>
              <a:t>Њемачке</a:t>
            </a:r>
            <a:r>
              <a:rPr lang="sr-Cyrl-BA" sz="2400" dirty="0" smtClean="0"/>
              <a:t>.</a:t>
            </a:r>
          </a:p>
          <a:p>
            <a:pPr marL="0" indent="0">
              <a:buNone/>
            </a:pPr>
            <a:r>
              <a:rPr lang="sr-Cyrl-BA" sz="2400" dirty="0" smtClean="0"/>
              <a:t>За вријеме турске власти рударство стагнира, док у периоду Аустроугарске владавине се поново развија.</a:t>
            </a:r>
          </a:p>
          <a:p>
            <a:pPr marL="0" indent="0">
              <a:buNone/>
            </a:pPr>
            <a:r>
              <a:rPr lang="sr-Cyrl-BA" sz="2400" dirty="0" smtClean="0"/>
              <a:t>Највећи развој </a:t>
            </a:r>
            <a:r>
              <a:rPr lang="sr-Cyrl-RS" sz="2400" dirty="0" smtClean="0"/>
              <a:t>рударство у </a:t>
            </a:r>
            <a:r>
              <a:rPr lang="sr-Cyrl-BA" sz="2400" dirty="0" smtClean="0"/>
              <a:t>БиХ </a:t>
            </a:r>
            <a:r>
              <a:rPr lang="sr-Cyrl-BA" sz="2400" dirty="0" smtClean="0"/>
              <a:t>доживљава након Другог свјетског рата.</a:t>
            </a:r>
          </a:p>
          <a:p>
            <a:pPr marL="0" indent="0">
              <a:buNone/>
            </a:pPr>
            <a:r>
              <a:rPr lang="sr-Cyrl-BA" sz="2400" dirty="0" smtClean="0"/>
              <a:t>Данас, након грађанског рата многи рудници су затворени али се врше истраживања за </a:t>
            </a:r>
            <a:r>
              <a:rPr lang="sr-Cyrl-BA" sz="2400" dirty="0" smtClean="0"/>
              <a:t>отварање нових </a:t>
            </a:r>
            <a:r>
              <a:rPr lang="sr-Cyrl-BA" sz="2400" dirty="0" smtClean="0"/>
              <a:t>или обнављање </a:t>
            </a:r>
            <a:r>
              <a:rPr lang="sr-Cyrl-BA" sz="2400" dirty="0" smtClean="0"/>
              <a:t>старих рудника</a:t>
            </a:r>
          </a:p>
          <a:p>
            <a:pPr marL="0" indent="0">
              <a:buNone/>
            </a:pPr>
            <a:r>
              <a:rPr lang="sr-Cyrl-BA" sz="2400" dirty="0" smtClean="0"/>
              <a:t>.</a:t>
            </a:r>
            <a:endParaRPr lang="sr-Latn-BA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714" y="1083156"/>
            <a:ext cx="3960357" cy="34757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8144071" y="4728645"/>
            <a:ext cx="37656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 smtClean="0"/>
              <a:t>Рудници у </a:t>
            </a:r>
            <a:r>
              <a:rPr lang="sr-Cyrl-BA" sz="2400" dirty="0" smtClean="0"/>
              <a:t>средњем вијеку</a:t>
            </a:r>
            <a:endParaRPr lang="sr-Latn-BA" sz="2400" dirty="0"/>
          </a:p>
        </p:txBody>
      </p:sp>
    </p:spTree>
    <p:extLst>
      <p:ext uri="{BB962C8B-B14F-4D97-AF65-F5344CB8AC3E}">
        <p14:creationId xmlns:p14="http://schemas.microsoft.com/office/powerpoint/2010/main" val="1040489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612" y="496389"/>
            <a:ext cx="10080171" cy="770709"/>
          </a:xfrm>
        </p:spPr>
        <p:txBody>
          <a:bodyPr>
            <a:normAutofit fontScale="90000"/>
          </a:bodyPr>
          <a:lstStyle/>
          <a:p>
            <a:r>
              <a:rPr lang="sr-Cyrl-BA" b="1" dirty="0" smtClean="0"/>
              <a:t>Налазишта руда метала и неметала</a:t>
            </a:r>
            <a:endParaRPr lang="sr-Latn-B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5612" y="1267098"/>
            <a:ext cx="11490959" cy="33832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Cyrl-BA" sz="2400" dirty="0" smtClean="0"/>
              <a:t>У Босни и Херцеговини су значајна налазишта руда</a:t>
            </a:r>
            <a:r>
              <a:rPr lang="sr-Cyrl-BA" sz="2400" b="1" dirty="0" smtClean="0"/>
              <a:t> црних </a:t>
            </a:r>
            <a:r>
              <a:rPr lang="sr-Cyrl-BA" sz="2400" dirty="0" smtClean="0"/>
              <a:t>и </a:t>
            </a:r>
            <a:r>
              <a:rPr lang="sr-Cyrl-BA" sz="2400" b="1" dirty="0" smtClean="0"/>
              <a:t>обојених</a:t>
            </a:r>
            <a:r>
              <a:rPr lang="sr-Cyrl-BA" sz="2400" dirty="0" smtClean="0"/>
              <a:t> метала.</a:t>
            </a:r>
          </a:p>
          <a:p>
            <a:pPr marL="0" indent="0">
              <a:buNone/>
            </a:pPr>
            <a:r>
              <a:rPr lang="sr-Cyrl-BA" sz="2400" dirty="0" smtClean="0"/>
              <a:t>Руде црних метала су руде </a:t>
            </a:r>
            <a:r>
              <a:rPr lang="sr-Cyrl-BA" sz="2400" b="1" dirty="0" smtClean="0"/>
              <a:t>гвожђа</a:t>
            </a:r>
            <a:r>
              <a:rPr lang="sr-Cyrl-BA" sz="2400" dirty="0" smtClean="0"/>
              <a:t> и </a:t>
            </a:r>
            <a:r>
              <a:rPr lang="sr-Cyrl-BA" sz="2400" b="1" dirty="0" smtClean="0"/>
              <a:t>оплемењивачи челика (манган, никл, хром).</a:t>
            </a:r>
          </a:p>
          <a:p>
            <a:pPr marL="0" indent="0">
              <a:buNone/>
            </a:pPr>
            <a:r>
              <a:rPr lang="sr-Cyrl-BA" sz="2400" dirty="0" smtClean="0"/>
              <a:t>Највећа налазишта гвожђа </a:t>
            </a:r>
            <a:r>
              <a:rPr lang="sr-Cyrl-BA" sz="2400" dirty="0" smtClean="0"/>
              <a:t>у </a:t>
            </a:r>
            <a:r>
              <a:rPr lang="sr-Cyrl-BA" sz="2400" b="1" i="1" dirty="0" smtClean="0"/>
              <a:t>Републици </a:t>
            </a:r>
            <a:r>
              <a:rPr lang="sr-Cyrl-BA" sz="2400" b="1" i="1" dirty="0" smtClean="0"/>
              <a:t>Српској</a:t>
            </a:r>
            <a:r>
              <a:rPr lang="sr-Cyrl-BA" sz="2400" dirty="0"/>
              <a:t> </a:t>
            </a:r>
            <a:r>
              <a:rPr lang="sr-Cyrl-BA" sz="2400" dirty="0" smtClean="0"/>
              <a:t>су </a:t>
            </a:r>
            <a:r>
              <a:rPr lang="sr-Cyrl-BA" sz="2400" dirty="0" smtClean="0"/>
              <a:t>рудници </a:t>
            </a:r>
            <a:r>
              <a:rPr lang="sr-Cyrl-BA" sz="2400" b="1" dirty="0" smtClean="0"/>
              <a:t>Љубија</a:t>
            </a:r>
            <a:r>
              <a:rPr lang="sr-Cyrl-BA" sz="2400" dirty="0" smtClean="0"/>
              <a:t> и </a:t>
            </a:r>
            <a:r>
              <a:rPr lang="sr-Cyrl-BA" sz="2400" b="1" dirty="0" smtClean="0"/>
              <a:t>Омарска</a:t>
            </a:r>
            <a:r>
              <a:rPr lang="sr-Cyrl-BA" sz="2400" dirty="0" smtClean="0"/>
              <a:t> код Приједора.</a:t>
            </a:r>
          </a:p>
          <a:p>
            <a:pPr marL="0" indent="0">
              <a:buNone/>
            </a:pPr>
            <a:r>
              <a:rPr lang="sr-Cyrl-BA" sz="2400" dirty="0" smtClean="0"/>
              <a:t>Највеће налазиште гвожђа у Федерацији БиХ је код </a:t>
            </a:r>
            <a:r>
              <a:rPr lang="sr-Cyrl-BA" sz="2400" b="1" dirty="0" smtClean="0"/>
              <a:t>Вареша</a:t>
            </a:r>
            <a:r>
              <a:rPr lang="sr-Cyrl-BA" sz="2400" dirty="0" smtClean="0"/>
              <a:t>.</a:t>
            </a:r>
            <a:endParaRPr lang="sr-Latn-BA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114" y="3396343"/>
            <a:ext cx="3418115" cy="2563587"/>
          </a:xfrm>
          <a:prstGeom prst="rect">
            <a:avLst/>
          </a:prstGeom>
        </p:spPr>
      </p:pic>
      <p:sp>
        <p:nvSpPr>
          <p:cNvPr id="5" name="AutoShape 2" descr="Rudnik Omarska 15 godina doprinosi ekonomskoj stabilnosti"/>
          <p:cNvSpPr>
            <a:spLocks noChangeAspect="1" noChangeArrowheads="1"/>
          </p:cNvSpPr>
          <p:nvPr/>
        </p:nvSpPr>
        <p:spPr bwMode="auto">
          <a:xfrm flipV="1">
            <a:off x="113211" y="152400"/>
            <a:ext cx="422365" cy="422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r-Latn-BA"/>
          </a:p>
        </p:txBody>
      </p:sp>
      <p:sp>
        <p:nvSpPr>
          <p:cNvPr id="6" name="AutoShape 4" descr="Rudnik Omarska 15 godina doprinosi ekonomskoj stabilnost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r-Latn-BA"/>
          </a:p>
        </p:txBody>
      </p:sp>
      <p:sp>
        <p:nvSpPr>
          <p:cNvPr id="7" name="AutoShape 6" descr="Rudnik Omarska 15 godina doprinosi ekonomskoj stabilnosti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r-Latn-BA"/>
          </a:p>
        </p:txBody>
      </p:sp>
      <p:sp>
        <p:nvSpPr>
          <p:cNvPr id="10" name="AutoShape 8" descr="Rudnik Omarska 15 godina doprinosi ekonomskoj stabilnosti"/>
          <p:cNvSpPr>
            <a:spLocks noChangeAspect="1" noChangeArrowheads="1"/>
          </p:cNvSpPr>
          <p:nvPr/>
        </p:nvSpPr>
        <p:spPr bwMode="auto">
          <a:xfrm>
            <a:off x="155575" y="-838200"/>
            <a:ext cx="2619375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r-Latn-BA"/>
          </a:p>
        </p:txBody>
      </p:sp>
      <p:sp>
        <p:nvSpPr>
          <p:cNvPr id="11" name="AutoShape 10" descr="Rudnik Omarska 15 godina doprinosi ekonomskoj stabilnosti"/>
          <p:cNvSpPr>
            <a:spLocks noChangeAspect="1" noChangeArrowheads="1"/>
          </p:cNvSpPr>
          <p:nvPr/>
        </p:nvSpPr>
        <p:spPr bwMode="auto">
          <a:xfrm>
            <a:off x="307975" y="-685800"/>
            <a:ext cx="2619375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r-Latn-BA"/>
          </a:p>
        </p:txBody>
      </p:sp>
      <p:sp>
        <p:nvSpPr>
          <p:cNvPr id="12" name="AutoShape 12" descr="Rudnik Omarska 15 godina doprinosi ekonomskoj stabilnosti"/>
          <p:cNvSpPr>
            <a:spLocks noChangeAspect="1" noChangeArrowheads="1"/>
          </p:cNvSpPr>
          <p:nvPr/>
        </p:nvSpPr>
        <p:spPr bwMode="auto">
          <a:xfrm>
            <a:off x="460375" y="-533400"/>
            <a:ext cx="2619375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r-Latn-BA"/>
          </a:p>
        </p:txBody>
      </p:sp>
      <p:sp>
        <p:nvSpPr>
          <p:cNvPr id="13" name="AutoShape 14" descr="Rudnik Omarska 15 godina doprinosi ekonomskoj stabilnosti"/>
          <p:cNvSpPr>
            <a:spLocks noChangeAspect="1" noChangeArrowheads="1"/>
          </p:cNvSpPr>
          <p:nvPr/>
        </p:nvSpPr>
        <p:spPr bwMode="auto">
          <a:xfrm>
            <a:off x="612775" y="-381000"/>
            <a:ext cx="2619375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r-Latn-BA"/>
          </a:p>
        </p:txBody>
      </p:sp>
      <p:sp>
        <p:nvSpPr>
          <p:cNvPr id="14" name="AutoShape 16" descr="Rudnik Omarska 15 godina doprinosi ekonomskoj stabilnosti"/>
          <p:cNvSpPr>
            <a:spLocks noChangeAspect="1" noChangeArrowheads="1"/>
          </p:cNvSpPr>
          <p:nvPr/>
        </p:nvSpPr>
        <p:spPr bwMode="auto">
          <a:xfrm>
            <a:off x="765175" y="-228600"/>
            <a:ext cx="2619375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r-Latn-BA"/>
          </a:p>
        </p:txBody>
      </p:sp>
      <p:sp>
        <p:nvSpPr>
          <p:cNvPr id="15" name="AutoShape 18" descr="Rudnik Omarska 15 godina doprinosi ekonomskoj stabilnosti"/>
          <p:cNvSpPr>
            <a:spLocks noChangeAspect="1" noChangeArrowheads="1"/>
          </p:cNvSpPr>
          <p:nvPr/>
        </p:nvSpPr>
        <p:spPr bwMode="auto">
          <a:xfrm>
            <a:off x="917575" y="-76200"/>
            <a:ext cx="2619375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r-Latn-BA"/>
          </a:p>
        </p:txBody>
      </p:sp>
      <p:sp>
        <p:nvSpPr>
          <p:cNvPr id="16" name="TextBox 15"/>
          <p:cNvSpPr txBox="1"/>
          <p:nvPr/>
        </p:nvSpPr>
        <p:spPr>
          <a:xfrm>
            <a:off x="949325" y="5959930"/>
            <a:ext cx="3418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 smtClean="0"/>
              <a:t>Рудник Љубија</a:t>
            </a:r>
            <a:endParaRPr lang="sr-Latn-BA" sz="240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86" y="3396342"/>
            <a:ext cx="3418115" cy="2563587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746354" y="5998586"/>
            <a:ext cx="3304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/>
              <a:t>Рудник  Омарска</a:t>
            </a:r>
            <a:endParaRPr lang="sr-Latn-BA" sz="2400" dirty="0"/>
          </a:p>
        </p:txBody>
      </p:sp>
      <p:sp>
        <p:nvSpPr>
          <p:cNvPr id="19" name="AutoShape 20" descr="vares-rudnik - Privrednik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r-Latn-BA"/>
          </a:p>
        </p:txBody>
      </p:sp>
      <p:sp>
        <p:nvSpPr>
          <p:cNvPr id="20" name="AutoShape 22" descr="vares-rudnik - Privrednik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r-Latn-BA"/>
          </a:p>
        </p:txBody>
      </p:sp>
      <p:sp>
        <p:nvSpPr>
          <p:cNvPr id="21" name="AutoShape 24" descr="vares-rudnik - Privrednik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r-Latn-BA"/>
          </a:p>
        </p:txBody>
      </p:sp>
      <p:sp>
        <p:nvSpPr>
          <p:cNvPr id="22" name="AutoShape 26" descr="vares-rudnik - Privrednik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r-Latn-BA"/>
          </a:p>
        </p:txBody>
      </p:sp>
      <p:sp>
        <p:nvSpPr>
          <p:cNvPr id="23" name="AutoShape 28" descr="vares-rudnik - Privrednik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r-Latn-BA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1258" y="3396932"/>
            <a:ext cx="3418115" cy="2602686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8404048" y="5998586"/>
            <a:ext cx="3331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/>
              <a:t>Рудник код Вареша</a:t>
            </a:r>
            <a:endParaRPr lang="sr-Latn-BA" sz="2400" dirty="0"/>
          </a:p>
        </p:txBody>
      </p:sp>
    </p:spTree>
    <p:extLst>
      <p:ext uri="{BB962C8B-B14F-4D97-AF65-F5344CB8AC3E}">
        <p14:creationId xmlns:p14="http://schemas.microsoft.com/office/powerpoint/2010/main" val="783692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575" y="330200"/>
            <a:ext cx="10349139" cy="4514351"/>
          </a:xfrm>
        </p:spPr>
        <p:txBody>
          <a:bodyPr/>
          <a:lstStyle/>
          <a:p>
            <a:pPr marL="0" indent="0">
              <a:buNone/>
            </a:pPr>
            <a:r>
              <a:rPr lang="sr-Cyrl-BA" dirty="0" smtClean="0"/>
              <a:t>Најважније руде </a:t>
            </a:r>
            <a:r>
              <a:rPr lang="sr-Cyrl-BA" b="1" dirty="0" smtClean="0"/>
              <a:t>обојених метала</a:t>
            </a:r>
            <a:r>
              <a:rPr lang="sr-Cyrl-BA" dirty="0" smtClean="0"/>
              <a:t> које се експлоатишу у БиХ јесу руде </a:t>
            </a:r>
            <a:r>
              <a:rPr lang="sr-Cyrl-BA" b="1" dirty="0" smtClean="0"/>
              <a:t>олова</a:t>
            </a:r>
            <a:r>
              <a:rPr lang="sr-Cyrl-BA" dirty="0" smtClean="0"/>
              <a:t>, </a:t>
            </a:r>
            <a:r>
              <a:rPr lang="sr-Cyrl-BA" b="1" dirty="0" smtClean="0"/>
              <a:t>цинка</a:t>
            </a:r>
            <a:r>
              <a:rPr lang="sr-Cyrl-BA" dirty="0" smtClean="0"/>
              <a:t> и </a:t>
            </a:r>
            <a:r>
              <a:rPr lang="sr-Cyrl-BA" b="1" dirty="0" smtClean="0"/>
              <a:t>алуминијума</a:t>
            </a:r>
            <a:r>
              <a:rPr lang="sr-Cyrl-BA" dirty="0" smtClean="0"/>
              <a:t>.</a:t>
            </a:r>
            <a:endParaRPr lang="sr-Cyrl-BA" dirty="0"/>
          </a:p>
          <a:p>
            <a:pPr marL="0" indent="0">
              <a:buNone/>
            </a:pPr>
            <a:r>
              <a:rPr lang="sr-Cyrl-BA" dirty="0" smtClean="0"/>
              <a:t>Рудник </a:t>
            </a:r>
            <a:r>
              <a:rPr lang="sr-Cyrl-BA" b="1" dirty="0" smtClean="0"/>
              <a:t>Сасе</a:t>
            </a:r>
            <a:r>
              <a:rPr lang="sr-Cyrl-BA" dirty="0" smtClean="0"/>
              <a:t> код Сребренице је највећи рудник олова и цинка у БиХ.</a:t>
            </a:r>
          </a:p>
          <a:p>
            <a:pPr marL="0" indent="0">
              <a:buNone/>
            </a:pPr>
            <a:r>
              <a:rPr lang="sr-Cyrl-BA" dirty="0" smtClean="0"/>
              <a:t>Најзначајнија налазишта боксита, руде </a:t>
            </a:r>
            <a:r>
              <a:rPr lang="sr-Cyrl-BA" dirty="0" smtClean="0"/>
              <a:t>алуминијума, </a:t>
            </a:r>
            <a:r>
              <a:rPr lang="sr-Cyrl-BA" dirty="0" smtClean="0"/>
              <a:t>су код </a:t>
            </a:r>
            <a:r>
              <a:rPr lang="sr-Cyrl-BA" b="1" dirty="0" smtClean="0"/>
              <a:t>Милића</a:t>
            </a:r>
            <a:r>
              <a:rPr lang="sr-Cyrl-BA" dirty="0" smtClean="0"/>
              <a:t> и </a:t>
            </a:r>
            <a:r>
              <a:rPr lang="sr-Cyrl-BA" b="1" dirty="0" smtClean="0"/>
              <a:t>Власенице</a:t>
            </a:r>
            <a:r>
              <a:rPr lang="sr-Cyrl-BA" dirty="0" smtClean="0"/>
              <a:t> у Републици Српској  и код </a:t>
            </a:r>
            <a:r>
              <a:rPr lang="sr-Cyrl-BA" b="1" dirty="0" smtClean="0"/>
              <a:t>Мостара</a:t>
            </a:r>
            <a:r>
              <a:rPr lang="sr-Cyrl-BA" dirty="0" smtClean="0"/>
              <a:t> у Федерацији БиХ.</a:t>
            </a:r>
            <a:endParaRPr lang="sr-Latn-B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05" y="3285035"/>
            <a:ext cx="3993812" cy="241037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4605" y="5807019"/>
            <a:ext cx="44674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/>
              <a:t>Рудник Сасе код Сребренице</a:t>
            </a:r>
            <a:endParaRPr lang="sr-Latn-BA" sz="2400" dirty="0"/>
          </a:p>
        </p:txBody>
      </p:sp>
      <p:sp>
        <p:nvSpPr>
          <p:cNvPr id="6" name="AutoShape 2" descr="Kompanija &quot;Boksit&quot;"/>
          <p:cNvSpPr>
            <a:spLocks noChangeAspect="1" noChangeArrowheads="1"/>
          </p:cNvSpPr>
          <p:nvPr/>
        </p:nvSpPr>
        <p:spPr bwMode="auto">
          <a:xfrm>
            <a:off x="155575" y="-852488"/>
            <a:ext cx="2390775" cy="179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r-Latn-BA"/>
          </a:p>
        </p:txBody>
      </p:sp>
      <p:sp>
        <p:nvSpPr>
          <p:cNvPr id="7" name="AutoShape 4" descr="Kompanija &quot;Boksit&quot;"/>
          <p:cNvSpPr>
            <a:spLocks noChangeAspect="1" noChangeArrowheads="1"/>
          </p:cNvSpPr>
          <p:nvPr/>
        </p:nvSpPr>
        <p:spPr bwMode="auto">
          <a:xfrm>
            <a:off x="307975" y="-700088"/>
            <a:ext cx="2390775" cy="179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r-Latn-BA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639" y="3285034"/>
            <a:ext cx="3213828" cy="241037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776384" y="5695405"/>
            <a:ext cx="29712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2400" dirty="0"/>
              <a:t>Површински коп боксита код Милића</a:t>
            </a:r>
            <a:endParaRPr lang="sr-Latn-BA" sz="2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2070" y="3285033"/>
            <a:ext cx="3690627" cy="241037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510082" y="5809830"/>
            <a:ext cx="33771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/>
              <a:t>Рудник код Мостара</a:t>
            </a:r>
            <a:endParaRPr lang="sr-Latn-BA" sz="2400" dirty="0"/>
          </a:p>
        </p:txBody>
      </p:sp>
    </p:spTree>
    <p:extLst>
      <p:ext uri="{BB962C8B-B14F-4D97-AF65-F5344CB8AC3E}">
        <p14:creationId xmlns:p14="http://schemas.microsoft.com/office/powerpoint/2010/main" val="713525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69" y="545465"/>
            <a:ext cx="10233800" cy="4351338"/>
          </a:xfrm>
        </p:spPr>
        <p:txBody>
          <a:bodyPr/>
          <a:lstStyle/>
          <a:p>
            <a:pPr marL="0" indent="0">
              <a:buNone/>
            </a:pPr>
            <a:r>
              <a:rPr lang="sr-Cyrl-BA" b="1" dirty="0" smtClean="0"/>
              <a:t>Неметалне руде </a:t>
            </a:r>
            <a:r>
              <a:rPr lang="sr-Cyrl-BA" dirty="0" smtClean="0"/>
              <a:t>су распрострањене широм Босне и Херцеговине, а користе се у грађевинарству и као сировина у појединим гранама индустрије.</a:t>
            </a:r>
          </a:p>
          <a:p>
            <a:pPr marL="0" indent="0">
              <a:buNone/>
            </a:pPr>
            <a:r>
              <a:rPr lang="sr-Cyrl-BA" dirty="0" smtClean="0"/>
              <a:t>Велика су налазишта </a:t>
            </a:r>
            <a:r>
              <a:rPr lang="sr-Cyrl-BA" b="1" dirty="0" smtClean="0"/>
              <a:t>глине</a:t>
            </a:r>
            <a:r>
              <a:rPr lang="sr-Cyrl-BA" dirty="0" smtClean="0"/>
              <a:t> код Приједора, </a:t>
            </a:r>
            <a:r>
              <a:rPr lang="sr-Cyrl-BA" b="1" dirty="0" smtClean="0"/>
              <a:t>камене соли </a:t>
            </a:r>
            <a:r>
              <a:rPr lang="sr-Cyrl-BA" dirty="0" smtClean="0"/>
              <a:t>у Тузли, </a:t>
            </a:r>
            <a:r>
              <a:rPr lang="sr-Cyrl-BA" b="1" dirty="0" smtClean="0"/>
              <a:t>гипса</a:t>
            </a:r>
            <a:r>
              <a:rPr lang="sr-Cyrl-BA" dirty="0" smtClean="0"/>
              <a:t> код Шипова и Доњег Вакуфа.</a:t>
            </a:r>
            <a:endParaRPr lang="sr-Latn-B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086" y="2889184"/>
            <a:ext cx="3961451" cy="29737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68682" y="5862914"/>
            <a:ext cx="37882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/>
              <a:t>Рудник соли у Тузли</a:t>
            </a:r>
            <a:endParaRPr lang="sr-Latn-BA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3283" y="2889184"/>
            <a:ext cx="5282283" cy="297373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396446" y="5862914"/>
            <a:ext cx="4389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/>
              <a:t>Рудник гипса, Доњи Вакуф</a:t>
            </a:r>
            <a:endParaRPr lang="sr-Latn-BA" sz="2400" dirty="0"/>
          </a:p>
        </p:txBody>
      </p:sp>
    </p:spTree>
    <p:extLst>
      <p:ext uri="{BB962C8B-B14F-4D97-AF65-F5344CB8AC3E}">
        <p14:creationId xmlns:p14="http://schemas.microsoft.com/office/powerpoint/2010/main" val="4009050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314" y="391251"/>
            <a:ext cx="10515600" cy="1325563"/>
          </a:xfrm>
        </p:spPr>
        <p:txBody>
          <a:bodyPr/>
          <a:lstStyle/>
          <a:p>
            <a:r>
              <a:rPr lang="sr-Cyrl-BA" dirty="0" smtClean="0"/>
              <a:t>ЕНЕРГЕТИКА</a:t>
            </a:r>
            <a:endParaRPr lang="sr-Latn-B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314" y="1525179"/>
            <a:ext cx="10233800" cy="4351338"/>
          </a:xfrm>
        </p:spPr>
        <p:txBody>
          <a:bodyPr/>
          <a:lstStyle/>
          <a:p>
            <a:pPr marL="0" indent="0">
              <a:buNone/>
            </a:pPr>
            <a:r>
              <a:rPr lang="sr-Cyrl-BA" b="1" i="1" dirty="0" smtClean="0"/>
              <a:t>Енергетика</a:t>
            </a:r>
            <a:r>
              <a:rPr lang="sr-Cyrl-BA" dirty="0" smtClean="0"/>
              <a:t> је привредна дјелатност која се бави производњом и преносом енергије добијене из различитих извора.</a:t>
            </a:r>
          </a:p>
          <a:p>
            <a:pPr marL="0" indent="0">
              <a:buNone/>
            </a:pPr>
            <a:r>
              <a:rPr lang="sr-Cyrl-BA" b="1" i="1" dirty="0" smtClean="0"/>
              <a:t>Енергетски извори </a:t>
            </a:r>
            <a:r>
              <a:rPr lang="sr-Cyrl-BA" dirty="0" smtClean="0"/>
              <a:t>(ресурси) могу бити </a:t>
            </a:r>
            <a:r>
              <a:rPr lang="sr-Cyrl-BA" b="1" u="sng" dirty="0" smtClean="0"/>
              <a:t>обновљиви</a:t>
            </a:r>
            <a:r>
              <a:rPr lang="sr-Cyrl-BA" dirty="0" smtClean="0"/>
              <a:t> (Сунце, вода, вјетар, топлота  Земљине унутрашњости или геотермална енергија) и </a:t>
            </a:r>
            <a:r>
              <a:rPr lang="sr-Cyrl-BA" b="1" u="sng" dirty="0" smtClean="0"/>
              <a:t>необновљиви </a:t>
            </a:r>
            <a:r>
              <a:rPr lang="sr-Cyrl-BA" dirty="0" smtClean="0"/>
              <a:t>(угаљ, нафта, земни гас).</a:t>
            </a:r>
          </a:p>
          <a:p>
            <a:pPr marL="0" indent="0">
              <a:buNone/>
            </a:pPr>
            <a:r>
              <a:rPr lang="sr-Cyrl-BA" dirty="0" smtClean="0"/>
              <a:t>Ријеке БиХ су богате водом па располажу великим </a:t>
            </a:r>
            <a:r>
              <a:rPr lang="sr-Cyrl-BA" b="1" dirty="0" smtClean="0"/>
              <a:t>хидроенергетским потенцијалом</a:t>
            </a:r>
            <a:r>
              <a:rPr lang="sr-Cyrl-BA" dirty="0" smtClean="0"/>
              <a:t>.</a:t>
            </a:r>
          </a:p>
          <a:p>
            <a:pPr marL="0" indent="0">
              <a:buNone/>
            </a:pPr>
            <a:r>
              <a:rPr lang="sr-Cyrl-BA" dirty="0" smtClean="0"/>
              <a:t>Најзначајније </a:t>
            </a:r>
            <a:r>
              <a:rPr lang="sr-Cyrl-BA" dirty="0" smtClean="0"/>
              <a:t>хидроелектране на простору Републике Српске су: Вишеград на Дрини, Требиње </a:t>
            </a:r>
            <a:r>
              <a:rPr lang="en-US" dirty="0" smtClean="0"/>
              <a:t>I </a:t>
            </a:r>
            <a:r>
              <a:rPr lang="sr-Cyrl-BA" dirty="0" smtClean="0"/>
              <a:t>и Требиње </a:t>
            </a:r>
            <a:r>
              <a:rPr lang="en-US" dirty="0" smtClean="0"/>
              <a:t>II </a:t>
            </a:r>
            <a:r>
              <a:rPr lang="sr-Cyrl-BA" dirty="0" smtClean="0"/>
              <a:t>на Требишњици и Бочац на Врбасу.</a:t>
            </a:r>
            <a:endParaRPr lang="sr-Latn-BA" dirty="0"/>
          </a:p>
        </p:txBody>
      </p:sp>
    </p:spTree>
    <p:extLst>
      <p:ext uri="{BB962C8B-B14F-4D97-AF65-F5344CB8AC3E}">
        <p14:creationId xmlns:p14="http://schemas.microsoft.com/office/powerpoint/2010/main" val="98353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853" y="222961"/>
            <a:ext cx="4020594" cy="2184323"/>
          </a:xfrm>
        </p:spPr>
      </p:pic>
      <p:sp>
        <p:nvSpPr>
          <p:cNvPr id="6" name="TextBox 5"/>
          <p:cNvSpPr txBox="1"/>
          <p:nvPr/>
        </p:nvSpPr>
        <p:spPr>
          <a:xfrm>
            <a:off x="975867" y="2383503"/>
            <a:ext cx="41454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/>
              <a:t>Хидроелектрана Вишеград</a:t>
            </a:r>
            <a:endParaRPr lang="sr-Latn-BA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1024" y="216784"/>
            <a:ext cx="4021481" cy="21905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850677" y="2383502"/>
            <a:ext cx="37751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/>
              <a:t>Хидроелектрана Бочац</a:t>
            </a:r>
            <a:endParaRPr lang="sr-Latn-BA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425172" y="2845167"/>
            <a:ext cx="119917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rPr>
              <a:t>Најзначајније хидроелектране на простору Федерације БиХ су на ријеци Неретви: Јабланица, Грабовица, Салаковац и </a:t>
            </a:r>
            <a:r>
              <a:rPr lang="sr-Cyrl-BA" sz="2800" dirty="0" smtClean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rPr>
              <a:t>Мостар.</a:t>
            </a:r>
            <a:endParaRPr lang="sr-Latn-BA" sz="2800" dirty="0">
              <a:gradFill>
                <a:gsLst>
                  <a:gs pos="34000">
                    <a:schemeClr val="tx1">
                      <a:lumMod val="93000"/>
                    </a:schemeClr>
                  </a:gs>
                  <a:gs pos="0">
                    <a:schemeClr val="bg1">
                      <a:lumMod val="25000"/>
                      <a:lumOff val="75000"/>
                    </a:schemeClr>
                  </a:gs>
                  <a:gs pos="100000">
                    <a:schemeClr val="tx2">
                      <a:lumMod val="0"/>
                      <a:lumOff val="100000"/>
                    </a:schemeClr>
                  </a:gs>
                </a:gsLst>
                <a:lin ang="4800000" scaled="0"/>
              </a:gra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310" y="3984585"/>
            <a:ext cx="3988137" cy="210964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84310" y="6094227"/>
            <a:ext cx="46111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/>
              <a:t>Хидроелектрана Грабовица</a:t>
            </a:r>
            <a:endParaRPr lang="sr-Latn-BA" sz="2400" dirty="0"/>
          </a:p>
        </p:txBody>
      </p:sp>
      <p:sp>
        <p:nvSpPr>
          <p:cNvPr id="13" name="AutoShape 2" descr="HE Mostarsko blato HE Mosta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r-Latn-BA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1023" y="4037292"/>
            <a:ext cx="4021482" cy="210964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724812" y="6094227"/>
            <a:ext cx="4643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/>
              <a:t>Хидроелектрана Мостар</a:t>
            </a:r>
            <a:endParaRPr lang="sr-Latn-BA" sz="2400" dirty="0"/>
          </a:p>
        </p:txBody>
      </p:sp>
    </p:spTree>
    <p:extLst>
      <p:ext uri="{BB962C8B-B14F-4D97-AF65-F5344CB8AC3E}">
        <p14:creationId xmlns:p14="http://schemas.microsoft.com/office/powerpoint/2010/main" val="452798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68" y="506276"/>
            <a:ext cx="6913658" cy="5946775"/>
          </a:xfrm>
        </p:spPr>
        <p:txBody>
          <a:bodyPr/>
          <a:lstStyle/>
          <a:p>
            <a:pPr marL="0" indent="0">
              <a:buNone/>
            </a:pPr>
            <a:r>
              <a:rPr lang="sr-Cyrl-BA" b="1" dirty="0" smtClean="0"/>
              <a:t>Угаљ</a:t>
            </a:r>
            <a:r>
              <a:rPr lang="sr-Cyrl-BA" dirty="0" smtClean="0"/>
              <a:t> је највеће енергетско богатство БиХ.</a:t>
            </a:r>
          </a:p>
          <a:p>
            <a:pPr marL="0" indent="0">
              <a:buNone/>
            </a:pPr>
            <a:r>
              <a:rPr lang="sr-Cyrl-BA" dirty="0" smtClean="0"/>
              <a:t>У БиХ највише има </a:t>
            </a:r>
            <a:r>
              <a:rPr lang="sr-Cyrl-BA" b="1" dirty="0" smtClean="0"/>
              <a:t>лигнита. </a:t>
            </a:r>
            <a:r>
              <a:rPr lang="sr-Cyrl-BA" dirty="0" smtClean="0"/>
              <a:t>То је најмлађи угаљ и најслабијег квалитета. </a:t>
            </a:r>
          </a:p>
          <a:p>
            <a:pPr marL="0" indent="0">
              <a:buNone/>
            </a:pPr>
            <a:r>
              <a:rPr lang="sr-Cyrl-BA" dirty="0" smtClean="0"/>
              <a:t>Значајна налазишта у Републици Српској су </a:t>
            </a:r>
            <a:r>
              <a:rPr lang="sr-Cyrl-BA" b="1" dirty="0" smtClean="0"/>
              <a:t>гатачки басен</a:t>
            </a:r>
            <a:r>
              <a:rPr lang="sr-Cyrl-BA" dirty="0" smtClean="0"/>
              <a:t> код Гацка и </a:t>
            </a:r>
            <a:r>
              <a:rPr lang="sr-Cyrl-BA" b="1" dirty="0" smtClean="0"/>
              <a:t>Станари</a:t>
            </a:r>
            <a:r>
              <a:rPr lang="sr-Cyrl-BA" dirty="0" smtClean="0"/>
              <a:t> код </a:t>
            </a:r>
            <a:r>
              <a:rPr lang="sr-Cyrl-BA" dirty="0" smtClean="0"/>
              <a:t>Добоја</a:t>
            </a:r>
            <a:r>
              <a:rPr lang="sr-Cyrl-BA" dirty="0" smtClean="0"/>
              <a:t>, а у</a:t>
            </a:r>
            <a:r>
              <a:rPr lang="sr-Cyrl-BA" dirty="0" smtClean="0"/>
              <a:t> </a:t>
            </a:r>
            <a:r>
              <a:rPr lang="sr-Cyrl-BA" dirty="0" smtClean="0"/>
              <a:t>Федерацији БиХ је </a:t>
            </a:r>
            <a:r>
              <a:rPr lang="sr-Cyrl-BA" b="1" dirty="0" smtClean="0"/>
              <a:t>Крека</a:t>
            </a:r>
            <a:r>
              <a:rPr lang="sr-Cyrl-BA" dirty="0" smtClean="0"/>
              <a:t> код Тузле.</a:t>
            </a:r>
            <a:endParaRPr lang="sr-Latn-BA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97" y="3511677"/>
            <a:ext cx="3352800" cy="2514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08640" y="6050880"/>
            <a:ext cx="36706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/>
              <a:t>Крека </a:t>
            </a:r>
            <a:r>
              <a:rPr lang="sr-Cyrl-BA" sz="2400" dirty="0" smtClean="0"/>
              <a:t>код Тузле</a:t>
            </a:r>
            <a:endParaRPr lang="sr-Latn-BA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193" y="506276"/>
            <a:ext cx="3733801" cy="24892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693331" y="3017998"/>
            <a:ext cx="3252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/>
              <a:t>ЛИГНИТ</a:t>
            </a:r>
            <a:endParaRPr lang="sr-Latn-BA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8700" y="3502184"/>
            <a:ext cx="3654809" cy="2514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680268" y="6061826"/>
            <a:ext cx="32657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 smtClean="0"/>
              <a:t>Рудник и ТЕ </a:t>
            </a:r>
            <a:r>
              <a:rPr lang="sr-Cyrl-BA" sz="2400" dirty="0"/>
              <a:t>Гацко </a:t>
            </a:r>
            <a:endParaRPr lang="sr-Latn-BA" sz="2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483" y="3502184"/>
            <a:ext cx="3702231" cy="254869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569363" y="6050880"/>
            <a:ext cx="2981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sr-Cyrl-BA" sz="2400" dirty="0"/>
              <a:t>Рудник и ТЕ Станари</a:t>
            </a:r>
            <a:endParaRPr lang="sr-Latn-BA" sz="2400" dirty="0"/>
          </a:p>
        </p:txBody>
      </p:sp>
    </p:spTree>
    <p:extLst>
      <p:ext uri="{BB962C8B-B14F-4D97-AF65-F5344CB8AC3E}">
        <p14:creationId xmlns:p14="http://schemas.microsoft.com/office/powerpoint/2010/main" val="125157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794" y="702219"/>
            <a:ext cx="6835280" cy="3908970"/>
          </a:xfrm>
        </p:spPr>
        <p:txBody>
          <a:bodyPr/>
          <a:lstStyle/>
          <a:p>
            <a:pPr marL="0" indent="0">
              <a:buNone/>
            </a:pPr>
            <a:r>
              <a:rPr lang="sr-Cyrl-BA" b="1" dirty="0" smtClean="0"/>
              <a:t>Мрки угаљ </a:t>
            </a:r>
            <a:r>
              <a:rPr lang="sr-Cyrl-BA" dirty="0" smtClean="0"/>
              <a:t>је геолошки старији и има већу енергетску вриједност од лигнита.</a:t>
            </a:r>
          </a:p>
          <a:p>
            <a:pPr marL="0" indent="0">
              <a:buNone/>
            </a:pPr>
            <a:r>
              <a:rPr lang="sr-Cyrl-BA" dirty="0" smtClean="0"/>
              <a:t>Рудници мрког угља у РС су код </a:t>
            </a:r>
            <a:r>
              <a:rPr lang="sr-Cyrl-BA" b="1" dirty="0" smtClean="0"/>
              <a:t>Угљевика</a:t>
            </a:r>
            <a:r>
              <a:rPr lang="sr-Cyrl-BA" dirty="0" smtClean="0"/>
              <a:t> и у </a:t>
            </a:r>
            <a:r>
              <a:rPr lang="sr-Cyrl-BA" b="1" dirty="0" smtClean="0"/>
              <a:t>Миљевини</a:t>
            </a:r>
            <a:r>
              <a:rPr lang="sr-Cyrl-BA" dirty="0" smtClean="0"/>
              <a:t> код Фоче. Неки од рудника мрког угља у ФБиХ су у </a:t>
            </a:r>
            <a:r>
              <a:rPr lang="sr-Cyrl-BA" b="1" dirty="0" smtClean="0"/>
              <a:t>Какњу</a:t>
            </a:r>
            <a:r>
              <a:rPr lang="sr-Cyrl-BA" dirty="0" smtClean="0"/>
              <a:t>, </a:t>
            </a:r>
            <a:r>
              <a:rPr lang="sr-Cyrl-BA" b="1" dirty="0" smtClean="0"/>
              <a:t>Брези </a:t>
            </a:r>
            <a:r>
              <a:rPr lang="sr-Cyrl-BA" dirty="0" smtClean="0"/>
              <a:t>и </a:t>
            </a:r>
            <a:r>
              <a:rPr lang="sr-Cyrl-BA" b="1" dirty="0" smtClean="0"/>
              <a:t>Бановићима</a:t>
            </a:r>
            <a:r>
              <a:rPr lang="sr-Cyrl-BA" dirty="0" smtClean="0"/>
              <a:t>.</a:t>
            </a:r>
            <a:endParaRPr lang="sr-Latn-B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9074" y="702220"/>
            <a:ext cx="4258492" cy="23283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60432" y="3023997"/>
            <a:ext cx="3683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/>
              <a:t>МРКИ УГАЉ</a:t>
            </a:r>
            <a:endParaRPr lang="sr-Latn-BA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22"/>
          <a:stretch/>
        </p:blipFill>
        <p:spPr>
          <a:xfrm>
            <a:off x="612775" y="3634429"/>
            <a:ext cx="3334975" cy="23888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48700" y="6063954"/>
            <a:ext cx="33349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/>
              <a:t>Рудник угља, Угљевик</a:t>
            </a:r>
            <a:endParaRPr lang="sr-Latn-BA" sz="2400" dirty="0"/>
          </a:p>
        </p:txBody>
      </p:sp>
      <p:sp>
        <p:nvSpPr>
          <p:cNvPr id="8" name="AutoShape 2" descr="Milionski minus u Rudniku mrkog uglja Kakanj: Gubici veći od kapital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r-Latn-BA"/>
          </a:p>
        </p:txBody>
      </p:sp>
      <p:sp>
        <p:nvSpPr>
          <p:cNvPr id="9" name="AutoShape 4" descr="Milionski minus u Rudniku mrkog uglja Kakanj: Gubici veći od kapital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r-Latn-BA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683" y="3627258"/>
            <a:ext cx="3334975" cy="238882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586358" y="6023254"/>
            <a:ext cx="41006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/>
              <a:t>Рудник угља, Какањ</a:t>
            </a:r>
            <a:endParaRPr lang="sr-Latn-BA" sz="24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591" y="3628425"/>
            <a:ext cx="3334975" cy="240083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212591" y="6016083"/>
            <a:ext cx="39794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/>
              <a:t>Рудник угља, Бановићи</a:t>
            </a:r>
            <a:endParaRPr lang="sr-Latn-BA" sz="2400" dirty="0"/>
          </a:p>
        </p:txBody>
      </p:sp>
    </p:spTree>
    <p:extLst>
      <p:ext uri="{BB962C8B-B14F-4D97-AF65-F5344CB8AC3E}">
        <p14:creationId xmlns:p14="http://schemas.microsoft.com/office/powerpoint/2010/main" val="4144003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TM04033923[[fn=Depth]]</Template>
  <TotalTime>187</TotalTime>
  <Words>573</Words>
  <Application>Microsoft Office PowerPoint</Application>
  <PresentationFormat>Widescreen</PresentationFormat>
  <Paragraphs>59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AngsanaUPC</vt:lpstr>
      <vt:lpstr>Arabic Typesetting</vt:lpstr>
      <vt:lpstr>Arial</vt:lpstr>
      <vt:lpstr>Corbel</vt:lpstr>
      <vt:lpstr>Depth</vt:lpstr>
      <vt:lpstr>РУДАРСТВО  И  ЕНЕРГЕТИКА</vt:lpstr>
      <vt:lpstr>Рударство </vt:lpstr>
      <vt:lpstr>Налазишта руда метала и неметала</vt:lpstr>
      <vt:lpstr>PowerPoint Presentation</vt:lpstr>
      <vt:lpstr>PowerPoint Presentation</vt:lpstr>
      <vt:lpstr>ЕНЕРГЕТИКА</vt:lpstr>
      <vt:lpstr>PowerPoint Presentation</vt:lpstr>
      <vt:lpstr>PowerPoint Presentation</vt:lpstr>
      <vt:lpstr>PowerPoint Presentation</vt:lpstr>
      <vt:lpstr>PowerPoint Presentation</vt:lpstr>
      <vt:lpstr>ДОМАЋА ЗАДАЋА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РУДАРСТВО  И ЕНЕРГЕТИКА</dc:title>
  <dc:creator>Mladen Knežević</dc:creator>
  <cp:lastModifiedBy>54. Tanasic Sladjana</cp:lastModifiedBy>
  <cp:revision>29</cp:revision>
  <dcterms:created xsi:type="dcterms:W3CDTF">2021-01-11T12:15:29Z</dcterms:created>
  <dcterms:modified xsi:type="dcterms:W3CDTF">2021-02-01T12:56:36Z</dcterms:modified>
</cp:coreProperties>
</file>