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48" r:id="rId1"/>
  </p:sldMasterIdLst>
  <p:notesMasterIdLst>
    <p:notesMasterId r:id="rId10"/>
  </p:notesMasterIdLst>
  <p:sldIdLst>
    <p:sldId id="256" r:id="rId2"/>
    <p:sldId id="258" r:id="rId3"/>
    <p:sldId id="259" r:id="rId4"/>
    <p:sldId id="260" r:id="rId5"/>
    <p:sldId id="261" r:id="rId6"/>
    <p:sldId id="263" r:id="rId7"/>
    <p:sldId id="264" r:id="rId8"/>
    <p:sldId id="266" r:id="rId9"/>
  </p:sldIdLst>
  <p:sldSz cx="12192000" cy="6858000"/>
  <p:notesSz cx="6858000" cy="9144000"/>
  <p:defaultTextStyle>
    <a:defPPr lvl="0">
      <a:defRPr lang="sr-Latn-RS"/>
    </a:defPPr>
    <a:lvl1pPr marL="0" lv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lvl="1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lvl="2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lvl="3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lvl="4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lvl="5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lvl="6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lvl="7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lvl="8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83" d="100"/>
          <a:sy n="83" d="100"/>
        </p:scale>
        <p:origin x="658" y="4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sr-Latn-R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2279231-27F3-44AB-B679-A76B646E56CE}" type="datetimeFigureOut">
              <a:rPr lang="sr-Latn-RS" smtClean="0"/>
              <a:t>25.2.2021.</a:t>
            </a:fld>
            <a:endParaRPr lang="sr-Latn-R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sr-Latn-R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sr-Latn-R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sr-Latn-R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E9C232E-A84F-4390-AE9F-625ADD8759DC}" type="slidenum">
              <a:rPr lang="sr-Latn-RS" smtClean="0"/>
              <a:t>‹#›</a:t>
            </a:fld>
            <a:endParaRPr lang="sr-Latn-RS"/>
          </a:p>
        </p:txBody>
      </p:sp>
    </p:spTree>
    <p:extLst>
      <p:ext uri="{BB962C8B-B14F-4D97-AF65-F5344CB8AC3E}">
        <p14:creationId xmlns:p14="http://schemas.microsoft.com/office/powerpoint/2010/main" val="34332108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4212" y="685799"/>
            <a:ext cx="8001000" cy="2971801"/>
          </a:xfrm>
        </p:spPr>
        <p:txBody>
          <a:bodyPr anchor="b">
            <a:normAutofit/>
          </a:bodyPr>
          <a:lstStyle>
            <a:lvl1pPr algn="l">
              <a:defRPr sz="4800">
                <a:effectLst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4212" y="3843867"/>
            <a:ext cx="6400800" cy="1947333"/>
          </a:xfrm>
        </p:spPr>
        <p:txBody>
          <a:bodyPr anchor="t">
            <a:normAutofit/>
          </a:bodyPr>
          <a:lstStyle>
            <a:lvl1pPr marL="0" indent="0" algn="l">
              <a:buNone/>
              <a:defRPr sz="21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774C4D-C9D3-4E35-8A54-C6BE3A71F321}" type="datetimeFigureOut">
              <a:rPr lang="sr-Latn-RS" smtClean="0"/>
              <a:t>25.2.2021.</a:t>
            </a:fld>
            <a:endParaRPr lang="sr-Latn-R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r-Latn-R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EB0B8F-75A9-455C-9C59-D5A703D453B5}" type="slidenum">
              <a:rPr lang="sr-Latn-RS" smtClean="0"/>
              <a:t>‹#›</a:t>
            </a:fld>
            <a:endParaRPr lang="sr-Latn-RS"/>
          </a:p>
        </p:txBody>
      </p:sp>
      <p:cxnSp>
        <p:nvCxnSpPr>
          <p:cNvPr id="16" name="Straight Connector 15"/>
          <p:cNvCxnSpPr/>
          <p:nvPr/>
        </p:nvCxnSpPr>
        <p:spPr>
          <a:xfrm flipH="1">
            <a:off x="8228012" y="8467"/>
            <a:ext cx="3810000" cy="381000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 flipH="1">
            <a:off x="6108170" y="91545"/>
            <a:ext cx="6080655" cy="6080655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 flipH="1">
            <a:off x="7235825" y="228600"/>
            <a:ext cx="4953000" cy="495300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 flipH="1">
            <a:off x="7335837" y="32278"/>
            <a:ext cx="4852989" cy="4852989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 flipH="1">
            <a:off x="7845426" y="609601"/>
            <a:ext cx="4343399" cy="4343399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047699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7" name="Picture Placeholder 2"/>
          <p:cNvSpPr>
            <a:spLocks noGrp="1" noChangeAspect="1"/>
          </p:cNvSpPr>
          <p:nvPr>
            <p:ph type="pic" idx="13"/>
          </p:nvPr>
        </p:nvSpPr>
        <p:spPr>
          <a:xfrm>
            <a:off x="685800" y="533400"/>
            <a:ext cx="10818812" cy="3124200"/>
          </a:xfrm>
          <a:prstGeom prst="snip2DiagRect">
            <a:avLst>
              <a:gd name="adj1" fmla="val 10815"/>
              <a:gd name="adj2" fmla="val 0"/>
            </a:avLst>
          </a:prstGeom>
          <a:ln w="15875">
            <a:solidFill>
              <a:schemeClr val="tx1">
                <a:alpha val="40000"/>
              </a:schemeClr>
            </a:soli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dirty="0" smtClean="0"/>
              <a:t>Click icon to add picture</a:t>
            </a:r>
            <a:endParaRPr lang="en-US" dirty="0"/>
          </a:p>
        </p:txBody>
      </p:sp>
      <p:sp>
        <p:nvSpPr>
          <p:cNvPr id="16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914402" y="3843867"/>
            <a:ext cx="8304210" cy="457200"/>
          </a:xfrm>
        </p:spPr>
        <p:txBody>
          <a:bodyPr anchor="t">
            <a:normAutofit/>
          </a:bodyPr>
          <a:lstStyle>
            <a:lvl1pPr marL="0" indent="0">
              <a:buFontTx/>
              <a:buNone/>
              <a:defRPr sz="16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774C4D-C9D3-4E35-8A54-C6BE3A71F321}" type="datetimeFigureOut">
              <a:rPr lang="sr-Latn-RS" smtClean="0"/>
              <a:t>25.2.2021.</a:t>
            </a:fld>
            <a:endParaRPr lang="sr-Latn-R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r-Latn-R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EB0B8F-75A9-455C-9C59-D5A703D453B5}" type="slidenum">
              <a:rPr lang="sr-Latn-RS" smtClean="0"/>
              <a:t>‹#›</a:t>
            </a:fld>
            <a:endParaRPr lang="sr-Latn-RS"/>
          </a:p>
        </p:txBody>
      </p:sp>
    </p:spTree>
    <p:extLst>
      <p:ext uri="{BB962C8B-B14F-4D97-AF65-F5344CB8AC3E}">
        <p14:creationId xmlns:p14="http://schemas.microsoft.com/office/powerpoint/2010/main" val="54616360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3" y="685800"/>
            <a:ext cx="10058400" cy="2743200"/>
          </a:xfrm>
        </p:spPr>
        <p:txBody>
          <a:bodyPr anchor="ctr">
            <a:normAutofit/>
          </a:bodyPr>
          <a:lstStyle>
            <a:lvl1pPr algn="l">
              <a:defRPr sz="3200" b="0" cap="all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2" y="4114800"/>
            <a:ext cx="8535988" cy="1879600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774C4D-C9D3-4E35-8A54-C6BE3A71F321}" type="datetimeFigureOut">
              <a:rPr lang="sr-Latn-RS" smtClean="0"/>
              <a:t>25.2.2021.</a:t>
            </a:fld>
            <a:endParaRPr lang="sr-Latn-R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r-Latn-R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EB0B8F-75A9-455C-9C59-D5A703D453B5}" type="slidenum">
              <a:rPr lang="sr-Latn-RS" smtClean="0"/>
              <a:t>‹#›</a:t>
            </a:fld>
            <a:endParaRPr lang="sr-Latn-RS"/>
          </a:p>
        </p:txBody>
      </p:sp>
    </p:spTree>
    <p:extLst>
      <p:ext uri="{BB962C8B-B14F-4D97-AF65-F5344CB8AC3E}">
        <p14:creationId xmlns:p14="http://schemas.microsoft.com/office/powerpoint/2010/main" val="195883431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1" y="685800"/>
            <a:ext cx="9144001" cy="2743200"/>
          </a:xfrm>
        </p:spPr>
        <p:txBody>
          <a:bodyPr anchor="ctr">
            <a:normAutofit/>
          </a:bodyPr>
          <a:lstStyle>
            <a:lvl1pPr algn="l">
              <a:defRPr sz="3200" b="0" cap="all">
                <a:solidFill>
                  <a:schemeClr val="tx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446212" y="3429000"/>
            <a:ext cx="8534400" cy="381000"/>
          </a:xfrm>
        </p:spPr>
        <p:txBody>
          <a:bodyPr anchor="ctr"/>
          <a:lstStyle>
            <a:lvl1pPr marL="0" indent="0">
              <a:buFontTx/>
              <a:buNone/>
              <a:defRPr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3" y="4301067"/>
            <a:ext cx="8534400" cy="1684865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774C4D-C9D3-4E35-8A54-C6BE3A71F321}" type="datetimeFigureOut">
              <a:rPr lang="sr-Latn-RS" smtClean="0"/>
              <a:t>25.2.2021.</a:t>
            </a:fld>
            <a:endParaRPr lang="sr-Latn-R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r-Latn-R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EB0B8F-75A9-455C-9C59-D5A703D453B5}" type="slidenum">
              <a:rPr lang="sr-Latn-RS" smtClean="0"/>
              <a:t>‹#›</a:t>
            </a:fld>
            <a:endParaRPr lang="sr-Latn-RS"/>
          </a:p>
        </p:txBody>
      </p:sp>
      <p:sp>
        <p:nvSpPr>
          <p:cNvPr id="14" name="TextBox 13"/>
          <p:cNvSpPr txBox="1"/>
          <p:nvPr/>
        </p:nvSpPr>
        <p:spPr>
          <a:xfrm>
            <a:off x="531812" y="812222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285412" y="276860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61111723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2" y="3429000"/>
            <a:ext cx="8534400" cy="1697400"/>
          </a:xfrm>
        </p:spPr>
        <p:txBody>
          <a:bodyPr anchor="b">
            <a:normAutofit/>
          </a:bodyPr>
          <a:lstStyle>
            <a:lvl1pPr algn="l">
              <a:defRPr sz="3200" b="0" cap="all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1" y="5132981"/>
            <a:ext cx="8535990" cy="86040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774C4D-C9D3-4E35-8A54-C6BE3A71F321}" type="datetimeFigureOut">
              <a:rPr lang="sr-Latn-RS" smtClean="0"/>
              <a:t>25.2.2021.</a:t>
            </a:fld>
            <a:endParaRPr lang="sr-Latn-R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r-Latn-R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EB0B8F-75A9-455C-9C59-D5A703D453B5}" type="slidenum">
              <a:rPr lang="sr-Latn-RS" smtClean="0"/>
              <a:t>‹#›</a:t>
            </a:fld>
            <a:endParaRPr lang="sr-Latn-RS"/>
          </a:p>
        </p:txBody>
      </p:sp>
    </p:spTree>
    <p:extLst>
      <p:ext uri="{BB962C8B-B14F-4D97-AF65-F5344CB8AC3E}">
        <p14:creationId xmlns:p14="http://schemas.microsoft.com/office/powerpoint/2010/main" val="62790331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3" y="685800"/>
            <a:ext cx="9144000" cy="2743200"/>
          </a:xfrm>
        </p:spPr>
        <p:txBody>
          <a:bodyPr anchor="ctr">
            <a:normAutofit/>
          </a:bodyPr>
          <a:lstStyle>
            <a:lvl1pPr algn="l">
              <a:defRPr sz="3200" b="0" cap="all">
                <a:solidFill>
                  <a:schemeClr val="tx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84212" y="3928534"/>
            <a:ext cx="8534401" cy="1049866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400" b="0" cap="all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en-US" smtClean="0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1" y="4978400"/>
            <a:ext cx="8534401" cy="10160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774C4D-C9D3-4E35-8A54-C6BE3A71F321}" type="datetimeFigureOut">
              <a:rPr lang="sr-Latn-RS" smtClean="0"/>
              <a:t>25.2.2021.</a:t>
            </a:fld>
            <a:endParaRPr lang="sr-Latn-R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r-Latn-R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EB0B8F-75A9-455C-9C59-D5A703D453B5}" type="slidenum">
              <a:rPr lang="sr-Latn-RS" smtClean="0"/>
              <a:t>‹#›</a:t>
            </a:fld>
            <a:endParaRPr lang="sr-Latn-RS"/>
          </a:p>
        </p:txBody>
      </p:sp>
      <p:sp>
        <p:nvSpPr>
          <p:cNvPr id="11" name="TextBox 10"/>
          <p:cNvSpPr txBox="1"/>
          <p:nvPr/>
        </p:nvSpPr>
        <p:spPr>
          <a:xfrm>
            <a:off x="531812" y="812222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10285412" y="276860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69614876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3" y="685800"/>
            <a:ext cx="10058400" cy="2743200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84212" y="3928534"/>
            <a:ext cx="8534400" cy="83820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400" b="0" cap="all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en-US" smtClean="0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1" y="4766732"/>
            <a:ext cx="8534401" cy="1227667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774C4D-C9D3-4E35-8A54-C6BE3A71F321}" type="datetimeFigureOut">
              <a:rPr lang="sr-Latn-RS" smtClean="0"/>
              <a:t>25.2.2021.</a:t>
            </a:fld>
            <a:endParaRPr lang="sr-Latn-R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r-Latn-R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EB0B8F-75A9-455C-9C59-D5A703D453B5}" type="slidenum">
              <a:rPr lang="sr-Latn-RS" smtClean="0"/>
              <a:t>‹#›</a:t>
            </a:fld>
            <a:endParaRPr lang="sr-Latn-RS"/>
          </a:p>
        </p:txBody>
      </p:sp>
    </p:spTree>
    <p:extLst>
      <p:ext uri="{BB962C8B-B14F-4D97-AF65-F5344CB8AC3E}">
        <p14:creationId xmlns:p14="http://schemas.microsoft.com/office/powerpoint/2010/main" val="153129504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l"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774C4D-C9D3-4E35-8A54-C6BE3A71F321}" type="datetimeFigureOut">
              <a:rPr lang="sr-Latn-RS" smtClean="0"/>
              <a:t>25.2.2021.</a:t>
            </a:fld>
            <a:endParaRPr lang="sr-Latn-R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r-Latn-R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EB0B8F-75A9-455C-9C59-D5A703D453B5}" type="slidenum">
              <a:rPr lang="sr-Latn-RS" smtClean="0"/>
              <a:t>‹#›</a:t>
            </a:fld>
            <a:endParaRPr lang="sr-Latn-RS"/>
          </a:p>
        </p:txBody>
      </p:sp>
    </p:spTree>
    <p:extLst>
      <p:ext uri="{BB962C8B-B14F-4D97-AF65-F5344CB8AC3E}">
        <p14:creationId xmlns:p14="http://schemas.microsoft.com/office/powerpoint/2010/main" val="219473915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685212" y="685800"/>
            <a:ext cx="2057400" cy="45720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85800"/>
            <a:ext cx="7823200" cy="5308600"/>
          </a:xfrm>
        </p:spPr>
        <p:txBody>
          <a:bodyPr vert="eaVert" anchor="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774C4D-C9D3-4E35-8A54-C6BE3A71F321}" type="datetimeFigureOut">
              <a:rPr lang="sr-Latn-RS" smtClean="0"/>
              <a:t>25.2.2021.</a:t>
            </a:fld>
            <a:endParaRPr lang="sr-Latn-R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r-Latn-R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EB0B8F-75A9-455C-9C59-D5A703D453B5}" type="slidenum">
              <a:rPr lang="sr-Latn-RS" smtClean="0"/>
              <a:t>‹#›</a:t>
            </a:fld>
            <a:endParaRPr lang="sr-Latn-RS"/>
          </a:p>
        </p:txBody>
      </p:sp>
    </p:spTree>
    <p:extLst>
      <p:ext uri="{BB962C8B-B14F-4D97-AF65-F5344CB8AC3E}">
        <p14:creationId xmlns:p14="http://schemas.microsoft.com/office/powerpoint/2010/main" val="380132971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ctr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774C4D-C9D3-4E35-8A54-C6BE3A71F321}" type="datetimeFigureOut">
              <a:rPr lang="sr-Latn-RS" smtClean="0"/>
              <a:t>25.2.2021.</a:t>
            </a:fld>
            <a:endParaRPr lang="sr-Latn-R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r-Latn-R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EB0B8F-75A9-455C-9C59-D5A703D453B5}" type="slidenum">
              <a:rPr lang="sr-Latn-RS" smtClean="0"/>
              <a:t>‹#›</a:t>
            </a:fld>
            <a:endParaRPr lang="sr-Latn-RS"/>
          </a:p>
        </p:txBody>
      </p:sp>
    </p:spTree>
    <p:extLst>
      <p:ext uri="{BB962C8B-B14F-4D97-AF65-F5344CB8AC3E}">
        <p14:creationId xmlns:p14="http://schemas.microsoft.com/office/powerpoint/2010/main" val="110809669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1" y="2006600"/>
            <a:ext cx="8534401" cy="2281600"/>
          </a:xfrm>
        </p:spPr>
        <p:txBody>
          <a:bodyPr anchor="b">
            <a:normAutofit/>
          </a:bodyPr>
          <a:lstStyle>
            <a:lvl1pPr algn="l">
              <a:defRPr sz="3600" b="0" cap="all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3" y="4495800"/>
            <a:ext cx="8534400" cy="14986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774C4D-C9D3-4E35-8A54-C6BE3A71F321}" type="datetimeFigureOut">
              <a:rPr lang="sr-Latn-RS" smtClean="0"/>
              <a:t>25.2.2021.</a:t>
            </a:fld>
            <a:endParaRPr lang="sr-Latn-R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r-Latn-R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EB0B8F-75A9-455C-9C59-D5A703D453B5}" type="slidenum">
              <a:rPr lang="sr-Latn-RS" smtClean="0"/>
              <a:t>‹#›</a:t>
            </a:fld>
            <a:endParaRPr lang="sr-Latn-RS"/>
          </a:p>
        </p:txBody>
      </p:sp>
    </p:spTree>
    <p:extLst>
      <p:ext uri="{BB962C8B-B14F-4D97-AF65-F5344CB8AC3E}">
        <p14:creationId xmlns:p14="http://schemas.microsoft.com/office/powerpoint/2010/main" val="344918621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4211" y="685800"/>
            <a:ext cx="4937655" cy="3615267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808133" y="685801"/>
            <a:ext cx="4934479" cy="3615266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774C4D-C9D3-4E35-8A54-C6BE3A71F321}" type="datetimeFigureOut">
              <a:rPr lang="sr-Latn-RS" smtClean="0"/>
              <a:t>25.2.2021.</a:t>
            </a:fld>
            <a:endParaRPr lang="sr-Latn-R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r-Latn-R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EB0B8F-75A9-455C-9C59-D5A703D453B5}" type="slidenum">
              <a:rPr lang="sr-Latn-RS" smtClean="0"/>
              <a:t>‹#›</a:t>
            </a:fld>
            <a:endParaRPr lang="sr-Latn-RS"/>
          </a:p>
        </p:txBody>
      </p:sp>
    </p:spTree>
    <p:extLst>
      <p:ext uri="{BB962C8B-B14F-4D97-AF65-F5344CB8AC3E}">
        <p14:creationId xmlns:p14="http://schemas.microsoft.com/office/powerpoint/2010/main" val="256418925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72080" y="685800"/>
            <a:ext cx="4649787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4211" y="1270529"/>
            <a:ext cx="4937655" cy="3030538"/>
          </a:xfrm>
        </p:spPr>
        <p:txBody>
          <a:bodyPr anchor="t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079066" y="685800"/>
            <a:ext cx="4665134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806545" y="1262062"/>
            <a:ext cx="4929188" cy="3030538"/>
          </a:xfrm>
        </p:spPr>
        <p:txBody>
          <a:bodyPr anchor="t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774C4D-C9D3-4E35-8A54-C6BE3A71F321}" type="datetimeFigureOut">
              <a:rPr lang="sr-Latn-RS" smtClean="0"/>
              <a:t>25.2.2021.</a:t>
            </a:fld>
            <a:endParaRPr lang="sr-Latn-R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r-Latn-R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EB0B8F-75A9-455C-9C59-D5A703D453B5}" type="slidenum">
              <a:rPr lang="sr-Latn-RS" smtClean="0"/>
              <a:t>‹#›</a:t>
            </a:fld>
            <a:endParaRPr lang="sr-Latn-RS"/>
          </a:p>
        </p:txBody>
      </p:sp>
    </p:spTree>
    <p:extLst>
      <p:ext uri="{BB962C8B-B14F-4D97-AF65-F5344CB8AC3E}">
        <p14:creationId xmlns:p14="http://schemas.microsoft.com/office/powerpoint/2010/main" val="254505917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774C4D-C9D3-4E35-8A54-C6BE3A71F321}" type="datetimeFigureOut">
              <a:rPr lang="sr-Latn-RS" smtClean="0"/>
              <a:t>25.2.2021.</a:t>
            </a:fld>
            <a:endParaRPr lang="sr-Latn-R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r-Latn-R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EB0B8F-75A9-455C-9C59-D5A703D453B5}" type="slidenum">
              <a:rPr lang="sr-Latn-RS" smtClean="0"/>
              <a:t>‹#›</a:t>
            </a:fld>
            <a:endParaRPr lang="sr-Latn-RS"/>
          </a:p>
        </p:txBody>
      </p:sp>
    </p:spTree>
    <p:extLst>
      <p:ext uri="{BB962C8B-B14F-4D97-AF65-F5344CB8AC3E}">
        <p14:creationId xmlns:p14="http://schemas.microsoft.com/office/powerpoint/2010/main" val="284585602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774C4D-C9D3-4E35-8A54-C6BE3A71F321}" type="datetimeFigureOut">
              <a:rPr lang="sr-Latn-RS" smtClean="0"/>
              <a:t>25.2.2021.</a:t>
            </a:fld>
            <a:endParaRPr lang="sr-Latn-R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r-Latn-R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EB0B8F-75A9-455C-9C59-D5A703D453B5}" type="slidenum">
              <a:rPr lang="sr-Latn-RS" smtClean="0"/>
              <a:t>‹#›</a:t>
            </a:fld>
            <a:endParaRPr lang="sr-Latn-RS"/>
          </a:p>
        </p:txBody>
      </p:sp>
    </p:spTree>
    <p:extLst>
      <p:ext uri="{BB962C8B-B14F-4D97-AF65-F5344CB8AC3E}">
        <p14:creationId xmlns:p14="http://schemas.microsoft.com/office/powerpoint/2010/main" val="425743872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085012" y="685800"/>
            <a:ext cx="3657600" cy="1371600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4212" y="685800"/>
            <a:ext cx="5943601" cy="5308600"/>
          </a:xfrm>
        </p:spPr>
        <p:txBody>
          <a:bodyPr anchor="ctr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085012" y="2209799"/>
            <a:ext cx="3657600" cy="2091267"/>
          </a:xfrm>
        </p:spPr>
        <p:txBody>
          <a:bodyPr anchor="t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774C4D-C9D3-4E35-8A54-C6BE3A71F321}" type="datetimeFigureOut">
              <a:rPr lang="sr-Latn-RS" smtClean="0"/>
              <a:t>25.2.2021.</a:t>
            </a:fld>
            <a:endParaRPr lang="sr-Latn-R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r-Latn-R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EB0B8F-75A9-455C-9C59-D5A703D453B5}" type="slidenum">
              <a:rPr lang="sr-Latn-RS" smtClean="0"/>
              <a:t>‹#›</a:t>
            </a:fld>
            <a:endParaRPr lang="sr-Latn-RS"/>
          </a:p>
        </p:txBody>
      </p:sp>
    </p:spTree>
    <p:extLst>
      <p:ext uri="{BB962C8B-B14F-4D97-AF65-F5344CB8AC3E}">
        <p14:creationId xmlns:p14="http://schemas.microsoft.com/office/powerpoint/2010/main" val="380005178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2812" y="1447800"/>
            <a:ext cx="6019800" cy="1143000"/>
          </a:xfrm>
        </p:spPr>
        <p:txBody>
          <a:bodyPr anchor="b">
            <a:normAutofit/>
          </a:bodyPr>
          <a:lstStyle>
            <a:lvl1pPr algn="l">
              <a:defRPr sz="28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4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989012" y="914400"/>
            <a:ext cx="3280974" cy="4572000"/>
          </a:xfrm>
          <a:prstGeom prst="snip2DiagRect">
            <a:avLst>
              <a:gd name="adj1" fmla="val 10815"/>
              <a:gd name="adj2" fmla="val 0"/>
            </a:avLst>
          </a:prstGeom>
          <a:ln w="15875">
            <a:solidFill>
              <a:schemeClr val="tx1">
                <a:alpha val="40000"/>
              </a:schemeClr>
            </a:soli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dirty="0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22812" y="2777066"/>
            <a:ext cx="6021388" cy="2048933"/>
          </a:xfrm>
        </p:spPr>
        <p:txBody>
          <a:bodyPr anchor="t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774C4D-C9D3-4E35-8A54-C6BE3A71F321}" type="datetimeFigureOut">
              <a:rPr lang="sr-Latn-RS" smtClean="0"/>
              <a:t>25.2.2021.</a:t>
            </a:fld>
            <a:endParaRPr lang="sr-Latn-R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r-Latn-R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EB0B8F-75A9-455C-9C59-D5A703D453B5}" type="slidenum">
              <a:rPr lang="sr-Latn-RS" smtClean="0"/>
              <a:t>‹#›</a:t>
            </a:fld>
            <a:endParaRPr lang="sr-Latn-RS"/>
          </a:p>
        </p:txBody>
      </p:sp>
    </p:spTree>
    <p:extLst>
      <p:ext uri="{BB962C8B-B14F-4D97-AF65-F5344CB8AC3E}">
        <p14:creationId xmlns:p14="http://schemas.microsoft.com/office/powerpoint/2010/main" val="51064582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9206969" y="2963333"/>
            <a:ext cx="2981858" cy="3208867"/>
            <a:chOff x="9206969" y="2963333"/>
            <a:chExt cx="2981858" cy="3208867"/>
          </a:xfrm>
        </p:grpSpPr>
        <p:cxnSp>
          <p:nvCxnSpPr>
            <p:cNvPr id="8" name="Straight Connector 7"/>
            <p:cNvCxnSpPr/>
            <p:nvPr/>
          </p:nvCxnSpPr>
          <p:spPr>
            <a:xfrm flipH="1">
              <a:off x="11276012" y="2963333"/>
              <a:ext cx="912814" cy="912812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 flipH="1">
              <a:off x="9206969" y="3190344"/>
              <a:ext cx="2981857" cy="2981856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/>
            <p:cNvCxnSpPr/>
            <p:nvPr/>
          </p:nvCxnSpPr>
          <p:spPr>
            <a:xfrm flipH="1">
              <a:off x="10292292" y="3285067"/>
              <a:ext cx="1896534" cy="1896533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/>
            <p:nvPr/>
          </p:nvCxnSpPr>
          <p:spPr>
            <a:xfrm flipH="1">
              <a:off x="10443103" y="3131080"/>
              <a:ext cx="1745722" cy="174572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/>
            <p:cNvCxnSpPr/>
            <p:nvPr/>
          </p:nvCxnSpPr>
          <p:spPr>
            <a:xfrm flipH="1">
              <a:off x="10918826" y="3683001"/>
              <a:ext cx="1270001" cy="1269999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4212" y="4487332"/>
            <a:ext cx="8534400" cy="1507067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2" y="685800"/>
            <a:ext cx="8534400" cy="361526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9904412" y="6172200"/>
            <a:ext cx="1600200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r">
              <a:defRPr sz="10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fld id="{89774C4D-C9D3-4E35-8A54-C6BE3A71F321}" type="datetimeFigureOut">
              <a:rPr lang="sr-Latn-RS" smtClean="0"/>
              <a:t>25.2.2021.</a:t>
            </a:fld>
            <a:endParaRPr lang="sr-Latn-R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4212" y="6172200"/>
            <a:ext cx="7543800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0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endParaRPr lang="sr-Latn-R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363200" y="5578475"/>
            <a:ext cx="1142245" cy="6699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32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fld id="{5FEB0B8F-75A9-455C-9C59-D5A703D453B5}" type="slidenum">
              <a:rPr lang="sr-Latn-RS" smtClean="0"/>
              <a:t>‹#›</a:t>
            </a:fld>
            <a:endParaRPr lang="sr-Latn-RS"/>
          </a:p>
        </p:txBody>
      </p:sp>
    </p:spTree>
    <p:extLst>
      <p:ext uri="{BB962C8B-B14F-4D97-AF65-F5344CB8AC3E}">
        <p14:creationId xmlns:p14="http://schemas.microsoft.com/office/powerpoint/2010/main" val="3184657797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 cap="all">
          <a:ln w="3175" cmpd="sng">
            <a:noFill/>
          </a:ln>
          <a:solidFill>
            <a:schemeClr val="tx1"/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20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8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6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7" Type="http://schemas.openxmlformats.org/officeDocument/2006/relationships/image" Target="../media/image12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51111" y="685799"/>
            <a:ext cx="8001000" cy="2971801"/>
          </a:xfrm>
        </p:spPr>
        <p:txBody>
          <a:bodyPr>
            <a:normAutofit/>
          </a:bodyPr>
          <a:lstStyle/>
          <a:p>
            <a:pPr algn="ctr"/>
            <a:r>
              <a:rPr lang="sr-Cyrl-BA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ПРИРОДА И ДРУШТВО</a:t>
            </a:r>
            <a:br>
              <a:rPr lang="sr-Cyrl-BA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sr-Cyrl-BA" sz="24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трећи </a:t>
            </a:r>
            <a:r>
              <a:rPr lang="sr-Cyrl-BA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РАЗРЕД</a:t>
            </a:r>
            <a:r>
              <a:rPr lang="sr-Latn-RS" sz="5400" dirty="0"/>
              <a:t/>
            </a:r>
            <a:br>
              <a:rPr lang="sr-Latn-RS" sz="5400" dirty="0"/>
            </a:br>
            <a:r>
              <a:rPr lang="sr-Cyrl-BA" sz="54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endParaRPr lang="sr-Latn-RS" sz="54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731895" y="3247421"/>
            <a:ext cx="6400800" cy="1947333"/>
          </a:xfrm>
        </p:spPr>
        <p:txBody>
          <a:bodyPr>
            <a:normAutofit/>
          </a:bodyPr>
          <a:lstStyle/>
          <a:p>
            <a:pPr algn="ctr"/>
            <a:r>
              <a:rPr lang="sr-Cyrl-BA" sz="3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БИЉКЕ ОКОЛИНЕ </a:t>
            </a:r>
            <a:endParaRPr lang="sr-Latn-RS" sz="36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79576" y="4189147"/>
            <a:ext cx="6853119" cy="24896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74182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lvl="0" defTabSz="914400">
              <a:spcBef>
                <a:spcPts val="0"/>
              </a:spcBef>
            </a:pPr>
            <a:r>
              <a:rPr lang="ru-RU" sz="4000" cap="none" dirty="0" smtClean="0">
                <a:ln>
                  <a:noFill/>
                </a:ln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                           </a:t>
            </a:r>
            <a:r>
              <a:rPr lang="sr-Latn-RS" sz="4000" cap="none" dirty="0">
                <a:ln>
                  <a:noFill/>
                </a:ln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sr-Latn-RS" sz="4000" cap="none" dirty="0">
                <a:ln>
                  <a:noFill/>
                </a:ln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sr-Latn-RS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7558304" y="373270"/>
            <a:ext cx="3137312" cy="2767697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120575" y="0"/>
            <a:ext cx="7323205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8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Може бити црвена, зелена ил' жута </a:t>
            </a:r>
          </a:p>
          <a:p>
            <a:pPr algn="just"/>
            <a:r>
              <a:rPr lang="ru-RU" sz="28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може расти у воћњаку – може покрај пута</a:t>
            </a:r>
          </a:p>
          <a:p>
            <a:pPr algn="just"/>
            <a:r>
              <a:rPr lang="ru-RU" sz="28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може да се као џем у теглице стави </a:t>
            </a:r>
          </a:p>
          <a:p>
            <a:pPr algn="just"/>
            <a:r>
              <a:rPr lang="ru-RU" sz="28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од ње може и сок воћни да се прави</a:t>
            </a:r>
          </a:p>
          <a:p>
            <a:pPr algn="just"/>
            <a:r>
              <a:rPr lang="ru-RU" sz="28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најбоља је свјежа – кад је твоја рука</a:t>
            </a:r>
          </a:p>
          <a:p>
            <a:pPr algn="just"/>
            <a:r>
              <a:rPr lang="ru-RU" sz="28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убере са гране – а то је                                                 </a:t>
            </a:r>
            <a:endParaRPr lang="sr-Latn-RS" sz="28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4735762" y="2416046"/>
            <a:ext cx="2391104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800" b="1" cap="none" dirty="0" smtClean="0">
                <a:ln>
                  <a:noFill/>
                </a:ln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  ЈАБУКА</a:t>
            </a:r>
            <a:endParaRPr lang="sr-Latn-RS" sz="2800" dirty="0"/>
          </a:p>
        </p:txBody>
      </p:sp>
      <p:sp>
        <p:nvSpPr>
          <p:cNvPr id="8" name="Rectangle 7"/>
          <p:cNvSpPr/>
          <p:nvPr/>
        </p:nvSpPr>
        <p:spPr>
          <a:xfrm>
            <a:off x="181266" y="3348559"/>
            <a:ext cx="6096000" cy="353943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sr-Cyrl-BA" sz="28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Коријен јој се једе, црвене је боје </a:t>
            </a:r>
            <a:br>
              <a:rPr lang="sr-Cyrl-BA" sz="28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sr-Cyrl-BA" sz="28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 лиске зелене изнад земље стоје користе је људи на 101 начин </a:t>
            </a:r>
            <a:br>
              <a:rPr lang="sr-Cyrl-BA" sz="28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sr-Cyrl-BA" sz="28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к'о поврће свјеже, или као зачин </a:t>
            </a:r>
            <a:br>
              <a:rPr lang="sr-Cyrl-BA" sz="28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sr-Cyrl-BA" sz="28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 дјеца је воле – па су здрава, лијепа лако је погодити – то је </a:t>
            </a:r>
          </a:p>
          <a:p>
            <a:r>
              <a:rPr lang="sr-Cyrl-BA" sz="2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sr-Cyrl-BA" sz="28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                                                 </a:t>
            </a:r>
          </a:p>
          <a:p>
            <a:r>
              <a:rPr lang="sr-Cyrl-BA" sz="2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sr-Cyrl-BA" sz="28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                                                </a:t>
            </a:r>
            <a:endParaRPr lang="sr-Latn-RS" sz="28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83368" y="5718011"/>
            <a:ext cx="2586915" cy="749873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752184" y="3645950"/>
            <a:ext cx="2973528" cy="2836449"/>
          </a:xfrm>
          <a:prstGeom prst="rect">
            <a:avLst/>
          </a:prstGeom>
        </p:spPr>
      </p:pic>
      <p:sp>
        <p:nvSpPr>
          <p:cNvPr id="11" name="Text Placeholder 10"/>
          <p:cNvSpPr>
            <a:spLocks noGrp="1"/>
          </p:cNvSpPr>
          <p:nvPr>
            <p:ph type="body" idx="4294967295"/>
          </p:nvPr>
        </p:nvSpPr>
        <p:spPr/>
        <p:txBody>
          <a:bodyPr/>
          <a:lstStyle/>
          <a:p>
            <a:pPr marL="0" indent="0">
              <a:buNone/>
            </a:pPr>
            <a:r>
              <a:rPr lang="sr-Cyrl-BA" dirty="0" smtClean="0"/>
              <a:t>                               </a:t>
            </a:r>
            <a:endParaRPr lang="sr-Latn-RS" dirty="0" smtClean="0"/>
          </a:p>
        </p:txBody>
      </p:sp>
    </p:spTree>
    <p:extLst>
      <p:ext uri="{BB962C8B-B14F-4D97-AF65-F5344CB8AC3E}">
        <p14:creationId xmlns:p14="http://schemas.microsoft.com/office/powerpoint/2010/main" val="19879895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idx="4294967295"/>
          </p:nvPr>
        </p:nvSpPr>
        <p:spPr>
          <a:xfrm>
            <a:off x="47328" y="498474"/>
            <a:ext cx="8325147" cy="1274341"/>
          </a:xfrm>
        </p:spPr>
        <p:txBody>
          <a:bodyPr>
            <a:normAutofit fontScale="90000"/>
          </a:bodyPr>
          <a:lstStyle/>
          <a:p>
            <a:r>
              <a:rPr lang="sr-Cyrl-BA" sz="2400" cap="none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Кад прољеће дође у зеленој трави одмах послије висибабе она се појави. Позната је свима због љепоте своје, због мириса дивног, љубичасте боје сви је зато беру озарена лица погађајте дјецо то је</a:t>
            </a:r>
            <a:r>
              <a:rPr lang="sr-Cyrl-BA" sz="24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                                             </a:t>
            </a:r>
            <a:endParaRPr lang="sr-Latn-RS" sz="24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72476" y="105557"/>
            <a:ext cx="3336594" cy="2502445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3935988" y="1662545"/>
            <a:ext cx="2348720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sr-Cyrl-BA" sz="28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ЉУБИЧИЦА</a:t>
            </a:r>
            <a:endParaRPr lang="sr-Latn-RS" dirty="0"/>
          </a:p>
        </p:txBody>
      </p:sp>
      <p:sp>
        <p:nvSpPr>
          <p:cNvPr id="7" name="Rectangle 6"/>
          <p:cNvSpPr/>
          <p:nvPr/>
        </p:nvSpPr>
        <p:spPr>
          <a:xfrm>
            <a:off x="376052" y="3117847"/>
            <a:ext cx="6096000" cy="273921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24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Зимзелен и витак на литици стоји </a:t>
            </a:r>
            <a:br>
              <a:rPr lang="ru-RU" sz="24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24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на вјетру, на киши и године броји </a:t>
            </a:r>
          </a:p>
          <a:p>
            <a:r>
              <a:rPr lang="ru-RU" sz="24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на гранама дугим зелене иглице </a:t>
            </a:r>
          </a:p>
          <a:p>
            <a:r>
              <a:rPr lang="ru-RU" sz="24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у његовој крошњи гнијезда праве птице стабло краси груба и храпава кора </a:t>
            </a:r>
          </a:p>
          <a:p>
            <a:r>
              <a:rPr lang="ru-RU" sz="24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свако знати мора – то је слика </a:t>
            </a:r>
          </a:p>
          <a:p>
            <a:r>
              <a:rPr lang="ru-RU" sz="24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                                                  </a:t>
            </a:r>
            <a:r>
              <a:rPr lang="ru-RU" sz="28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БОРА</a:t>
            </a:r>
            <a:endParaRPr lang="sr-Latn-RS" sz="28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72475" y="2986639"/>
            <a:ext cx="2862629" cy="36152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49772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6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4294967295"/>
          </p:nvPr>
        </p:nvSpPr>
        <p:spPr>
          <a:xfrm>
            <a:off x="0" y="1431759"/>
            <a:ext cx="12192000" cy="3851442"/>
          </a:xfrm>
        </p:spPr>
        <p:txBody>
          <a:bodyPr>
            <a:normAutofit fontScale="32500" lnSpcReduction="20000"/>
          </a:bodyPr>
          <a:lstStyle/>
          <a:p>
            <a:pPr marL="0" indent="0">
              <a:buNone/>
            </a:pPr>
            <a:r>
              <a:rPr lang="sr-Cyrl-BA" sz="74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ДА ПОНОВИМО!</a:t>
            </a:r>
          </a:p>
          <a:p>
            <a:pPr marL="0" indent="0">
              <a:buNone/>
            </a:pPr>
            <a:r>
              <a:rPr lang="sr-Cyrl-BA" sz="74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Према тврдоћи и изгледу стабла разликујемо: </a:t>
            </a:r>
          </a:p>
          <a:p>
            <a:r>
              <a:rPr lang="sr-Cyrl-BA" sz="74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Зељасте биљке, које имају зелено и меко стабло</a:t>
            </a:r>
          </a:p>
          <a:p>
            <a:endParaRPr lang="sr-Cyrl-BA" sz="74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sr-Cyrl-BA" sz="7400" dirty="0" smtClean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sr-Cyrl-BA" sz="74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sr-Cyrl-BA" sz="7400" dirty="0" smtClean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sr-Cyrl-BA" sz="74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Дрвенасте биљке, чије је стабло чврсто и тврдо </a:t>
            </a:r>
            <a:endParaRPr lang="sr-Cyrl-BA" sz="74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sr-Cyrl-BA" sz="2400" dirty="0" smtClean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sr-Cyrl-BA" sz="2400" dirty="0" smtClean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sr-Cyrl-BA" sz="24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sr-Cyrl-BA" sz="2400" dirty="0" smtClean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3"/>
            <a:endParaRPr lang="sr-Cyrl-BA" sz="1800" dirty="0" smtClean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28831" y="229508"/>
            <a:ext cx="1847398" cy="137114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683070" y="229508"/>
            <a:ext cx="1795689" cy="137114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28831" y="1630365"/>
            <a:ext cx="1847398" cy="1269321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683069" y="1630364"/>
            <a:ext cx="1795690" cy="1269322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518854" y="3812118"/>
            <a:ext cx="1857375" cy="245745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593489" y="3812118"/>
            <a:ext cx="1885270" cy="24574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42028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ctrTitle"/>
          </p:nvPr>
        </p:nvSpPr>
        <p:spPr>
          <a:xfrm>
            <a:off x="1942996" y="-394854"/>
            <a:ext cx="8001000" cy="1511135"/>
          </a:xfrm>
        </p:spPr>
        <p:txBody>
          <a:bodyPr>
            <a:normAutofit/>
          </a:bodyPr>
          <a:lstStyle/>
          <a:p>
            <a:pPr algn="ctr"/>
            <a:r>
              <a:rPr lang="sr-Cyrl-BA" sz="28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Групе биљака према начину њиховог гајења</a:t>
            </a:r>
            <a:endParaRPr lang="sr-Latn-RS" sz="28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Subtitle 3"/>
          <p:cNvSpPr>
            <a:spLocks noGrp="1"/>
          </p:cNvSpPr>
          <p:nvPr>
            <p:ph type="subTitle" idx="1"/>
          </p:nvPr>
        </p:nvSpPr>
        <p:spPr>
          <a:xfrm>
            <a:off x="719837" y="1116281"/>
            <a:ext cx="11179238" cy="5355771"/>
          </a:xfrm>
        </p:spPr>
        <p:txBody>
          <a:bodyPr>
            <a:normAutofit/>
          </a:bodyPr>
          <a:lstStyle/>
          <a:p>
            <a:r>
              <a:rPr lang="sr-Cyrl-BA" sz="24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Према начину гајења, биљке се могу разврстати у двије групе: </a:t>
            </a:r>
          </a:p>
          <a:p>
            <a:pPr marL="342900" indent="-342900">
              <a:buFontTx/>
              <a:buChar char="-"/>
            </a:pPr>
            <a:r>
              <a:rPr lang="sr-Cyrl-BA" sz="24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Самоникле</a:t>
            </a:r>
            <a:r>
              <a:rPr lang="sr-Cyrl-BA" sz="24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(дивље)</a:t>
            </a:r>
          </a:p>
          <a:p>
            <a:pPr marL="342900" indent="-342900">
              <a:buFontTx/>
              <a:buChar char="-"/>
            </a:pPr>
            <a:r>
              <a:rPr lang="sr-Cyrl-BA" sz="24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Културне</a:t>
            </a:r>
            <a:r>
              <a:rPr lang="sr-Cyrl-BA" sz="24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(гајене)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sr-Cyrl-BA" sz="24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Самоникле биљке су оне које никну саме, о којима човјек не брине. </a:t>
            </a:r>
          </a:p>
          <a:p>
            <a:r>
              <a:rPr lang="sr-Cyrl-BA" sz="24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Значај самониклих биљака највише се састоји у томе што их човјек                 користи за исхрану домаћих животиња (разне траве). Неке од њих користи      за своју исхрану (дивље јагоде) и као љековито биље (боквица...).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sr-Cyrl-BA" sz="24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Гајене биљке су биљке којима човјек ствара услове за добар развој и добијање доста добрих плодова.</a:t>
            </a:r>
          </a:p>
        </p:txBody>
      </p:sp>
    </p:spTree>
    <p:extLst>
      <p:ext uri="{BB962C8B-B14F-4D97-AF65-F5344CB8AC3E}">
        <p14:creationId xmlns:p14="http://schemas.microsoft.com/office/powerpoint/2010/main" val="38773774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/>
          <p:cNvSpPr>
            <a:spLocks noGrp="1"/>
          </p:cNvSpPr>
          <p:nvPr>
            <p:ph type="body" idx="4294967295"/>
          </p:nvPr>
        </p:nvSpPr>
        <p:spPr>
          <a:xfrm>
            <a:off x="0" y="0"/>
            <a:ext cx="11245932" cy="7279574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sr-Cyrl-BA" sz="28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Гајење воћа</a:t>
            </a:r>
          </a:p>
          <a:p>
            <a:r>
              <a:rPr lang="sr-Cyrl-BA" sz="24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Плодове неких биљака зовемо </a:t>
            </a:r>
            <a:r>
              <a:rPr lang="sr-Cyrl-BA" sz="24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воће</a:t>
            </a:r>
            <a:r>
              <a:rPr lang="sr-Cyrl-BA" sz="24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    </a:t>
            </a:r>
          </a:p>
          <a:p>
            <a:r>
              <a:rPr lang="sr-Cyrl-BA" sz="24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Највише се гаји на дрвећу које зовемо воћке                       </a:t>
            </a:r>
          </a:p>
          <a:p>
            <a:pPr marL="0" indent="0">
              <a:buNone/>
            </a:pPr>
            <a:r>
              <a:rPr lang="sr-Cyrl-BA" sz="24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(крушке, шљиве, јабуке, брескве итд.)</a:t>
            </a:r>
          </a:p>
          <a:p>
            <a:r>
              <a:rPr lang="sr-Cyrl-BA" sz="24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Много воћа добија се од биљака које нису дрво:               </a:t>
            </a:r>
          </a:p>
          <a:p>
            <a:pPr marL="0" indent="0">
              <a:buNone/>
            </a:pPr>
            <a:r>
              <a:rPr lang="sr-Cyrl-BA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sr-Cyrl-BA" sz="24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јагода, малина, купина, грожђе и друго.</a:t>
            </a:r>
          </a:p>
          <a:p>
            <a:pPr marL="0" indent="0">
              <a:buNone/>
            </a:pPr>
            <a:endParaRPr lang="sr-Cyrl-BA" sz="2800" dirty="0" smtClean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ctr">
              <a:buNone/>
            </a:pPr>
            <a:r>
              <a:rPr lang="sr-Cyrl-BA" sz="28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Гајење житарица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sr-Cyrl-BA" sz="24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Кукуруз, пшеница, јечам, зоб и још неке биљке </a:t>
            </a:r>
          </a:p>
          <a:p>
            <a:pPr marL="0" indent="0">
              <a:buNone/>
            </a:pPr>
            <a:r>
              <a:rPr lang="sr-Cyrl-BA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sr-Cyrl-BA" sz="24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зову се </a:t>
            </a:r>
            <a:r>
              <a:rPr lang="sr-Cyrl-BA" sz="24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житарице</a:t>
            </a:r>
            <a:r>
              <a:rPr lang="sr-Cyrl-BA" sz="24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sr-Cyrl-BA" sz="24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Човјек их користи у својој исхрани, </a:t>
            </a:r>
          </a:p>
          <a:p>
            <a:pPr marL="0" indent="0">
              <a:buNone/>
            </a:pPr>
            <a:r>
              <a:rPr lang="sr-Cyrl-BA" sz="24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исхрани животиња и за добијање неких производа. </a:t>
            </a:r>
            <a:endParaRPr lang="sr-Latn-RS" sz="24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58993" y="807522"/>
            <a:ext cx="3202380" cy="2125684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58993" y="4429496"/>
            <a:ext cx="3202380" cy="19693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19905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1000"/>
                                        <p:tgtEl>
                                          <p:spTgt spid="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1000"/>
                                        <p:tgtEl>
                                          <p:spTgt spid="6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6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6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1000"/>
                                        <p:tgtEl>
                                          <p:spTgt spid="6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6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6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1000"/>
                                        <p:tgtEl>
                                          <p:spTgt spid="6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6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1000" fill="hold"/>
                                        <p:tgtEl>
                                          <p:spTgt spid="6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4294967295"/>
          </p:nvPr>
        </p:nvSpPr>
        <p:spPr>
          <a:xfrm>
            <a:off x="854242" y="469232"/>
            <a:ext cx="8535988" cy="3708400"/>
          </a:xfrm>
        </p:spPr>
        <p:txBody>
          <a:bodyPr>
            <a:normAutofit/>
          </a:bodyPr>
          <a:lstStyle/>
          <a:p>
            <a:pPr algn="just"/>
            <a:r>
              <a:rPr lang="sr-Cyrl-BA" sz="28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Задатак за самосталан рад: </a:t>
            </a:r>
          </a:p>
          <a:p>
            <a:pPr marL="0" indent="0" algn="just">
              <a:buNone/>
            </a:pPr>
            <a:r>
              <a:rPr lang="sr-Cyrl-BA" sz="28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</a:t>
            </a:r>
            <a:r>
              <a:rPr lang="sr-Cyrl-BA" sz="28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У „</a:t>
            </a:r>
            <a:r>
              <a:rPr lang="sr-Cyrl-BA" sz="28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Радној свесци“ на страни 30</a:t>
            </a:r>
            <a:r>
              <a:rPr lang="sr-Cyrl-BA" sz="2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sr-Cyrl-BA" sz="28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урадити 1. и 2.задатак.</a:t>
            </a:r>
            <a:endParaRPr lang="sr-Latn-RS" sz="28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37884" y="4177632"/>
            <a:ext cx="3446045" cy="22829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63897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416341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Slice">
  <a:themeElements>
    <a:clrScheme name="Slice">
      <a:dk1>
        <a:sysClr val="windowText" lastClr="000000"/>
      </a:dk1>
      <a:lt1>
        <a:sysClr val="window" lastClr="FFFFFF"/>
      </a:lt1>
      <a:dk2>
        <a:srgbClr val="146194"/>
      </a:dk2>
      <a:lt2>
        <a:srgbClr val="76DBF4"/>
      </a:lt2>
      <a:accent1>
        <a:srgbClr val="052F61"/>
      </a:accent1>
      <a:accent2>
        <a:srgbClr val="A50E82"/>
      </a:accent2>
      <a:accent3>
        <a:srgbClr val="14967C"/>
      </a:accent3>
      <a:accent4>
        <a:srgbClr val="6A9E1F"/>
      </a:accent4>
      <a:accent5>
        <a:srgbClr val="E87D37"/>
      </a:accent5>
      <a:accent6>
        <a:srgbClr val="C62324"/>
      </a:accent6>
      <a:hlink>
        <a:srgbClr val="0D2E46"/>
      </a:hlink>
      <a:folHlink>
        <a:srgbClr val="356A95"/>
      </a:folHlink>
    </a:clrScheme>
    <a:fontScheme name="Slice">
      <a:majorFont>
        <a:latin typeface="Century Gothic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Slice">
      <a:fillStyleLst>
        <a:solidFill>
          <a:schemeClr val="phClr"/>
        </a:solidFill>
        <a:gradFill rotWithShape="1">
          <a:gsLst>
            <a:gs pos="0">
              <a:schemeClr val="phClr">
                <a:tint val="62000"/>
                <a:hueMod val="94000"/>
                <a:satMod val="140000"/>
                <a:lumMod val="110000"/>
              </a:schemeClr>
            </a:gs>
            <a:gs pos="100000">
              <a:schemeClr val="phClr">
                <a:tint val="84000"/>
                <a:satMod val="16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hueMod val="94000"/>
                <a:satMod val="130000"/>
                <a:lumMod val="128000"/>
              </a:schemeClr>
            </a:gs>
            <a:gs pos="100000">
              <a:schemeClr val="phClr">
                <a:shade val="94000"/>
                <a:lumMod val="88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tint val="76000"/>
              <a:alpha val="60000"/>
              <a:hueMod val="94000"/>
            </a:schemeClr>
          </a:solidFill>
          <a:prstDash val="solid"/>
        </a:ln>
        <a:ln w="15875" cap="rnd" cmpd="sng" algn="ctr">
          <a:solidFill>
            <a:schemeClr val="phClr">
              <a:hueMod val="94000"/>
            </a:schemeClr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25400" dist="12700" dir="13500000">
              <a:srgbClr val="000000">
                <a:alpha val="45000"/>
              </a:srgbClr>
            </a:innerShdw>
          </a:effectLst>
        </a:effectStyle>
        <a:effectStyle>
          <a:effectLst>
            <a:outerShdw blurRad="50800" dist="38100" dir="5400000" rotWithShape="0">
              <a:srgbClr val="000000">
                <a:alpha val="46000"/>
              </a:srgbClr>
            </a:outerShdw>
          </a:effectLst>
          <a:scene3d>
            <a:camera prst="orthographicFront">
              <a:rot lat="0" lon="0" rev="0"/>
            </a:camera>
            <a:lightRig rig="threePt" dir="t"/>
          </a:scene3d>
          <a:sp3d prstMaterial="plastic">
            <a:bevelT w="25400" h="25400"/>
          </a:sp3d>
        </a:effectStyle>
      </a:effectStyleLst>
      <a:bgFillStyleLst>
        <a:solidFill>
          <a:schemeClr val="phClr"/>
        </a:solidFill>
        <a:gradFill rotWithShape="1">
          <a:gsLst>
            <a:gs pos="10000">
              <a:schemeClr val="phClr">
                <a:tint val="97000"/>
                <a:hueMod val="92000"/>
                <a:satMod val="169000"/>
                <a:lumMod val="164000"/>
              </a:schemeClr>
            </a:gs>
            <a:gs pos="100000">
              <a:schemeClr val="phClr">
                <a:shade val="96000"/>
                <a:satMod val="120000"/>
                <a:lumMod val="90000"/>
              </a:schemeClr>
            </a:gs>
          </a:gsLst>
          <a:lin ang="6120000" scaled="1"/>
        </a:gradFill>
        <a:gradFill rotWithShape="1">
          <a:gsLst>
            <a:gs pos="0">
              <a:schemeClr val="phClr">
                <a:tint val="97000"/>
                <a:hueMod val="92000"/>
                <a:satMod val="169000"/>
                <a:lumMod val="164000"/>
              </a:schemeClr>
            </a:gs>
            <a:gs pos="100000">
              <a:schemeClr val="phClr">
                <a:shade val="96000"/>
                <a:satMod val="120000"/>
                <a:lumMod val="90000"/>
              </a:schemeClr>
            </a:gs>
          </a:gsLst>
          <a:path path="circle">
            <a:fillToRect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lice" id="{0507925B-6AC9-4358-8E18-C330545D08F8}" vid="{13FEC7C6-62A9-40C4-99D2-581AACACAA2F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27</TotalTime>
  <Words>334</Words>
  <Application>Microsoft Office PowerPoint</Application>
  <PresentationFormat>Widescreen</PresentationFormat>
  <Paragraphs>53</Paragraphs>
  <Slides>8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8</vt:i4>
      </vt:variant>
    </vt:vector>
  </HeadingPairs>
  <TitlesOfParts>
    <vt:vector size="14" baseType="lpstr">
      <vt:lpstr>Arial</vt:lpstr>
      <vt:lpstr>Calibri</vt:lpstr>
      <vt:lpstr>Century Gothic</vt:lpstr>
      <vt:lpstr>Wingdings</vt:lpstr>
      <vt:lpstr>Wingdings 3</vt:lpstr>
      <vt:lpstr>Slice</vt:lpstr>
      <vt:lpstr>ПРИРОДА И ДРУШТВО трећи РАЗРЕД  </vt:lpstr>
      <vt:lpstr>                                  </vt:lpstr>
      <vt:lpstr>Кад прољеће дође у зеленој трави одмах послије висибабе она се појави. Позната је свима због љепоте своје, због мириса дивног, љубичасте боје сви је зато беру озарена лица погађајте дјецо то је                                                   </vt:lpstr>
      <vt:lpstr>PowerPoint Presentation</vt:lpstr>
      <vt:lpstr>Групе биљака према начину њиховог гајења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 ШКОЛСКИ ЧАС</dc:title>
  <dc:creator>racunar</dc:creator>
  <cp:lastModifiedBy>Nastavnik</cp:lastModifiedBy>
  <cp:revision>5</cp:revision>
  <dcterms:modified xsi:type="dcterms:W3CDTF">2021-02-25T09:20:17Z</dcterms:modified>
</cp:coreProperties>
</file>