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6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75" r:id="rId21"/>
  </p:sldIdLst>
  <p:sldSz cx="9144000" cy="5143500" type="screen16x9"/>
  <p:notesSz cx="6858000" cy="9144000"/>
  <p:embeddedFontLst>
    <p:embeddedFont>
      <p:font typeface="Cambria Math" pitchFamily="18" charset="0"/>
      <p:regular r:id="rId22"/>
    </p:embeddedFont>
    <p:embeddedFont>
      <p:font typeface="Wingdings 2" pitchFamily="18" charset="2"/>
      <p:regular r:id="rId23"/>
    </p:embeddedFont>
    <p:embeddedFont>
      <p:font typeface="Constantia" pitchFamily="18" charset="0"/>
      <p:regular r:id="rId24"/>
      <p:bold r:id="rId25"/>
      <p:italic r:id="rId26"/>
      <p:bold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096-E095-4165-A4BD-6BC6AEA1D0FF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AB7E6-DB67-4C75-AA4D-EA1AD60EEEE9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096-E095-4165-A4BD-6BC6AEA1D0FF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AB7E6-DB67-4C75-AA4D-EA1AD60EEEE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096-E095-4165-A4BD-6BC6AEA1D0FF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AB7E6-DB67-4C75-AA4D-EA1AD60EEEE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096-E095-4165-A4BD-6BC6AEA1D0FF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AB7E6-DB67-4C75-AA4D-EA1AD60EEEE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096-E095-4165-A4BD-6BC6AEA1D0FF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AB7E6-DB67-4C75-AA4D-EA1AD60EEEE9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096-E095-4165-A4BD-6BC6AEA1D0FF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AB7E6-DB67-4C75-AA4D-EA1AD60EEEE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096-E095-4165-A4BD-6BC6AEA1D0FF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AB7E6-DB67-4C75-AA4D-EA1AD60EEEE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096-E095-4165-A4BD-6BC6AEA1D0FF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AB7E6-DB67-4C75-AA4D-EA1AD60EEEE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096-E095-4165-A4BD-6BC6AEA1D0FF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AB7E6-DB67-4C75-AA4D-EA1AD60EEEE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096-E095-4165-A4BD-6BC6AEA1D0FF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AB7E6-DB67-4C75-AA4D-EA1AD60EEEE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096-E095-4165-A4BD-6BC6AEA1D0FF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CF1AB7E6-DB67-4C75-AA4D-EA1AD60EEEE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2612096-E095-4165-A4BD-6BC6AEA1D0FF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1AB7E6-DB67-4C75-AA4D-EA1AD60EEEE9}" type="slidenum">
              <a:rPr lang="en-GB" smtClean="0"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906274"/>
            <a:ext cx="85689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Четврти разред</a:t>
            </a:r>
          </a:p>
          <a:p>
            <a:pPr algn="ctr"/>
            <a:endParaRPr lang="sr-Cyrl-R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sr-Cyrl-R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Српски језик</a:t>
            </a:r>
          </a:p>
          <a:p>
            <a:pPr algn="ctr"/>
            <a:endParaRPr lang="sr-Cyrl-R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sr-Cyrl-RS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Синоними и антоними - утврђивање</a:t>
            </a:r>
          </a:p>
        </p:txBody>
      </p:sp>
    </p:spTree>
    <p:extLst>
      <p:ext uri="{BB962C8B-B14F-4D97-AF65-F5344CB8AC3E}">
        <p14:creationId xmlns:p14="http://schemas.microsoft.com/office/powerpoint/2010/main" val="90245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906274"/>
            <a:ext cx="8568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Четврти разред</a:t>
            </a:r>
          </a:p>
          <a:p>
            <a:pPr algn="ctr"/>
            <a:endParaRPr lang="sr-Cyrl-R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sr-Cyrl-R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Математика</a:t>
            </a:r>
          </a:p>
          <a:p>
            <a:pPr algn="ctr"/>
            <a:endParaRPr lang="sr-Cyrl-R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sr-Cyrl-R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Сабирање троцифрених бројева </a:t>
            </a:r>
          </a:p>
          <a:p>
            <a:pPr algn="ctr"/>
            <a:r>
              <a:rPr lang="sr-Cyrl-R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(збир јединица није већи од 9)</a:t>
            </a:r>
            <a:endParaRPr lang="en-GB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4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81470"/>
              </p:ext>
            </p:extLst>
          </p:nvPr>
        </p:nvGraphicFramePr>
        <p:xfrm>
          <a:off x="2159733" y="843558"/>
          <a:ext cx="4824534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178"/>
                <a:gridCol w="1608178"/>
                <a:gridCol w="1608178"/>
              </a:tblGrid>
              <a:tr h="414046">
                <a:tc>
                  <a:txBody>
                    <a:bodyPr/>
                    <a:lstStyle/>
                    <a:p>
                      <a:pPr algn="ctr"/>
                      <a:r>
                        <a:rPr lang="sr-Cyrl-RS" sz="24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endParaRPr lang="en-GB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endParaRPr lang="en-GB" sz="36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Ј</a:t>
                      </a:r>
                      <a:endParaRPr lang="en-GB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14046">
                <a:tc>
                  <a:txBody>
                    <a:bodyPr/>
                    <a:lstStyle/>
                    <a:p>
                      <a:pPr algn="ctr"/>
                      <a:r>
                        <a:rPr lang="sr-Cyrl-RS" sz="24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GB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GB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GB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14046">
                <a:tc>
                  <a:txBody>
                    <a:bodyPr/>
                    <a:lstStyle/>
                    <a:p>
                      <a:pPr algn="ctr"/>
                      <a:r>
                        <a:rPr lang="sr-Cyrl-RS" sz="24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GB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GB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GB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14046">
                <a:tc>
                  <a:txBody>
                    <a:bodyPr/>
                    <a:lstStyle/>
                    <a:p>
                      <a:pPr algn="ctr"/>
                      <a:r>
                        <a:rPr lang="sr-Cyrl-RS" sz="2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GB" sz="2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GB" sz="2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GB" sz="2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24550" y="1419622"/>
                <a:ext cx="8872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</m:oMath>
                  </m:oMathPara>
                </a14:m>
                <a:endParaRPr lang="en-GB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50" y="1419622"/>
                <a:ext cx="887210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23528" y="3027605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Сабирке записујемо један испод другог тако да јединице буду записане тачно испод јединица, десетице испод десетица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а стотине испод стотина.</a:t>
            </a:r>
            <a:endParaRPr lang="sr-Cyrl-R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4342333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Писмено сабирање почињемо сабирањем јединица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sr-Cyrl-R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800" y="104314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ПРВИ НАЧИН:</a:t>
            </a:r>
          </a:p>
        </p:txBody>
      </p:sp>
    </p:spTree>
    <p:extLst>
      <p:ext uri="{BB962C8B-B14F-4D97-AF65-F5344CB8AC3E}">
        <p14:creationId xmlns:p14="http://schemas.microsoft.com/office/powerpoint/2010/main" val="9347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203598"/>
            <a:ext cx="856895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Сабирке записујемо у истом реду: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sr-Cyrl-R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sr-Cyrl-R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sr-Cyrl-RS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342 + 123 = 465</a:t>
            </a:r>
          </a:p>
          <a:p>
            <a:pPr algn="ctr"/>
            <a:endParaRPr lang="sr-Cyrl-RS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Сабирање такође почињемо од јединица.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800" y="104314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ДРУГИ НАЧИН:</a:t>
            </a:r>
          </a:p>
        </p:txBody>
      </p:sp>
    </p:spTree>
    <p:extLst>
      <p:ext uri="{BB962C8B-B14F-4D97-AF65-F5344CB8AC3E}">
        <p14:creationId xmlns:p14="http://schemas.microsoft.com/office/powerpoint/2010/main" val="9347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11560" y="1923678"/>
            <a:ext cx="3744416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85800" y="104314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ТРЕЋИ НАЧИН: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614174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Сваки сабирак можемо написати као збир вишеструких декадних јединица. </a:t>
            </a:r>
            <a:endParaRPr lang="sr-Cyrl-R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Може да се сабира и више сабирака (овдје и три)</a:t>
            </a:r>
          </a:p>
          <a:p>
            <a:pPr algn="ctr"/>
            <a:endParaRPr lang="sr-Cyrl-R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3 0 2</a:t>
            </a:r>
            <a:endParaRPr lang="sr-Cyrl-R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4 3 6 </a:t>
            </a:r>
          </a:p>
          <a:p>
            <a:pPr algn="ctr"/>
            <a:r>
              <a: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+ 5 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292080" y="3219822"/>
            <a:ext cx="172819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3528" y="3406229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7 8 9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560" y="1923678"/>
            <a:ext cx="3744416" cy="28623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r-Cyrl-R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Потписујете:</a:t>
            </a:r>
            <a:endParaRPr lang="sr-Cyrl-R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sr-Cyrl-R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Јединице испод јединица</a:t>
            </a:r>
          </a:p>
          <a:p>
            <a:r>
              <a:rPr lang="sr-Cyrl-R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Десетице испод десетица</a:t>
            </a:r>
          </a:p>
          <a:p>
            <a:r>
              <a:rPr lang="sr-Cyrl-R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Стотине испод стотина</a:t>
            </a:r>
          </a:p>
          <a:p>
            <a:r>
              <a:rPr lang="sr-Cyrl-R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302=3*100+0*10+2*1</a:t>
            </a:r>
          </a:p>
          <a:p>
            <a:r>
              <a:rPr lang="sr-Cyrl-R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436=4*100+3*10+6*1</a:t>
            </a:r>
          </a:p>
          <a:p>
            <a:r>
              <a:rPr lang="sr-Cyrl-R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+51=             5*10+1*1</a:t>
            </a:r>
          </a:p>
          <a:p>
            <a:endParaRPr lang="sr-Cyrl-R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sr-Cyrl-R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789=7*100+8*10+9*1</a:t>
            </a: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7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723349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Задатак 1.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Дате бројеве сабери на први и други начин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637 и 261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367 и 421</a:t>
            </a:r>
            <a:endParaRPr lang="sr-Cyrl-R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3528" y="2283718"/>
            <a:ext cx="8604956" cy="2304256"/>
            <a:chOff x="323528" y="2283718"/>
            <a:chExt cx="8604956" cy="2304256"/>
          </a:xfrm>
        </p:grpSpPr>
        <p:sp>
          <p:nvSpPr>
            <p:cNvPr id="6" name="TextBox 5"/>
            <p:cNvSpPr txBox="1"/>
            <p:nvPr/>
          </p:nvSpPr>
          <p:spPr>
            <a:xfrm>
              <a:off x="323528" y="2427734"/>
              <a:ext cx="42844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AutoNum type="alphaLcParenR"/>
              </a:pPr>
              <a:r>
                <a:rPr lang="en-GB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637</a:t>
              </a:r>
            </a:p>
            <a:p>
              <a:pPr algn="just"/>
              <a:endPara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en-GB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+261</a:t>
              </a:r>
              <a:r>
                <a:rPr lang="en-GB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637+261 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= 898</a:t>
              </a:r>
              <a:endPara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75556" y="3579862"/>
              <a:ext cx="392443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3528" y="3579862"/>
              <a:ext cx="4176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898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824028" y="3579862"/>
              <a:ext cx="392443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644008" y="2427734"/>
              <a:ext cx="42844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б)  36</a:t>
              </a:r>
              <a:r>
                <a:rPr lang="en-GB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7</a:t>
              </a:r>
            </a:p>
            <a:p>
              <a:pPr algn="just"/>
              <a:endPara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en-GB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42</a:t>
              </a:r>
              <a:r>
                <a:rPr lang="en-GB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          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367</a:t>
              </a:r>
              <a:r>
                <a:rPr lang="en-GB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42</a:t>
              </a:r>
              <a:r>
                <a:rPr lang="en-GB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 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= 788</a:t>
              </a:r>
              <a:endPara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44008" y="3550245"/>
              <a:ext cx="4284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788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23528" y="2283718"/>
              <a:ext cx="4284476" cy="230425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716016" y="2283718"/>
              <a:ext cx="4212468" cy="230425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3478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723349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Задатак 2.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Израчунај на трећи начин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422, 344 и 231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303, 124 и 472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3528" y="2067694"/>
            <a:ext cx="8460940" cy="2808312"/>
            <a:chOff x="323528" y="2067694"/>
            <a:chExt cx="8460940" cy="2808312"/>
          </a:xfrm>
        </p:grpSpPr>
        <p:sp>
          <p:nvSpPr>
            <p:cNvPr id="6" name="TextBox 5"/>
            <p:cNvSpPr txBox="1"/>
            <p:nvPr/>
          </p:nvSpPr>
          <p:spPr>
            <a:xfrm>
              <a:off x="323528" y="2139702"/>
              <a:ext cx="428447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AutoNum type="alphaLcParenR"/>
              </a:pP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422= 4*100+2*10+2*1</a:t>
              </a:r>
            </a:p>
            <a:p>
              <a:pPr algn="just"/>
              <a:endPara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344= 3*100+4*10+4+1</a:t>
              </a:r>
            </a:p>
            <a:p>
              <a:pPr algn="just"/>
              <a:endPara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+ 231= 2*100+3*10+1*1</a:t>
              </a:r>
            </a:p>
            <a:p>
              <a:pPr algn="just"/>
              <a:endPara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</a:t>
              </a:r>
              <a:r>
                <a:rPr lang="sr-Cyrl-RS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997= 9*100+9*10+7*1</a:t>
              </a:r>
              <a:endPara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99992" y="2139702"/>
              <a:ext cx="428447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б)  303= 3*100+0*10+3*1</a:t>
              </a:r>
            </a:p>
            <a:p>
              <a:pPr algn="just"/>
              <a:endPara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124= 1*100+2*10+4+1</a:t>
              </a:r>
            </a:p>
            <a:p>
              <a:pPr algn="just"/>
              <a:endPara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+ 472= 4*100+7*10+2*1</a:t>
              </a:r>
            </a:p>
            <a:p>
              <a:pPr algn="just"/>
              <a:endPara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</a:t>
              </a:r>
              <a:r>
                <a:rPr lang="sr-Cyrl-RS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899= 8*100+9*10+9*1</a:t>
              </a:r>
              <a:endPara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323528" y="2067694"/>
              <a:ext cx="3816424" cy="2808312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427984" y="2067694"/>
              <a:ext cx="3816424" cy="2808312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3478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723349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Задатак 3.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другом разреду у једној основној школи има 203 ученика, у трећем разреду 182, а у четвртом разреду 214 ученика. Колико је ученика у сва три разреда?</a:t>
            </a:r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2750026"/>
            <a:ext cx="85689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203 + 182 + 214 = 599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sr-Cyrl-R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Одговор: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сва три разреда има 599 ученика.</a:t>
            </a:r>
          </a:p>
        </p:txBody>
      </p:sp>
    </p:spTree>
    <p:extLst>
      <p:ext uri="{BB962C8B-B14F-4D97-AF65-F5344CB8AC3E}">
        <p14:creationId xmlns:p14="http://schemas.microsoft.com/office/powerpoint/2010/main" val="93478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723349"/>
            <a:ext cx="8568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ЗАДАЦИ ЗА САМОСТАЛАН РАД: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sr-Cyrl-R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sr-Cyrl-R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Задатак 1. </a:t>
            </a:r>
            <a:r>
              <a:rPr lang="sr-Cyrl-R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Сабери на три начина</a:t>
            </a:r>
            <a:endParaRPr lang="sr-Cyrl-R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sr-Cyrl-RS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sr-Cyrl-R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а) 134 и 125</a:t>
            </a:r>
          </a:p>
          <a:p>
            <a:pPr algn="just"/>
            <a:r>
              <a:rPr lang="sr-Cyrl-R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б) 257 и 231</a:t>
            </a:r>
          </a:p>
          <a:p>
            <a:pPr algn="just"/>
            <a:r>
              <a:rPr lang="sr-Cyrl-R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в) 345 и 512</a:t>
            </a:r>
          </a:p>
        </p:txBody>
      </p:sp>
    </p:spTree>
    <p:extLst>
      <p:ext uri="{BB962C8B-B14F-4D97-AF65-F5344CB8AC3E}">
        <p14:creationId xmlns:p14="http://schemas.microsoft.com/office/powerpoint/2010/main" val="253588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906274"/>
            <a:ext cx="8568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Четврти разред</a:t>
            </a:r>
          </a:p>
          <a:p>
            <a:pPr algn="ctr"/>
            <a:endParaRPr lang="sr-Cyrl-R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sr-Cyrl-R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Физичко васпитање</a:t>
            </a:r>
          </a:p>
          <a:p>
            <a:pPr algn="ctr"/>
            <a:endParaRPr lang="sr-Cyrl-R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sr-Cyrl-R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Пењање, провлачење и спуштање кроз љестве, обруч и окна</a:t>
            </a:r>
            <a:endParaRPr lang="en-GB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1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sfizick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0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800" y="248330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СИНОНИМИ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1120552"/>
            <a:ext cx="85689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Ријечи које имају исто или слично значење називамо </a:t>
            </a:r>
            <a:r>
              <a:rPr lang="sr-Cyrl-R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синоними.</a:t>
            </a:r>
            <a:endParaRPr lang="en-US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sr-Cyrl-RS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Таквих ријечи има у свим врстама ријечи. На примјер, именица </a:t>
            </a:r>
            <a:r>
              <a:rPr lang="sr-Cyrl-RS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херој </a:t>
            </a: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има исто значење као и именица </a:t>
            </a:r>
            <a:r>
              <a:rPr lang="sr-Cyrl-RS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јунак</a:t>
            </a: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глагол </a:t>
            </a:r>
            <a:r>
              <a:rPr lang="sr-Cyrl-RS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сјећи </a:t>
            </a: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има исто значење што и глагол </a:t>
            </a:r>
            <a:r>
              <a:rPr lang="sr-Cyrl-RS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резати</a:t>
            </a: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а придјев </a:t>
            </a:r>
            <a:r>
              <a:rPr lang="sr-Cyrl-RS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радознао </a:t>
            </a: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 значење као и придјев </a:t>
            </a:r>
            <a:r>
              <a:rPr lang="sr-Cyrl-RS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знатижељан</a:t>
            </a: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87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707654"/>
            <a:ext cx="8568952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Неке од ових вјежби можете урадити и код куће уз надзор одрасле </a:t>
            </a:r>
            <a:r>
              <a:rPr lang="sr-Cyrl-R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особе</a:t>
            </a:r>
            <a:r>
              <a:rPr lang="en-GB" sz="4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GB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7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800" y="104314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АНТОНИМИ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614174"/>
            <a:ext cx="85689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Ријечи које имају супротно значење називају се </a:t>
            </a:r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антоними.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sr-Cyrl-R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Примјери:</a:t>
            </a:r>
          </a:p>
          <a:p>
            <a:pPr algn="ctr">
              <a:lnSpc>
                <a:spcPct val="150000"/>
              </a:lnSpc>
            </a:pPr>
            <a:r>
              <a: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едро – облачно</a:t>
            </a:r>
          </a:p>
          <a:p>
            <a:pPr algn="ctr">
              <a:lnSpc>
                <a:spcPct val="150000"/>
              </a:lnSpc>
            </a:pPr>
            <a:r>
              <a: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ув – мокар</a:t>
            </a:r>
          </a:p>
          <a:p>
            <a:pPr algn="ctr">
              <a:lnSpc>
                <a:spcPct val="150000"/>
              </a:lnSpc>
            </a:pPr>
            <a:r>
              <a: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олестан – здрав</a:t>
            </a:r>
          </a:p>
          <a:p>
            <a:pPr algn="ctr">
              <a:lnSpc>
                <a:spcPct val="150000"/>
              </a:lnSpc>
            </a:pPr>
            <a:r>
              <a: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ршав – дебео</a:t>
            </a:r>
          </a:p>
          <a:p>
            <a:pPr algn="ctr">
              <a:lnSpc>
                <a:spcPct val="150000"/>
              </a:lnSpc>
            </a:pPr>
            <a:r>
              <a: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штар – туп</a:t>
            </a:r>
          </a:p>
          <a:p>
            <a:pPr algn="ctr"/>
            <a:endParaRPr lang="sr-Cyrl-R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8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323528" y="723349"/>
            <a:ext cx="8568952" cy="4296673"/>
            <a:chOff x="323528" y="723349"/>
            <a:chExt cx="8568952" cy="4296673"/>
          </a:xfrm>
        </p:grpSpPr>
        <p:sp>
          <p:nvSpPr>
            <p:cNvPr id="3" name="TextBox 2"/>
            <p:cNvSpPr txBox="1"/>
            <p:nvPr/>
          </p:nvSpPr>
          <p:spPr>
            <a:xfrm>
              <a:off x="323528" y="723349"/>
              <a:ext cx="85689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 typeface="Arial" pitchFamily="34" charset="0"/>
                <a:buChar char="•"/>
              </a:pPr>
              <a:r>
                <a:rPr lang="sr-Cyrl-RS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Задатак 1. 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Повежи ријечи са истим или сличним значењем: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3528" y="1596737"/>
              <a:ext cx="4284476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расан</a:t>
              </a:r>
            </a:p>
            <a:p>
              <a:pPr algn="ctr"/>
              <a:r>
                <a:rPr lang="sr-Cyrl-RS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в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есео</a:t>
              </a:r>
            </a:p>
            <a:p>
              <a:pPr algn="ctr"/>
              <a:r>
                <a:rPr lang="sr-Cyrl-RS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т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ама</a:t>
              </a:r>
            </a:p>
            <a:p>
              <a:pPr algn="ctr"/>
              <a:r>
                <a:rPr lang="sr-Cyrl-RS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х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ерој</a:t>
              </a:r>
            </a:p>
            <a:p>
              <a:pPr algn="ctr"/>
              <a:r>
                <a:rPr lang="sr-Cyrl-RS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осматрати</a:t>
              </a:r>
              <a:endPara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sr-Cyrl-RS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ричљив</a:t>
              </a:r>
            </a:p>
            <a:p>
              <a:pPr algn="ctr"/>
              <a:r>
                <a:rPr lang="sr-Cyrl-RS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з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анимљив</a:t>
              </a:r>
            </a:p>
            <a:p>
              <a:pPr algn="ctr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туга</a:t>
              </a:r>
            </a:p>
            <a:p>
              <a:pPr algn="ctr"/>
              <a:r>
                <a:rPr lang="sr-Cyrl-RS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рква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63988" y="1603702"/>
              <a:ext cx="4284476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жалост</a:t>
              </a:r>
            </a:p>
            <a:p>
              <a:pPr algn="ctr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шаргарепа</a:t>
              </a:r>
            </a:p>
            <a:p>
              <a:pPr algn="ctr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диван</a:t>
              </a:r>
            </a:p>
            <a:p>
              <a:pPr algn="ctr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говорљив</a:t>
              </a:r>
            </a:p>
            <a:p>
              <a:pPr algn="ctr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мрак</a:t>
              </a:r>
              <a:endPara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радостан</a:t>
              </a:r>
            </a:p>
            <a:p>
              <a:pPr algn="ctr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јунак</a:t>
              </a:r>
            </a:p>
            <a:p>
              <a:pPr algn="ctr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гледати</a:t>
              </a:r>
            </a:p>
            <a:p>
              <a:pPr algn="ctr"/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интересантан </a:t>
              </a: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2987824" y="1851670"/>
            <a:ext cx="3096344" cy="72008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987824" y="2211710"/>
            <a:ext cx="2880320" cy="144016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915816" y="2571750"/>
            <a:ext cx="3312368" cy="733147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915816" y="2938323"/>
            <a:ext cx="3312368" cy="1145595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347864" y="3311862"/>
            <a:ext cx="2664296" cy="10600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131840" y="2938323"/>
            <a:ext cx="2736304" cy="713547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275856" y="4083918"/>
            <a:ext cx="2304256" cy="72008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2915816" y="1851670"/>
            <a:ext cx="3096344" cy="25922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2987824" y="2283718"/>
            <a:ext cx="2808312" cy="252028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84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723349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Задатак 2.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Према сљедећим глаголима наведи што више ријечи истог или сличног значења: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528" y="1668745"/>
            <a:ext cx="8568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Јести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хранити се, ручати, обједовати, гристи, таманити, смазати</a:t>
            </a:r>
          </a:p>
          <a:p>
            <a:pPr algn="just"/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Ићи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ходати, корачати, кретати се, газити, пјешачити, јурити, путовати</a:t>
            </a:r>
          </a:p>
          <a:p>
            <a:pPr algn="just"/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Радити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чинити, прионути на посао, пословати, извршити, службовати</a:t>
            </a:r>
          </a:p>
          <a:p>
            <a:pPr algn="just"/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Говорити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причати, рећи, чаврљати, разговарати, бесједити, зборити</a:t>
            </a:r>
            <a:endParaRPr lang="sr-Cyrl-R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6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723349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Задатак 3.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Наведи ријечи супротног значења: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99792" y="1358377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sr-Cyrl-R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рљав –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7984" y="1347614"/>
            <a:ext cx="158417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чист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1862433"/>
            <a:ext cx="172819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sr-Cyrl-R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ијен –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7984" y="1843849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вриједан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7744" y="2366489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плашљив –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7984" y="2355726"/>
            <a:ext cx="180020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храбар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7744" y="2870545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лаган –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7984" y="2859782"/>
            <a:ext cx="180020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тежак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67744" y="3374601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весео –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27984" y="3363838"/>
            <a:ext cx="180020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тужан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7744" y="3860073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висок –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7984" y="3867894"/>
            <a:ext cx="180020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r-Cyrl-R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низак </a:t>
            </a:r>
          </a:p>
        </p:txBody>
      </p:sp>
    </p:spTree>
    <p:extLst>
      <p:ext uri="{BB962C8B-B14F-4D97-AF65-F5344CB8AC3E}">
        <p14:creationId xmlns:p14="http://schemas.microsoft.com/office/powerpoint/2010/main" val="187198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323528" y="555526"/>
            <a:ext cx="8568952" cy="4208408"/>
            <a:chOff x="323528" y="555526"/>
            <a:chExt cx="8568952" cy="4208408"/>
          </a:xfrm>
        </p:grpSpPr>
        <p:sp>
          <p:nvSpPr>
            <p:cNvPr id="3" name="TextBox 2"/>
            <p:cNvSpPr txBox="1"/>
            <p:nvPr/>
          </p:nvSpPr>
          <p:spPr>
            <a:xfrm>
              <a:off x="323528" y="555526"/>
              <a:ext cx="85689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 typeface="Arial" pitchFamily="34" charset="0"/>
                <a:buChar char="•"/>
              </a:pPr>
              <a:r>
                <a:rPr lang="sr-Cyrl-RS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Задатак 4. </a:t>
              </a: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Повежи ријечи из прве колоне са ријечима супротног значења из друге колоне: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3528" y="1347614"/>
              <a:ext cx="4284476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пун</a:t>
              </a:r>
            </a:p>
            <a:p>
              <a:pPr algn="ctr">
                <a:lnSpc>
                  <a:spcPct val="150000"/>
                </a:lnSpc>
              </a:pP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стар</a:t>
              </a:r>
            </a:p>
            <a:p>
              <a:pPr algn="ctr">
                <a:lnSpc>
                  <a:spcPct val="150000"/>
                </a:lnSpc>
              </a:pP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свијетао</a:t>
              </a:r>
            </a:p>
            <a:p>
              <a:pPr algn="ctr">
                <a:lnSpc>
                  <a:spcPct val="150000"/>
                </a:lnSpc>
              </a:pP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крупан</a:t>
              </a:r>
            </a:p>
            <a:p>
              <a:pPr algn="ctr">
                <a:lnSpc>
                  <a:spcPct val="150000"/>
                </a:lnSpc>
              </a:pP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мокар</a:t>
              </a:r>
              <a:endPara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дугачак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63988" y="1347614"/>
              <a:ext cx="4284476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сув</a:t>
              </a:r>
            </a:p>
            <a:p>
              <a:pPr algn="ctr">
                <a:lnSpc>
                  <a:spcPct val="150000"/>
                </a:lnSpc>
              </a:pP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кратак</a:t>
              </a:r>
            </a:p>
            <a:p>
              <a:pPr algn="ctr">
                <a:lnSpc>
                  <a:spcPct val="150000"/>
                </a:lnSpc>
              </a:pP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ситан</a:t>
              </a:r>
            </a:p>
            <a:p>
              <a:pPr algn="ctr">
                <a:lnSpc>
                  <a:spcPct val="150000"/>
                </a:lnSpc>
              </a:pP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празан</a:t>
              </a:r>
            </a:p>
            <a:p>
              <a:pPr algn="ctr">
                <a:lnSpc>
                  <a:spcPct val="150000"/>
                </a:lnSpc>
              </a:pP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млад</a:t>
              </a:r>
              <a:endPara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sr-Cyrl-R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таман</a:t>
              </a:r>
            </a:p>
          </p:txBody>
        </p:sp>
      </p:grpSp>
      <p:cxnSp>
        <p:nvCxnSpPr>
          <p:cNvPr id="4" name="Straight Arrow Connector 3"/>
          <p:cNvCxnSpPr/>
          <p:nvPr/>
        </p:nvCxnSpPr>
        <p:spPr>
          <a:xfrm>
            <a:off x="2771800" y="1707654"/>
            <a:ext cx="3240360" cy="1656184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843808" y="2283718"/>
            <a:ext cx="3312368" cy="1584176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31840" y="2787774"/>
            <a:ext cx="3024336" cy="1656184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59832" y="2787774"/>
            <a:ext cx="3096344" cy="576064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987824" y="1779662"/>
            <a:ext cx="3312368" cy="2088232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131840" y="2355726"/>
            <a:ext cx="2880320" cy="2088232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2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23528" y="1725652"/>
            <a:ext cx="26642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брз</a:t>
            </a:r>
          </a:p>
          <a:p>
            <a:pPr algn="ctr">
              <a:lnSpc>
                <a:spcPct val="150000"/>
              </a:lnSpc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полетан</a:t>
            </a:r>
          </a:p>
          <a:p>
            <a:pPr algn="ctr">
              <a:lnSpc>
                <a:spcPct val="150000"/>
              </a:lnSpc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спор</a:t>
            </a:r>
          </a:p>
          <a:p>
            <a:pPr algn="ctr">
              <a:lnSpc>
                <a:spcPct val="150000"/>
              </a:lnSpc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хитар</a:t>
            </a:r>
          </a:p>
          <a:p>
            <a:pPr algn="ctr">
              <a:lnSpc>
                <a:spcPct val="150000"/>
              </a:lnSpc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муњевит</a:t>
            </a:r>
            <a:endParaRPr lang="sr-Cyrl-R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2160" y="1725652"/>
            <a:ext cx="26642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одважан</a:t>
            </a:r>
          </a:p>
          <a:p>
            <a:pPr algn="ctr">
              <a:lnSpc>
                <a:spcPct val="150000"/>
              </a:lnSpc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плашљив</a:t>
            </a:r>
          </a:p>
          <a:p>
            <a:pPr algn="ctr">
              <a:lnSpc>
                <a:spcPct val="150000"/>
              </a:lnSpc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храбар</a:t>
            </a:r>
          </a:p>
          <a:p>
            <a:pPr algn="ctr">
              <a:lnSpc>
                <a:spcPct val="150000"/>
              </a:lnSpc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неустрашив</a:t>
            </a:r>
          </a:p>
          <a:p>
            <a:pPr algn="ctr">
              <a:lnSpc>
                <a:spcPct val="150000"/>
              </a:lnSpc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смио</a:t>
            </a:r>
            <a:endParaRPr lang="sr-Cyrl-R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1840" y="1725652"/>
            <a:ext cx="26642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лијеп</a:t>
            </a:r>
          </a:p>
          <a:p>
            <a:pPr algn="ctr">
              <a:lnSpc>
                <a:spcPct val="150000"/>
              </a:lnSpc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диван</a:t>
            </a:r>
          </a:p>
          <a:p>
            <a:pPr algn="ctr">
              <a:lnSpc>
                <a:spcPct val="150000"/>
              </a:lnSpc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ружан</a:t>
            </a:r>
          </a:p>
          <a:p>
            <a:pPr algn="ctr">
              <a:lnSpc>
                <a:spcPct val="150000"/>
              </a:lnSpc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красан</a:t>
            </a:r>
          </a:p>
          <a:p>
            <a:pPr algn="ctr">
              <a:lnSpc>
                <a:spcPct val="150000"/>
              </a:lnSpc>
            </a:pP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допадљив</a:t>
            </a:r>
            <a:endParaRPr lang="sr-Cyrl-R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528" y="771550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Задатак </a:t>
            </a:r>
            <a:r>
              <a:rPr lang="sr-Cyrl-R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свакој групи ријечи заокружи ријеч која ту не припада</a:t>
            </a:r>
          </a:p>
        </p:txBody>
      </p:sp>
      <p:sp>
        <p:nvSpPr>
          <p:cNvPr id="2" name="Oval 1"/>
          <p:cNvSpPr/>
          <p:nvPr/>
        </p:nvSpPr>
        <p:spPr>
          <a:xfrm>
            <a:off x="1187624" y="2931790"/>
            <a:ext cx="93610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3851920" y="2931790"/>
            <a:ext cx="122413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6516216" y="2355726"/>
            <a:ext cx="172819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80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3528" y="771550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Задатак 1.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Допуни реченице:</a:t>
            </a:r>
          </a:p>
          <a:p>
            <a:pPr algn="just"/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Кад за неког кажемо да је </a:t>
            </a:r>
            <a:r>
              <a:rPr lang="sr-Cyrl-RS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готован,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 значи да је ______.</a:t>
            </a:r>
          </a:p>
          <a:p>
            <a:pPr algn="just"/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Кад двије другарице </a:t>
            </a:r>
            <a:r>
              <a:rPr lang="sr-Cyrl-RS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ћаскају,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 значи да оне __________.</a:t>
            </a:r>
          </a:p>
          <a:p>
            <a:pPr algn="just"/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Кад једемо </a:t>
            </a:r>
            <a:r>
              <a:rPr lang="sr-Cyrl-RS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шаргарепу,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 значи да једемо ____________.</a:t>
            </a:r>
          </a:p>
          <a:p>
            <a:pPr algn="just"/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Ако за неког кажемо да је </a:t>
            </a:r>
            <a:r>
              <a:rPr lang="sr-Cyrl-RS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оштроуман,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 значи да је он _________________.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800" y="104314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ЗАДАЦИ ЗА САМОСТАЛАН РАД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8" y="3363838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Задатак </a:t>
            </a:r>
            <a:r>
              <a:rPr lang="sr-Cyrl-R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sr-Cyrl-R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Напиши супротна значења од ријечи:</a:t>
            </a:r>
          </a:p>
          <a:p>
            <a:pPr algn="just"/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Чист - _________________	Вриједан - _____________</a:t>
            </a:r>
          </a:p>
          <a:p>
            <a:pPr algn="just"/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Паметан - ______________	Лијеп - ________________</a:t>
            </a:r>
          </a:p>
          <a:p>
            <a:pPr algn="just"/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Брз - __________________</a:t>
            </a: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sr-Cyrl-R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Млад - 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17151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498</TotalTime>
  <Words>677</Words>
  <Application>Microsoft Office PowerPoint</Application>
  <PresentationFormat>On-screen Show (16:9)</PresentationFormat>
  <Paragraphs>185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Cambria Math</vt:lpstr>
      <vt:lpstr>Wingdings 2</vt:lpstr>
      <vt:lpstr>Constantia</vt:lpstr>
      <vt:lpstr>Calibri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37</cp:revision>
  <dcterms:created xsi:type="dcterms:W3CDTF">2021-02-26T20:50:04Z</dcterms:created>
  <dcterms:modified xsi:type="dcterms:W3CDTF">2021-03-02T06:54:49Z</dcterms:modified>
</cp:coreProperties>
</file>