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70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2774853"/>
            <a:ext cx="8305800" cy="85725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s-Latn-BA" smtClean="0"/>
              <a:t>Kliknite da dodate stil podnaslova prototipa</a:t>
            </a:r>
            <a:endParaRPr kumimoji="0"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075299"/>
            <a:ext cx="8305800" cy="14859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cxnSp>
        <p:nvCxnSpPr>
          <p:cNvPr id="8" name="Prava linija spajanja 7"/>
          <p:cNvCxnSpPr/>
          <p:nvPr/>
        </p:nvCxnSpPr>
        <p:spPr>
          <a:xfrm>
            <a:off x="1463626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a linija spajanja 12"/>
          <p:cNvCxnSpPr/>
          <p:nvPr/>
        </p:nvCxnSpPr>
        <p:spPr>
          <a:xfrm>
            <a:off x="4708574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2644727"/>
            <a:ext cx="45720" cy="3429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Čuvar mjesta podatak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9DF9-49FA-4CB4-98F9-71A3D164416A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16" name="Čuvar mjesta broja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5A6D76-6CE4-4A1E-B49E-5DB40102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Čuvar mjesta podnožj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9DF9-49FA-4CB4-98F9-71A3D164416A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6D76-6CE4-4A1E-B49E-5DB40102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9DF9-49FA-4CB4-98F9-71A3D164416A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6D76-6CE4-4A1E-B49E-5DB40102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jesta sadržaja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14" name="Čuvar mjesta podatak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F29DF9-49FA-4CB4-98F9-71A3D164416A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15" name="Čuvar mjesta broja slajd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F5A6D76-6CE4-4A1E-B49E-5DB40102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Čuvar mjesta podnožj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9DF9-49FA-4CB4-98F9-71A3D164416A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6D76-6CE4-4A1E-B49E-5DB40102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628900"/>
            <a:ext cx="7924800" cy="10287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685800" y="3719148"/>
            <a:ext cx="7924800" cy="738552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cxnSp>
        <p:nvCxnSpPr>
          <p:cNvPr id="7" name="Prava linija spajanja 6"/>
          <p:cNvCxnSpPr/>
          <p:nvPr/>
        </p:nvCxnSpPr>
        <p:spPr>
          <a:xfrm>
            <a:off x="685800" y="3687744"/>
            <a:ext cx="7924800" cy="3226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9DF9-49FA-4CB4-98F9-71A3D164416A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6D76-6CE4-4A1E-B49E-5DB40102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1" name="Čuvar mjesta sadržaja 10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13" name="Čuvar mjesta sadržaja 12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6D76-6CE4-4A1E-B49E-5DB40102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9DF9-49FA-4CB4-98F9-71A3D164416A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32" name="Čuvar mjesta sadržaja 31"/>
          <p:cNvSpPr>
            <a:spLocks noGrp="1"/>
          </p:cNvSpPr>
          <p:nvPr>
            <p:ph sz="half" idx="2"/>
          </p:nvPr>
        </p:nvSpPr>
        <p:spPr>
          <a:xfrm>
            <a:off x="457200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34" name="Čuvar mjesta sadržaja 33"/>
          <p:cNvSpPr>
            <a:spLocks noGrp="1"/>
          </p:cNvSpPr>
          <p:nvPr>
            <p:ph sz="quarter" idx="4"/>
          </p:nvPr>
        </p:nvSpPr>
        <p:spPr>
          <a:xfrm>
            <a:off x="4649788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2" name="Čuvar mjesta teksta 11"/>
          <p:cNvSpPr>
            <a:spLocks noGrp="1"/>
          </p:cNvSpPr>
          <p:nvPr>
            <p:ph type="body" idx="3"/>
          </p:nvPr>
        </p:nvSpPr>
        <p:spPr>
          <a:xfrm>
            <a:off x="4648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cxnSp>
        <p:nvCxnSpPr>
          <p:cNvPr id="10" name="Prava linija spajanja 9"/>
          <p:cNvCxnSpPr/>
          <p:nvPr/>
        </p:nvCxnSpPr>
        <p:spPr>
          <a:xfrm>
            <a:off x="562945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a linija spajanja 16"/>
          <p:cNvCxnSpPr/>
          <p:nvPr/>
        </p:nvCxnSpPr>
        <p:spPr>
          <a:xfrm>
            <a:off x="4754880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9DF9-49FA-4CB4-98F9-71A3D164416A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6D76-6CE4-4A1E-B49E-5DB40102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9DF9-49FA-4CB4-98F9-71A3D164416A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6D76-6CE4-4A1E-B49E-5DB401022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Čuvar mjesta sadržaja 28"/>
          <p:cNvSpPr>
            <a:spLocks noGrp="1"/>
          </p:cNvSpPr>
          <p:nvPr>
            <p:ph sz="quarter" idx="1"/>
          </p:nvPr>
        </p:nvSpPr>
        <p:spPr>
          <a:xfrm>
            <a:off x="457200" y="342900"/>
            <a:ext cx="6248400" cy="428625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2"/>
          </p:nvPr>
        </p:nvSpPr>
        <p:spPr>
          <a:xfrm>
            <a:off x="6781800" y="1200150"/>
            <a:ext cx="1984248" cy="280035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342900"/>
            <a:ext cx="19812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8" name="Čuvar mjesta podatak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F29DF9-49FA-4CB4-98F9-71A3D164416A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F5A6D76-6CE4-4A1E-B49E-5DB40102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Čuvar mjesta podnožj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342900"/>
            <a:ext cx="20574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457200" y="342900"/>
            <a:ext cx="6019800" cy="417195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bs-Latn-BA" smtClean="0"/>
              <a:t>Klinite na ikonu da dodate sliku</a:t>
            </a:r>
            <a:endParaRPr kumimoji="0"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6629400" y="1200150"/>
            <a:ext cx="2057400" cy="33147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8" name="Čuvar mjesta podatak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9DF9-49FA-4CB4-98F9-71A3D164416A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5A6D76-6CE4-4A1E-B49E-5DB40102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Čuvar mjesta podnožj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Čuvar mjesta teksta 8"/>
          <p:cNvSpPr>
            <a:spLocks noGrp="1"/>
          </p:cNvSpPr>
          <p:nvPr>
            <p:ph type="body" idx="1"/>
          </p:nvPr>
        </p:nvSpPr>
        <p:spPr>
          <a:xfrm>
            <a:off x="457200" y="1085850"/>
            <a:ext cx="8229600" cy="35087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  <a:p>
            <a:pPr lvl="1" eaLnBrk="1" latinLnBrk="0" hangingPunct="1"/>
            <a:r>
              <a:rPr kumimoji="0" lang="bs-Latn-BA" smtClean="0"/>
              <a:t>Drugi nivo</a:t>
            </a:r>
          </a:p>
          <a:p>
            <a:pPr lvl="2" eaLnBrk="1" latinLnBrk="0" hangingPunct="1"/>
            <a:r>
              <a:rPr kumimoji="0" lang="bs-Latn-BA" smtClean="0"/>
              <a:t>Treći nivo</a:t>
            </a:r>
          </a:p>
          <a:p>
            <a:pPr lvl="3" eaLnBrk="1" latinLnBrk="0" hangingPunct="1"/>
            <a:r>
              <a:rPr kumimoji="0" lang="bs-Latn-BA" smtClean="0"/>
              <a:t>Četvrti nivo</a:t>
            </a:r>
          </a:p>
          <a:p>
            <a:pPr lvl="4" eaLnBrk="1" latinLnBrk="0" hangingPunct="1"/>
            <a:r>
              <a:rPr kumimoji="0" lang="bs-Latn-BA" smtClean="0"/>
              <a:t>Peti nivo</a:t>
            </a:r>
            <a:endParaRPr kumimoji="0" lang="en-US"/>
          </a:p>
        </p:txBody>
      </p:sp>
      <p:sp>
        <p:nvSpPr>
          <p:cNvPr id="24" name="Čuvar mjesta podataka 23"/>
          <p:cNvSpPr>
            <a:spLocks noGrp="1"/>
          </p:cNvSpPr>
          <p:nvPr>
            <p:ph type="dt" sz="half" idx="2"/>
          </p:nvPr>
        </p:nvSpPr>
        <p:spPr>
          <a:xfrm>
            <a:off x="5791200" y="4652750"/>
            <a:ext cx="2590800" cy="288036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F29DF9-49FA-4CB4-98F9-71A3D164416A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10" name="Čuvar mjesta podnožja 9"/>
          <p:cNvSpPr>
            <a:spLocks noGrp="1"/>
          </p:cNvSpPr>
          <p:nvPr>
            <p:ph type="ftr" sz="quarter" idx="3"/>
          </p:nvPr>
        </p:nvSpPr>
        <p:spPr>
          <a:xfrm>
            <a:off x="2133600" y="4652750"/>
            <a:ext cx="358140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Čuvar mjesta broja slajda 21"/>
          <p:cNvSpPr>
            <a:spLocks noGrp="1"/>
          </p:cNvSpPr>
          <p:nvPr>
            <p:ph type="sldNum" sz="quarter" idx="4"/>
          </p:nvPr>
        </p:nvSpPr>
        <p:spPr>
          <a:xfrm>
            <a:off x="8410575" y="4636148"/>
            <a:ext cx="609600" cy="3429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F5A6D76-6CE4-4A1E-B49E-5DB401022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Čuvar mjesta naslova 4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71472" y="500048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СРПСКИ ЈЕЗИК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5. разред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2428860" y="1857370"/>
            <a:ext cx="4572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 smtClean="0">
                <a:solidFill>
                  <a:schemeClr val="bg1"/>
                </a:solidFill>
              </a:rPr>
              <a:t>„</a:t>
            </a:r>
            <a:r>
              <a:rPr lang="sr-Cyrl-R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ЗЛАТНО </a:t>
            </a:r>
            <a:r>
              <a:rPr lang="sr-Cyrl-R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ЈАГЊЕ</a:t>
            </a:r>
            <a:r>
              <a:rPr lang="sr-Cyrl-RS" sz="3600" dirty="0" smtClean="0">
                <a:solidFill>
                  <a:schemeClr val="bg1"/>
                </a:solidFill>
              </a:rPr>
              <a:t>“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2000232" y="3000378"/>
            <a:ext cx="5500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Одломак из дјела </a:t>
            </a:r>
            <a:r>
              <a:rPr lang="sr-Cyrl-RS" sz="2400" dirty="0" smtClean="0">
                <a:solidFill>
                  <a:schemeClr val="bg1"/>
                </a:solidFill>
              </a:rPr>
              <a:t>„</a:t>
            </a:r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Књига за </a:t>
            </a:r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Марка</a:t>
            </a:r>
            <a:r>
              <a:rPr lang="sr-Cyrl-RS" sz="2400" dirty="0" smtClean="0">
                <a:solidFill>
                  <a:schemeClr val="bg1"/>
                </a:solidFill>
              </a:rPr>
              <a:t>“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sr-Cyrl-R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Светлана Велмар Јанковић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lika 6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642924"/>
            <a:ext cx="1500182" cy="13126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714348" y="428610"/>
            <a:ext cx="68580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причи се издваја шест тематских цјелина: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Растков страх;</a:t>
            </a:r>
          </a:p>
          <a:p>
            <a:pPr marL="457200" indent="-457200">
              <a:buAutoNum type="arabicPeriod"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Растков стид;</a:t>
            </a:r>
          </a:p>
          <a:p>
            <a:pPr marL="457200" indent="-457200">
              <a:buAutoNum type="arabicPeriod"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Растков сан;</a:t>
            </a:r>
          </a:p>
          <a:p>
            <a:pPr marL="457200" indent="-457200">
              <a:buAutoNum type="arabicPeriod"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Расткова жеља за савладавањем страха;</a:t>
            </a:r>
          </a:p>
          <a:p>
            <a:pPr marL="457200" indent="-457200">
              <a:buAutoNum type="arabicPeriod"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Очи у очи са вуком – превладавање страха;</a:t>
            </a:r>
          </a:p>
          <a:p>
            <a:pPr marL="457200" indent="-457200">
              <a:buAutoNum type="arabicPeriod"/>
            </a:pP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Растков повратак.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kvir za tekst 4"/>
          <p:cNvSpPr txBox="1"/>
          <p:nvPr/>
        </p:nvSpPr>
        <p:spPr>
          <a:xfrm>
            <a:off x="428596" y="357172"/>
            <a:ext cx="85011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Вријеме радње: дјетињство Растка Немањића; </a:t>
            </a:r>
          </a:p>
          <a:p>
            <a:endParaRPr lang="sr-Cyrl-R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Мјесто радње: у граду Расу, на двору Стефана Немање;</a:t>
            </a:r>
          </a:p>
          <a:p>
            <a:endParaRPr lang="sr-Cyrl-R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Главни лик: дјечак Растко;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Споредни ликови: браћа Вукан и Стефан, отац Стефан Немања;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Особине ликова: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Растко:  плашљив, стидљив, повучен, послушан, 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храбар, поносан.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Вукан и Стефан: безосјећајни, неразумни, подругљиви.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642910" y="785800"/>
            <a:ext cx="72866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Тема: Суочавање са властитим страхом и његово 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превладавање.</a:t>
            </a:r>
          </a:p>
          <a:p>
            <a:endParaRPr lang="sr-Cyrl-R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Идеја: Страхове побјеђујемо само ако се са њима 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суочимо.</a:t>
            </a:r>
          </a:p>
          <a:p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Наша снага крије се у нама самима.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lika 6" descr="Sl стара књиг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3071816"/>
            <a:ext cx="2071702" cy="1952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kvir za tekst 4"/>
          <p:cNvSpPr txBox="1"/>
          <p:nvPr/>
        </p:nvSpPr>
        <p:spPr>
          <a:xfrm>
            <a:off x="642910" y="571486"/>
            <a:ext cx="80010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Задатак за самосталан рад:</a:t>
            </a:r>
          </a:p>
          <a:p>
            <a:endParaRPr lang="sr-Cyrl-R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Размисли о ликовима ове приче. Да ли су они заиста постојали, као личности?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На који начин Растко показује свој страх пред другима?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Размисли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шта у овој причи представља златно јагње а шта опасни вук?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lika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3429007"/>
            <a:ext cx="1878953" cy="1285884"/>
          </a:xfrm>
          <a:prstGeom prst="rect">
            <a:avLst/>
          </a:prstGeom>
        </p:spPr>
      </p:pic>
      <p:pic>
        <p:nvPicPr>
          <p:cNvPr id="7" name="Slika 6" descr="Wallpaper_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12601" y="3417947"/>
            <a:ext cx="1945416" cy="1296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68</TotalTime>
  <Words>203</Words>
  <Application>Microsoft Office PowerPoint</Application>
  <PresentationFormat>On-screen Show (16:9)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Papir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zujic</dc:creator>
  <cp:lastModifiedBy>s.vilotic</cp:lastModifiedBy>
  <cp:revision>10</cp:revision>
  <dcterms:created xsi:type="dcterms:W3CDTF">2021-03-04T20:01:05Z</dcterms:created>
  <dcterms:modified xsi:type="dcterms:W3CDTF">2021-03-05T08:49:24Z</dcterms:modified>
</cp:coreProperties>
</file>