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9T15:43:09.16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7898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5065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6757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0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873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0656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8999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96606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3181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0035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6196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9717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2714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91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7497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7329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2079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C388-2EC0-4016-8639-88E594ED1900}" type="datetimeFigureOut">
              <a:rPr lang="sr-Latn-BA" smtClean="0"/>
              <a:t>9.3.2021.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B98A-13D9-47E3-9AD2-490D6E15E7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23488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chlacht_an_der_Sutjeska" TargetMode="External"/><Relationship Id="rId7" Type="http://schemas.openxmlformats.org/officeDocument/2006/relationships/hyperlink" Target="https://wikitravel.org/shared/File:Banja_vrucica_kardial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www.masina.rs/?p=2721" TargetMode="Externa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design.stackexchange.com/questions/79928/how-to-stop-illustrator-from-making-my-stroke-bigger-when-duplicating-file-or-e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ernando/3525285452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A087-8759-4AF0-B6D7-753BF030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959582"/>
          </a:xfrm>
        </p:spPr>
        <p:txBody>
          <a:bodyPr>
            <a:noAutofit/>
          </a:bodyPr>
          <a:lstStyle/>
          <a:p>
            <a:r>
              <a:rPr lang="bs-Cyrl-BA" sz="6000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  <a:br>
              <a:rPr lang="bs-Cyrl-BA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6000" dirty="0">
                <a:latin typeface="Arial" panose="020B0604020202020204" pitchFamily="34" charset="0"/>
                <a:cs typeface="Arial" panose="020B0604020202020204" pitchFamily="34" charset="0"/>
              </a:rPr>
              <a:t>4. разред</a:t>
            </a:r>
            <a:endParaRPr lang="sr-Latn-B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1F41-DD84-49A0-8D28-C3F3157C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578100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ДЕМИНУТИВИ И АУГМЕНТАТИВИ - УТВРЂИВАЊЕ</a:t>
            </a:r>
            <a:endParaRPr lang="sr-Latn-BA"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BFA3-D6A2-41EB-9669-AF4E8A8E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980" y="592965"/>
            <a:ext cx="9245894" cy="718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1. ДАТА СУ ДВА БРОЈА 257 И 231. КОЛИКИ ЈЕ ЗБИР?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6E458-6231-491C-AA03-C23007237972}"/>
              </a:ext>
            </a:extLst>
          </p:cNvPr>
          <p:cNvSpPr txBox="1"/>
          <p:nvPr/>
        </p:nvSpPr>
        <p:spPr>
          <a:xfrm>
            <a:off x="1069284" y="3672927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257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B6CBD-2D22-4F7E-917A-F41E9971D172}"/>
              </a:ext>
            </a:extLst>
          </p:cNvPr>
          <p:cNvSpPr txBox="1"/>
          <p:nvPr/>
        </p:nvSpPr>
        <p:spPr>
          <a:xfrm>
            <a:off x="799980" y="404953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+ 231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7797F6-E244-4E2B-AC66-92E7F725B17E}"/>
              </a:ext>
            </a:extLst>
          </p:cNvPr>
          <p:cNvCxnSpPr/>
          <p:nvPr/>
        </p:nvCxnSpPr>
        <p:spPr>
          <a:xfrm>
            <a:off x="1046590" y="4490247"/>
            <a:ext cx="6944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D37AA3-461B-4A31-978D-E8292717F682}"/>
              </a:ext>
            </a:extLst>
          </p:cNvPr>
          <p:cNvSpPr txBox="1"/>
          <p:nvPr/>
        </p:nvSpPr>
        <p:spPr>
          <a:xfrm>
            <a:off x="1046590" y="451120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488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164BB0EC-62A6-410A-A300-C6A32FF49C21}"/>
              </a:ext>
            </a:extLst>
          </p:cNvPr>
          <p:cNvSpPr/>
          <p:nvPr/>
        </p:nvSpPr>
        <p:spPr>
          <a:xfrm>
            <a:off x="1393800" y="2532617"/>
            <a:ext cx="1687658" cy="95200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1400" dirty="0">
                <a:latin typeface="Arial" panose="020B0604020202020204" pitchFamily="34" charset="0"/>
                <a:cs typeface="Arial" panose="020B0604020202020204" pitchFamily="34" charset="0"/>
              </a:rPr>
              <a:t>ПРВИ САБИРАК</a:t>
            </a:r>
            <a:endParaRPr lang="sr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5A7CADA-7F0C-4DC8-9E16-039215CB8ECD}"/>
              </a:ext>
            </a:extLst>
          </p:cNvPr>
          <p:cNvSpPr/>
          <p:nvPr/>
        </p:nvSpPr>
        <p:spPr>
          <a:xfrm>
            <a:off x="2260322" y="3886200"/>
            <a:ext cx="1687657" cy="1014167"/>
          </a:xfrm>
          <a:prstGeom prst="cloudCallout">
            <a:avLst>
              <a:gd name="adj1" fmla="val -66456"/>
              <a:gd name="adj2" fmla="val -138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1400" dirty="0">
                <a:latin typeface="Arial" panose="020B0604020202020204" pitchFamily="34" charset="0"/>
                <a:cs typeface="Arial" panose="020B0604020202020204" pitchFamily="34" charset="0"/>
              </a:rPr>
              <a:t>ДРУГИ САБИРАК</a:t>
            </a:r>
            <a:endParaRPr lang="sr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F6FDEB5C-7063-4CEB-BC3B-CEE958F1FF3B}"/>
              </a:ext>
            </a:extLst>
          </p:cNvPr>
          <p:cNvSpPr/>
          <p:nvPr/>
        </p:nvSpPr>
        <p:spPr>
          <a:xfrm>
            <a:off x="1416494" y="5420515"/>
            <a:ext cx="1239739" cy="719551"/>
          </a:xfrm>
          <a:prstGeom prst="cloudCallout">
            <a:avLst>
              <a:gd name="adj1" fmla="val -40074"/>
              <a:gd name="adj2" fmla="val -793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1400" dirty="0">
                <a:latin typeface="Arial" panose="020B0604020202020204" pitchFamily="34" charset="0"/>
                <a:cs typeface="Arial" panose="020B0604020202020204" pitchFamily="34" charset="0"/>
              </a:rPr>
              <a:t>ЗБИР</a:t>
            </a:r>
            <a:endParaRPr lang="sr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45F4EC-947C-484A-9598-AAA7E5E93248}"/>
              </a:ext>
            </a:extLst>
          </p:cNvPr>
          <p:cNvSpPr txBox="1"/>
          <p:nvPr/>
        </p:nvSpPr>
        <p:spPr>
          <a:xfrm>
            <a:off x="7112000" y="1667329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2. НАЧИН: 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B6EF3E-F9FB-437A-8F74-D739D48AC6CC}"/>
              </a:ext>
            </a:extLst>
          </p:cNvPr>
          <p:cNvSpPr txBox="1"/>
          <p:nvPr/>
        </p:nvSpPr>
        <p:spPr>
          <a:xfrm>
            <a:off x="7112000" y="25326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257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9358C4-0834-4F22-80C2-5ED52C170E94}"/>
              </a:ext>
            </a:extLst>
          </p:cNvPr>
          <p:cNvSpPr txBox="1"/>
          <p:nvPr/>
        </p:nvSpPr>
        <p:spPr>
          <a:xfrm>
            <a:off x="7695228" y="253261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+ 231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8A2AFE-B7B8-49DC-B4F1-54A91C831758}"/>
              </a:ext>
            </a:extLst>
          </p:cNvPr>
          <p:cNvSpPr txBox="1"/>
          <p:nvPr/>
        </p:nvSpPr>
        <p:spPr>
          <a:xfrm>
            <a:off x="8526780" y="2532615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= 488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BFC72-55A7-44CA-A6A7-F552AC3DEF8C}"/>
              </a:ext>
            </a:extLst>
          </p:cNvPr>
          <p:cNvSpPr txBox="1"/>
          <p:nvPr/>
        </p:nvSpPr>
        <p:spPr>
          <a:xfrm>
            <a:off x="1290180" y="1752385"/>
            <a:ext cx="226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1. НАЧИН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  <p:bldP spid="13" grpId="0" animBg="1"/>
      <p:bldP spid="14" grpId="0" animBg="1"/>
      <p:bldP spid="18" grpId="0"/>
      <p:bldP spid="24" grpId="0"/>
      <p:bldP spid="2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1257-F645-4835-80B4-DA9A5222D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72478"/>
            <a:ext cx="9905999" cy="711822"/>
          </a:xfrm>
        </p:spPr>
        <p:txBody>
          <a:bodyPr/>
          <a:lstStyle/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3. НАЧИН: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0F795-0597-4F7D-BD97-C6C7C2DD9C30}"/>
              </a:ext>
            </a:extLst>
          </p:cNvPr>
          <p:cNvSpPr txBox="1"/>
          <p:nvPr/>
        </p:nvSpPr>
        <p:spPr>
          <a:xfrm>
            <a:off x="1536700" y="1714500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257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88794-45E3-48DD-A533-E1B0BE7A3D07}"/>
              </a:ext>
            </a:extLst>
          </p:cNvPr>
          <p:cNvSpPr txBox="1"/>
          <p:nvPr/>
        </p:nvSpPr>
        <p:spPr>
          <a:xfrm>
            <a:off x="1267396" y="212896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+ 231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03F0C-4965-4DBB-999A-64263477A461}"/>
              </a:ext>
            </a:extLst>
          </p:cNvPr>
          <p:cNvSpPr txBox="1"/>
          <p:nvPr/>
        </p:nvSpPr>
        <p:spPr>
          <a:xfrm>
            <a:off x="2154920" y="1760666"/>
            <a:ext cx="4144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= (2 * 100 + 5 * 10 + 7 * 1) =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7C503-01F0-4422-A727-7792A9513D2E}"/>
              </a:ext>
            </a:extLst>
          </p:cNvPr>
          <p:cNvSpPr txBox="1"/>
          <p:nvPr/>
        </p:nvSpPr>
        <p:spPr>
          <a:xfrm>
            <a:off x="2154920" y="2111632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= (2 * 100 + 3 * 10 + 1 * 1) =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F5E42-CF17-4F6F-B4BD-07FA22EBD0F5}"/>
              </a:ext>
            </a:extLst>
          </p:cNvPr>
          <p:cNvSpPr txBox="1"/>
          <p:nvPr/>
        </p:nvSpPr>
        <p:spPr>
          <a:xfrm>
            <a:off x="6045199" y="1760665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200 + 50 + 7 =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EB9E2-AA14-4F73-B8C1-0078DB29206E}"/>
              </a:ext>
            </a:extLst>
          </p:cNvPr>
          <p:cNvSpPr txBox="1"/>
          <p:nvPr/>
        </p:nvSpPr>
        <p:spPr>
          <a:xfrm>
            <a:off x="6045199" y="2105629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200 + 30 + 1 =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61DD7-9D99-40CF-A07F-81152D0CA5BD}"/>
              </a:ext>
            </a:extLst>
          </p:cNvPr>
          <p:cNvSpPr txBox="1"/>
          <p:nvPr/>
        </p:nvSpPr>
        <p:spPr>
          <a:xfrm>
            <a:off x="5791199" y="2441849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= 400 + 80 + 8 = 488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E77EDA-F20C-4DDE-BFA5-BFA6B23CC0F4}"/>
              </a:ext>
            </a:extLst>
          </p:cNvPr>
          <p:cNvSpPr txBox="1"/>
          <p:nvPr/>
        </p:nvSpPr>
        <p:spPr>
          <a:xfrm>
            <a:off x="1143000" y="4284704"/>
            <a:ext cx="8043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КОД ОВИХ ЗАДАТАКА ПРИМЈЕЋУЈЕМО </a:t>
            </a:r>
          </a:p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ДА ЈЕ ЗБИР ЈЕДИНИЦА КОД САБИРАКА МАЊИ ОД 9.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A1D6B-B917-42D1-8407-CDEE5B89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65829"/>
            <a:ext cx="9905999" cy="1177246"/>
          </a:xfrm>
        </p:spPr>
        <p:txBody>
          <a:bodyPr/>
          <a:lstStyle/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САДА ЋЕМО ДА ВИДИМО КАКО СЕ САБИРАЈУ БРОЈЕВИ ГДЈЕ ЈЕ ЗБИР ЈЕДИНИЦА ВЕЋИ ОД 9.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6D1E7-FEA0-4E47-8C3B-83D97F7E4D71}"/>
              </a:ext>
            </a:extLst>
          </p:cNvPr>
          <p:cNvSpPr txBox="1"/>
          <p:nvPr/>
        </p:nvSpPr>
        <p:spPr>
          <a:xfrm>
            <a:off x="1199246" y="2458656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416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6BA18-12C9-4D51-847A-BE076F9A3B08}"/>
              </a:ext>
            </a:extLst>
          </p:cNvPr>
          <p:cNvSpPr txBox="1"/>
          <p:nvPr/>
        </p:nvSpPr>
        <p:spPr>
          <a:xfrm>
            <a:off x="1199246" y="1639200"/>
            <a:ext cx="494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ИЗРАЧУНАЈ НА ДВА НАЧИНА</a:t>
            </a:r>
            <a:endParaRPr lang="sr-Latn-B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6EF7F-3AC3-4968-BA2F-AA502DE8593E}"/>
              </a:ext>
            </a:extLst>
          </p:cNvPr>
          <p:cNvSpPr txBox="1"/>
          <p:nvPr/>
        </p:nvSpPr>
        <p:spPr>
          <a:xfrm>
            <a:off x="937677" y="2757242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+ 325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455914-DC5A-4B00-9548-97ECE2964287}"/>
              </a:ext>
            </a:extLst>
          </p:cNvPr>
          <p:cNvCxnSpPr>
            <a:cxnSpLocks/>
          </p:cNvCxnSpPr>
          <p:nvPr/>
        </p:nvCxnSpPr>
        <p:spPr>
          <a:xfrm>
            <a:off x="1199246" y="3199314"/>
            <a:ext cx="722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1E307A-5135-48B8-86F5-076AAA2E39BB}"/>
              </a:ext>
            </a:extLst>
          </p:cNvPr>
          <p:cNvSpPr txBox="1"/>
          <p:nvPr/>
        </p:nvSpPr>
        <p:spPr>
          <a:xfrm>
            <a:off x="1143000" y="3300096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741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E9EB3-E5D8-4195-BDCA-AAE1C45F2220}"/>
              </a:ext>
            </a:extLst>
          </p:cNvPr>
          <p:cNvSpPr txBox="1"/>
          <p:nvPr/>
        </p:nvSpPr>
        <p:spPr>
          <a:xfrm>
            <a:off x="1401382" y="2212722"/>
            <a:ext cx="19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r-Latn-B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966F86-73A5-443C-ACB2-9F56772E965A}"/>
              </a:ext>
            </a:extLst>
          </p:cNvPr>
          <p:cNvSpPr txBox="1"/>
          <p:nvPr/>
        </p:nvSpPr>
        <p:spPr>
          <a:xfrm>
            <a:off x="2476500" y="2458655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416 + 325 =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7C7EB2-7109-40FA-8DE9-9F33F6BCFB99}"/>
              </a:ext>
            </a:extLst>
          </p:cNvPr>
          <p:cNvSpPr txBox="1"/>
          <p:nvPr/>
        </p:nvSpPr>
        <p:spPr>
          <a:xfrm>
            <a:off x="4192656" y="2458654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741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86172E-110E-4F12-B06A-69326541E5E3}"/>
              </a:ext>
            </a:extLst>
          </p:cNvPr>
          <p:cNvSpPr txBox="1"/>
          <p:nvPr/>
        </p:nvSpPr>
        <p:spPr>
          <a:xfrm>
            <a:off x="3515331" y="22084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r-Latn-B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10F2F9-D86D-4DEF-BB24-DAEC0FAC424D}"/>
              </a:ext>
            </a:extLst>
          </p:cNvPr>
          <p:cNvSpPr txBox="1"/>
          <p:nvPr/>
        </p:nvSpPr>
        <p:spPr>
          <a:xfrm>
            <a:off x="1252989" y="4257006"/>
            <a:ext cx="69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384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7E87CB-CA96-4F4B-8DC6-18CF0C2E9858}"/>
              </a:ext>
            </a:extLst>
          </p:cNvPr>
          <p:cNvSpPr txBox="1"/>
          <p:nvPr/>
        </p:nvSpPr>
        <p:spPr>
          <a:xfrm>
            <a:off x="985649" y="458590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+ 308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87F591-20FC-412F-ADC7-55133AC97310}"/>
              </a:ext>
            </a:extLst>
          </p:cNvPr>
          <p:cNvCxnSpPr>
            <a:cxnSpLocks/>
          </p:cNvCxnSpPr>
          <p:nvPr/>
        </p:nvCxnSpPr>
        <p:spPr>
          <a:xfrm>
            <a:off x="1213533" y="4990014"/>
            <a:ext cx="722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CA2738-4A87-4367-942A-5F98DA66D13E}"/>
              </a:ext>
            </a:extLst>
          </p:cNvPr>
          <p:cNvSpPr txBox="1"/>
          <p:nvPr/>
        </p:nvSpPr>
        <p:spPr>
          <a:xfrm>
            <a:off x="1252988" y="4960767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692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17088C-0046-4ADE-A859-5D64D147CC76}"/>
              </a:ext>
            </a:extLst>
          </p:cNvPr>
          <p:cNvSpPr txBox="1"/>
          <p:nvPr/>
        </p:nvSpPr>
        <p:spPr>
          <a:xfrm>
            <a:off x="1429959" y="4043444"/>
            <a:ext cx="18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r-Latn-B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4A4336-E9E0-4DD9-A269-5C6CAF68BDF4}"/>
              </a:ext>
            </a:extLst>
          </p:cNvPr>
          <p:cNvSpPr txBox="1"/>
          <p:nvPr/>
        </p:nvSpPr>
        <p:spPr>
          <a:xfrm>
            <a:off x="2476500" y="4257654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384 + 308 =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0668C-12D5-4B43-BA55-95490D1712BE}"/>
              </a:ext>
            </a:extLst>
          </p:cNvPr>
          <p:cNvSpPr txBox="1"/>
          <p:nvPr/>
        </p:nvSpPr>
        <p:spPr>
          <a:xfrm>
            <a:off x="3515331" y="404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r-Latn-B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C18A8B-0AE5-4142-92BF-949F7E84AADD}"/>
              </a:ext>
            </a:extLst>
          </p:cNvPr>
          <p:cNvSpPr txBox="1"/>
          <p:nvPr/>
        </p:nvSpPr>
        <p:spPr>
          <a:xfrm>
            <a:off x="4192656" y="4257654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692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20" grpId="0"/>
      <p:bldP spid="21" grpId="0"/>
      <p:bldP spid="22" grpId="0"/>
      <p:bldP spid="23" grpId="0"/>
      <p:bldP spid="24" grpId="0"/>
      <p:bldP spid="26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2D41-9ACE-4826-B024-8CF8E5B0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90" y="526704"/>
            <a:ext cx="9905999" cy="21237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3. АНА ЈЕ КЊИГУ ОД 236 СТРАНИЦА ПРОЧИТАЛА У ОКТОБРУ, А У НОВЕМБРУ ДРУГУ КЊИГУ КОЈА ИМА 111 СТРАНИЦА. КОЛИКО ЈЕ УКУПНО СТРАНИЦА АНА ПРОЧИТАЛА ЗА ОВА ДВА МЈЕСЕЦА?</a:t>
            </a:r>
          </a:p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ЗАДАТАК РИЈЕШИ КАО ЗБИР ВИШЕСТРУКИХ ДЕКАДНИХ ЈЕДИНИЦА.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64BAC-4EC0-463C-A045-0588D123686B}"/>
              </a:ext>
            </a:extLst>
          </p:cNvPr>
          <p:cNvSpPr txBox="1"/>
          <p:nvPr/>
        </p:nvSpPr>
        <p:spPr>
          <a:xfrm>
            <a:off x="1008890" y="2967335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9BBD9-A475-43CD-AED6-9422BADF512B}"/>
              </a:ext>
            </a:extLst>
          </p:cNvPr>
          <p:cNvSpPr txBox="1"/>
          <p:nvPr/>
        </p:nvSpPr>
        <p:spPr>
          <a:xfrm>
            <a:off x="785239" y="3346606"/>
            <a:ext cx="918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+ 111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E6786-A960-4B47-91BC-3CE19F397D9E}"/>
              </a:ext>
            </a:extLst>
          </p:cNvPr>
          <p:cNvSpPr txBox="1"/>
          <p:nvPr/>
        </p:nvSpPr>
        <p:spPr>
          <a:xfrm>
            <a:off x="1603513" y="2967335"/>
            <a:ext cx="3834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= (2 * 100 + 3 * 10 + 6 * 1)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B732A-FA94-4C59-8043-0E9378EFC23D}"/>
              </a:ext>
            </a:extLst>
          </p:cNvPr>
          <p:cNvSpPr txBox="1"/>
          <p:nvPr/>
        </p:nvSpPr>
        <p:spPr>
          <a:xfrm>
            <a:off x="1603513" y="3346606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= (1 * 100 + 1 * 10 + 1 * 1)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94518-884C-412D-8392-A83C6BCDD33A}"/>
              </a:ext>
            </a:extLst>
          </p:cNvPr>
          <p:cNvSpPr txBox="1"/>
          <p:nvPr/>
        </p:nvSpPr>
        <p:spPr>
          <a:xfrm>
            <a:off x="5240244" y="2971728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= 200 + 30 + 6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BD399-226B-494E-92AB-DCA29FA119FF}"/>
              </a:ext>
            </a:extLst>
          </p:cNvPr>
          <p:cNvSpPr txBox="1"/>
          <p:nvPr/>
        </p:nvSpPr>
        <p:spPr>
          <a:xfrm>
            <a:off x="5240244" y="3351000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= 100 + 10 + 1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7EED7-ADE3-4835-95C6-F51FE1BB785A}"/>
              </a:ext>
            </a:extLst>
          </p:cNvPr>
          <p:cNvSpPr txBox="1"/>
          <p:nvPr/>
        </p:nvSpPr>
        <p:spPr>
          <a:xfrm>
            <a:off x="5240244" y="3721486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= 300 + 40 + 7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80682-485F-4CC7-9FB5-3E2C67569FA1}"/>
              </a:ext>
            </a:extLst>
          </p:cNvPr>
          <p:cNvSpPr txBox="1"/>
          <p:nvPr/>
        </p:nvSpPr>
        <p:spPr>
          <a:xfrm flipH="1">
            <a:off x="7298173" y="3719111"/>
            <a:ext cx="104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= 347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389C-F50A-4E56-ABF5-FE52D311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26705"/>
            <a:ext cx="9905999" cy="1752670"/>
          </a:xfrm>
        </p:spPr>
        <p:txBody>
          <a:bodyPr/>
          <a:lstStyle/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4. У ЈЕДНОЈ ШКОЛИ ИМА 529 ДЈЕВОЈЧИЦА И 435 ДЈЕЧАКА. КОЛИКО УКУПНО ЂАКА ИМА У ШКОЛИ?</a:t>
            </a:r>
          </a:p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ИЗРАЧУНАЈ НА НАЈЛАКШИ НАЧИН.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E003C-A5BA-4D15-B21B-0FC514475A54}"/>
              </a:ext>
            </a:extLst>
          </p:cNvPr>
          <p:cNvSpPr txBox="1"/>
          <p:nvPr/>
        </p:nvSpPr>
        <p:spPr>
          <a:xfrm>
            <a:off x="1143000" y="257092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529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E483E-ADD2-4E22-B91C-F27294173825}"/>
              </a:ext>
            </a:extLst>
          </p:cNvPr>
          <p:cNvSpPr txBox="1"/>
          <p:nvPr/>
        </p:nvSpPr>
        <p:spPr>
          <a:xfrm>
            <a:off x="852856" y="2967335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+ 435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7B4B5E-8B66-46EF-8EBF-F20C74985467}"/>
              </a:ext>
            </a:extLst>
          </p:cNvPr>
          <p:cNvCxnSpPr>
            <a:cxnSpLocks/>
          </p:cNvCxnSpPr>
          <p:nvPr/>
        </p:nvCxnSpPr>
        <p:spPr>
          <a:xfrm>
            <a:off x="1142999" y="3429000"/>
            <a:ext cx="5797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4401B0-CA37-4577-94C6-20438B7B8A13}"/>
              </a:ext>
            </a:extLst>
          </p:cNvPr>
          <p:cNvSpPr txBox="1"/>
          <p:nvPr/>
        </p:nvSpPr>
        <p:spPr>
          <a:xfrm>
            <a:off x="1142999" y="342467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964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82A22-7F64-4B9A-92E5-9F0C290211EC}"/>
              </a:ext>
            </a:extLst>
          </p:cNvPr>
          <p:cNvSpPr txBox="1"/>
          <p:nvPr/>
        </p:nvSpPr>
        <p:spPr>
          <a:xfrm>
            <a:off x="3405809" y="2967335"/>
            <a:ext cx="694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ОДГОВОР: У ШКОЛИ ИМА УКУПНО 964 ЂАКА.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E7D5-6416-4DFA-87D5-ED7EB85F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5F456-B92C-4072-9461-5B7428D14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84277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D68B-A810-4246-BFAD-7613CB0D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s-Cyrl-BA" sz="6000" dirty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</a:t>
            </a:r>
            <a:br>
              <a:rPr lang="bs-Cyrl-BA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6000" dirty="0">
                <a:latin typeface="Arial" panose="020B0604020202020204" pitchFamily="34" charset="0"/>
                <a:cs typeface="Arial" panose="020B0604020202020204" pitchFamily="34" charset="0"/>
              </a:rPr>
              <a:t>4. РАЗРЕД</a:t>
            </a:r>
            <a:endParaRPr lang="sr-Latn-B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0726-C05A-4D7C-9BB2-F82616616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68756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ТРГОВИНА, УГОСТИТЕЉСТВО И ТУРИЗАМ</a:t>
            </a:r>
            <a:endParaRPr lang="sr-Latn-BA"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7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E516BE-4FD2-471F-ABB2-13552081F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51065"/>
              </p:ext>
            </p:extLst>
          </p:nvPr>
        </p:nvGraphicFramePr>
        <p:xfrm>
          <a:off x="2120347" y="3105989"/>
          <a:ext cx="8128003" cy="3657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212842166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5607933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7619793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2114514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69999098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792083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94754958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545192726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90175303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1202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25568859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78425942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19683060"/>
                    </a:ext>
                  </a:extLst>
                </a:gridCol>
              </a:tblGrid>
              <a:tr h="363721"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Љ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883628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23FE594A-0AA6-45E3-8271-CF6BF3BBF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83166"/>
              </p:ext>
            </p:extLst>
          </p:nvPr>
        </p:nvGraphicFramePr>
        <p:xfrm>
          <a:off x="2120347" y="3635855"/>
          <a:ext cx="8128003" cy="370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212842166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5607933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7619793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2114514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69999098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792083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94754958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545192726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90175303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1202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25568859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78425942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19683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883628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E93D41C5-695C-4D7E-B46E-3DF4D3B0A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19408"/>
              </p:ext>
            </p:extLst>
          </p:nvPr>
        </p:nvGraphicFramePr>
        <p:xfrm>
          <a:off x="2120347" y="3635855"/>
          <a:ext cx="8128003" cy="370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212842166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5607933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7619793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2114514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69999098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792083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94754958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545192726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90175303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1202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25568859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78425942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19683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Љ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883628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3439860A-204C-419B-A33E-66BE66275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89498"/>
              </p:ext>
            </p:extLst>
          </p:nvPr>
        </p:nvGraphicFramePr>
        <p:xfrm>
          <a:off x="3602656" y="1586656"/>
          <a:ext cx="4986682" cy="44942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28305">
                  <a:extLst>
                    <a:ext uri="{9D8B030D-6E8A-4147-A177-3AD203B41FA5}">
                      <a16:colId xmlns:a16="http://schemas.microsoft.com/office/drawing/2014/main" val="1388336581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1338685119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656335746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3867803643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2303763935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3292634112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528346900"/>
                    </a:ext>
                  </a:extLst>
                </a:gridCol>
                <a:gridCol w="588547">
                  <a:extLst>
                    <a:ext uri="{9D8B030D-6E8A-4147-A177-3AD203B41FA5}">
                      <a16:colId xmlns:a16="http://schemas.microsoft.com/office/drawing/2014/main" val="3988573955"/>
                    </a:ext>
                  </a:extLst>
                </a:gridCol>
              </a:tblGrid>
              <a:tr h="449421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3587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F838041-CBC9-45F1-A0D6-E42024F6B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089310"/>
              </p:ext>
            </p:extLst>
          </p:nvPr>
        </p:nvGraphicFramePr>
        <p:xfrm>
          <a:off x="3602658" y="2213767"/>
          <a:ext cx="4986682" cy="370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28305">
                  <a:extLst>
                    <a:ext uri="{9D8B030D-6E8A-4147-A177-3AD203B41FA5}">
                      <a16:colId xmlns:a16="http://schemas.microsoft.com/office/drawing/2014/main" val="1388336581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1338685119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656335746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3867803643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2303763935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3292634112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528346900"/>
                    </a:ext>
                  </a:extLst>
                </a:gridCol>
                <a:gridCol w="588547">
                  <a:extLst>
                    <a:ext uri="{9D8B030D-6E8A-4147-A177-3AD203B41FA5}">
                      <a16:colId xmlns:a16="http://schemas.microsoft.com/office/drawing/2014/main" val="3988573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3587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D24B764-88C8-49A8-854F-C2B51B244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63257"/>
              </p:ext>
            </p:extLst>
          </p:nvPr>
        </p:nvGraphicFramePr>
        <p:xfrm>
          <a:off x="3602656" y="2225142"/>
          <a:ext cx="4986682" cy="4494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28305">
                  <a:extLst>
                    <a:ext uri="{9D8B030D-6E8A-4147-A177-3AD203B41FA5}">
                      <a16:colId xmlns:a16="http://schemas.microsoft.com/office/drawing/2014/main" val="1388336581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1338685119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656335746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3867803643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2303763935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3292634112"/>
                    </a:ext>
                  </a:extLst>
                </a:gridCol>
                <a:gridCol w="628305">
                  <a:extLst>
                    <a:ext uri="{9D8B030D-6E8A-4147-A177-3AD203B41FA5}">
                      <a16:colId xmlns:a16="http://schemas.microsoft.com/office/drawing/2014/main" val="528346900"/>
                    </a:ext>
                  </a:extLst>
                </a:gridCol>
                <a:gridCol w="588547">
                  <a:extLst>
                    <a:ext uri="{9D8B030D-6E8A-4147-A177-3AD203B41FA5}">
                      <a16:colId xmlns:a16="http://schemas.microsoft.com/office/drawing/2014/main" val="3988573955"/>
                    </a:ext>
                  </a:extLst>
                </a:gridCol>
              </a:tblGrid>
              <a:tr h="449420"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3587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B14A397-E0C3-4DE4-A627-15A38DCE9953}"/>
              </a:ext>
            </a:extLst>
          </p:cNvPr>
          <p:cNvSpPr txBox="1"/>
          <p:nvPr/>
        </p:nvSpPr>
        <p:spPr>
          <a:xfrm>
            <a:off x="2120347" y="190286"/>
            <a:ext cx="7951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ПРОМИЈЕНИ РЕДОСЛИЈЕД  СЛОВА И ДОБИЋЕШ ПОЈМОВЕ ВЕЗАНЕ ЗА ДАНАШЊУ ЛЕКЦИЈУ</a:t>
            </a:r>
            <a:endParaRPr lang="sr-Latn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7FFB0F-8EF6-4434-8F2E-24CD1F935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88996"/>
              </p:ext>
            </p:extLst>
          </p:nvPr>
        </p:nvGraphicFramePr>
        <p:xfrm>
          <a:off x="6821714" y="977975"/>
          <a:ext cx="50355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444">
                  <a:extLst>
                    <a:ext uri="{9D8B030D-6E8A-4147-A177-3AD203B41FA5}">
                      <a16:colId xmlns:a16="http://schemas.microsoft.com/office/drawing/2014/main" val="3066457569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1824875242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3937739597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2220101099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3775272315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12764859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4175541298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3627798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Т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168510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CF0201-8D09-4C18-BDEF-4EE9D3B38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4221"/>
              </p:ext>
            </p:extLst>
          </p:nvPr>
        </p:nvGraphicFramePr>
        <p:xfrm>
          <a:off x="6821714" y="1366722"/>
          <a:ext cx="44068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557">
                  <a:extLst>
                    <a:ext uri="{9D8B030D-6E8A-4147-A177-3AD203B41FA5}">
                      <a16:colId xmlns:a16="http://schemas.microsoft.com/office/drawing/2014/main" val="1185741673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3269212896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3348313588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1631576064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2490512287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3516795588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2970530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В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68990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D83B53B-AD9F-4DE2-B4D1-9CDAEAC00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414577"/>
              </p:ext>
            </p:extLst>
          </p:nvPr>
        </p:nvGraphicFramePr>
        <p:xfrm>
          <a:off x="4933568" y="1759553"/>
          <a:ext cx="5668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784">
                  <a:extLst>
                    <a:ext uri="{9D8B030D-6E8A-4147-A177-3AD203B41FA5}">
                      <a16:colId xmlns:a16="http://schemas.microsoft.com/office/drawing/2014/main" val="3803113184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454856505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978992145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1428475852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2137747110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215393587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1114654730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2340918952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3665104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П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И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926677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B0AF76-CF0D-4A1C-908D-BBB746331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10450"/>
              </p:ext>
            </p:extLst>
          </p:nvPr>
        </p:nvGraphicFramePr>
        <p:xfrm>
          <a:off x="6180364" y="2151241"/>
          <a:ext cx="3798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60">
                  <a:extLst>
                    <a:ext uri="{9D8B030D-6E8A-4147-A177-3AD203B41FA5}">
                      <a16:colId xmlns:a16="http://schemas.microsoft.com/office/drawing/2014/main" val="1215299720"/>
                    </a:ext>
                  </a:extLst>
                </a:gridCol>
                <a:gridCol w="633160">
                  <a:extLst>
                    <a:ext uri="{9D8B030D-6E8A-4147-A177-3AD203B41FA5}">
                      <a16:colId xmlns:a16="http://schemas.microsoft.com/office/drawing/2014/main" val="24096395"/>
                    </a:ext>
                  </a:extLst>
                </a:gridCol>
                <a:gridCol w="633160">
                  <a:extLst>
                    <a:ext uri="{9D8B030D-6E8A-4147-A177-3AD203B41FA5}">
                      <a16:colId xmlns:a16="http://schemas.microsoft.com/office/drawing/2014/main" val="853863904"/>
                    </a:ext>
                  </a:extLst>
                </a:gridCol>
                <a:gridCol w="633160">
                  <a:extLst>
                    <a:ext uri="{9D8B030D-6E8A-4147-A177-3AD203B41FA5}">
                      <a16:colId xmlns:a16="http://schemas.microsoft.com/office/drawing/2014/main" val="3451601768"/>
                    </a:ext>
                  </a:extLst>
                </a:gridCol>
                <a:gridCol w="633160">
                  <a:extLst>
                    <a:ext uri="{9D8B030D-6E8A-4147-A177-3AD203B41FA5}">
                      <a16:colId xmlns:a16="http://schemas.microsoft.com/office/drawing/2014/main" val="1010028271"/>
                    </a:ext>
                  </a:extLst>
                </a:gridCol>
                <a:gridCol w="633160">
                  <a:extLst>
                    <a:ext uri="{9D8B030D-6E8A-4147-A177-3AD203B41FA5}">
                      <a16:colId xmlns:a16="http://schemas.microsoft.com/office/drawing/2014/main" val="1157171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Р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54843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A8707C0-FA00-42E2-A9C9-E4D1F63AE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41000"/>
              </p:ext>
            </p:extLst>
          </p:nvPr>
        </p:nvGraphicFramePr>
        <p:xfrm>
          <a:off x="6821714" y="2542929"/>
          <a:ext cx="37799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985">
                  <a:extLst>
                    <a:ext uri="{9D8B030D-6E8A-4147-A177-3AD203B41FA5}">
                      <a16:colId xmlns:a16="http://schemas.microsoft.com/office/drawing/2014/main" val="2871282033"/>
                    </a:ext>
                  </a:extLst>
                </a:gridCol>
                <a:gridCol w="629985">
                  <a:extLst>
                    <a:ext uri="{9D8B030D-6E8A-4147-A177-3AD203B41FA5}">
                      <a16:colId xmlns:a16="http://schemas.microsoft.com/office/drawing/2014/main" val="3005728069"/>
                    </a:ext>
                  </a:extLst>
                </a:gridCol>
                <a:gridCol w="629985">
                  <a:extLst>
                    <a:ext uri="{9D8B030D-6E8A-4147-A177-3AD203B41FA5}">
                      <a16:colId xmlns:a16="http://schemas.microsoft.com/office/drawing/2014/main" val="1509897838"/>
                    </a:ext>
                  </a:extLst>
                </a:gridCol>
                <a:gridCol w="629985">
                  <a:extLst>
                    <a:ext uri="{9D8B030D-6E8A-4147-A177-3AD203B41FA5}">
                      <a16:colId xmlns:a16="http://schemas.microsoft.com/office/drawing/2014/main" val="3847130790"/>
                    </a:ext>
                  </a:extLst>
                </a:gridCol>
                <a:gridCol w="629985">
                  <a:extLst>
                    <a:ext uri="{9D8B030D-6E8A-4147-A177-3AD203B41FA5}">
                      <a16:colId xmlns:a16="http://schemas.microsoft.com/office/drawing/2014/main" val="946973441"/>
                    </a:ext>
                  </a:extLst>
                </a:gridCol>
                <a:gridCol w="629985">
                  <a:extLst>
                    <a:ext uri="{9D8B030D-6E8A-4147-A177-3AD203B41FA5}">
                      <a16:colId xmlns:a16="http://schemas.microsoft.com/office/drawing/2014/main" val="4061573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Њ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И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11939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FAC4594-42EF-4779-875E-BF16C87DC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76166"/>
              </p:ext>
            </p:extLst>
          </p:nvPr>
        </p:nvGraphicFramePr>
        <p:xfrm>
          <a:off x="7450096" y="613485"/>
          <a:ext cx="6289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918">
                  <a:extLst>
                    <a:ext uri="{9D8B030D-6E8A-4147-A177-3AD203B41FA5}">
                      <a16:colId xmlns:a16="http://schemas.microsoft.com/office/drawing/2014/main" val="259195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70263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80A11148-944C-4A5D-A8C8-3C96E70FB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30226"/>
              </p:ext>
            </p:extLst>
          </p:nvPr>
        </p:nvGraphicFramePr>
        <p:xfrm>
          <a:off x="7450096" y="2926469"/>
          <a:ext cx="6289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918">
                  <a:extLst>
                    <a:ext uri="{9D8B030D-6E8A-4147-A177-3AD203B41FA5}">
                      <a16:colId xmlns:a16="http://schemas.microsoft.com/office/drawing/2014/main" val="259195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70263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349D6800-35AD-4225-B274-67C67768A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12454"/>
              </p:ext>
            </p:extLst>
          </p:nvPr>
        </p:nvGraphicFramePr>
        <p:xfrm>
          <a:off x="6821714" y="995882"/>
          <a:ext cx="50355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444">
                  <a:extLst>
                    <a:ext uri="{9D8B030D-6E8A-4147-A177-3AD203B41FA5}">
                      <a16:colId xmlns:a16="http://schemas.microsoft.com/office/drawing/2014/main" val="3066457569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1824875242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3937739597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2220101099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3775272315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12764859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4175541298"/>
                    </a:ext>
                  </a:extLst>
                </a:gridCol>
                <a:gridCol w="629444">
                  <a:extLst>
                    <a:ext uri="{9D8B030D-6E8A-4147-A177-3AD203B41FA5}">
                      <a16:colId xmlns:a16="http://schemas.microsoft.com/office/drawing/2014/main" val="3627798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С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Т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Ј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Е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С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/>
                        <a:t>К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168510"/>
                  </a:ext>
                </a:extLst>
              </a:tr>
            </a:tbl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C52C3671-E6B1-4435-BB0B-5F756BB7F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05946"/>
              </p:ext>
            </p:extLst>
          </p:nvPr>
        </p:nvGraphicFramePr>
        <p:xfrm>
          <a:off x="6821714" y="1384629"/>
          <a:ext cx="44068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557">
                  <a:extLst>
                    <a:ext uri="{9D8B030D-6E8A-4147-A177-3AD203B41FA5}">
                      <a16:colId xmlns:a16="http://schemas.microsoft.com/office/drawing/2014/main" val="1185741673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3269212896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3348313588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1631576064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2490512287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3516795588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2970530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Ћ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68990"/>
                  </a:ext>
                </a:extLst>
              </a:tr>
            </a:tbl>
          </a:graphicData>
        </a:graphic>
      </p:graphicFrame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516599D-7F01-4F15-93F2-E9DB72E8E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27296"/>
              </p:ext>
            </p:extLst>
          </p:nvPr>
        </p:nvGraphicFramePr>
        <p:xfrm>
          <a:off x="4933568" y="1777460"/>
          <a:ext cx="5668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784">
                  <a:extLst>
                    <a:ext uri="{9D8B030D-6E8A-4147-A177-3AD203B41FA5}">
                      <a16:colId xmlns:a16="http://schemas.microsoft.com/office/drawing/2014/main" val="3803113184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454856505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978992145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1428475852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2137747110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215393587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1114654730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2340918952"/>
                    </a:ext>
                  </a:extLst>
                </a:gridCol>
                <a:gridCol w="629784">
                  <a:extLst>
                    <a:ext uri="{9D8B030D-6E8A-4147-A177-3AD203B41FA5}">
                      <a16:colId xmlns:a16="http://schemas.microsoft.com/office/drawing/2014/main" val="3665104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926677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5739919F-6DF8-4D91-AEB1-28CE1A283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307482"/>
              </p:ext>
            </p:extLst>
          </p:nvPr>
        </p:nvGraphicFramePr>
        <p:xfrm>
          <a:off x="6180364" y="2169148"/>
          <a:ext cx="3798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60">
                  <a:extLst>
                    <a:ext uri="{9D8B030D-6E8A-4147-A177-3AD203B41FA5}">
                      <a16:colId xmlns:a16="http://schemas.microsoft.com/office/drawing/2014/main" val="1215299720"/>
                    </a:ext>
                  </a:extLst>
                </a:gridCol>
                <a:gridCol w="633160">
                  <a:extLst>
                    <a:ext uri="{9D8B030D-6E8A-4147-A177-3AD203B41FA5}">
                      <a16:colId xmlns:a16="http://schemas.microsoft.com/office/drawing/2014/main" val="24096395"/>
                    </a:ext>
                  </a:extLst>
                </a:gridCol>
                <a:gridCol w="633160">
                  <a:extLst>
                    <a:ext uri="{9D8B030D-6E8A-4147-A177-3AD203B41FA5}">
                      <a16:colId xmlns:a16="http://schemas.microsoft.com/office/drawing/2014/main" val="853863904"/>
                    </a:ext>
                  </a:extLst>
                </a:gridCol>
                <a:gridCol w="633160">
                  <a:extLst>
                    <a:ext uri="{9D8B030D-6E8A-4147-A177-3AD203B41FA5}">
                      <a16:colId xmlns:a16="http://schemas.microsoft.com/office/drawing/2014/main" val="3451601768"/>
                    </a:ext>
                  </a:extLst>
                </a:gridCol>
                <a:gridCol w="633160">
                  <a:extLst>
                    <a:ext uri="{9D8B030D-6E8A-4147-A177-3AD203B41FA5}">
                      <a16:colId xmlns:a16="http://schemas.microsoft.com/office/drawing/2014/main" val="1010028271"/>
                    </a:ext>
                  </a:extLst>
                </a:gridCol>
                <a:gridCol w="633160">
                  <a:extLst>
                    <a:ext uri="{9D8B030D-6E8A-4147-A177-3AD203B41FA5}">
                      <a16:colId xmlns:a16="http://schemas.microsoft.com/office/drawing/2014/main" val="1157171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54843"/>
                  </a:ext>
                </a:extLst>
              </a:tr>
            </a:tbl>
          </a:graphicData>
        </a:graphic>
      </p:graphicFrame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155D052C-E0B0-444C-897C-4835E8A13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152559"/>
              </p:ext>
            </p:extLst>
          </p:nvPr>
        </p:nvGraphicFramePr>
        <p:xfrm>
          <a:off x="6821714" y="2560836"/>
          <a:ext cx="37799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985">
                  <a:extLst>
                    <a:ext uri="{9D8B030D-6E8A-4147-A177-3AD203B41FA5}">
                      <a16:colId xmlns:a16="http://schemas.microsoft.com/office/drawing/2014/main" val="2871282033"/>
                    </a:ext>
                  </a:extLst>
                </a:gridCol>
                <a:gridCol w="629985">
                  <a:extLst>
                    <a:ext uri="{9D8B030D-6E8A-4147-A177-3AD203B41FA5}">
                      <a16:colId xmlns:a16="http://schemas.microsoft.com/office/drawing/2014/main" val="3005728069"/>
                    </a:ext>
                  </a:extLst>
                </a:gridCol>
                <a:gridCol w="629985">
                  <a:extLst>
                    <a:ext uri="{9D8B030D-6E8A-4147-A177-3AD203B41FA5}">
                      <a16:colId xmlns:a16="http://schemas.microsoft.com/office/drawing/2014/main" val="1509897838"/>
                    </a:ext>
                  </a:extLst>
                </a:gridCol>
                <a:gridCol w="629985">
                  <a:extLst>
                    <a:ext uri="{9D8B030D-6E8A-4147-A177-3AD203B41FA5}">
                      <a16:colId xmlns:a16="http://schemas.microsoft.com/office/drawing/2014/main" val="3847130790"/>
                    </a:ext>
                  </a:extLst>
                </a:gridCol>
                <a:gridCol w="629985">
                  <a:extLst>
                    <a:ext uri="{9D8B030D-6E8A-4147-A177-3AD203B41FA5}">
                      <a16:colId xmlns:a16="http://schemas.microsoft.com/office/drawing/2014/main" val="946973441"/>
                    </a:ext>
                  </a:extLst>
                </a:gridCol>
                <a:gridCol w="629985">
                  <a:extLst>
                    <a:ext uri="{9D8B030D-6E8A-4147-A177-3AD203B41FA5}">
                      <a16:colId xmlns:a16="http://schemas.microsoft.com/office/drawing/2014/main" val="4061573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Њ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1193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C2B7438-CABC-4490-9E79-BC554BAD80E3}"/>
              </a:ext>
            </a:extLst>
          </p:cNvPr>
          <p:cNvSpPr txBox="1"/>
          <p:nvPr/>
        </p:nvSpPr>
        <p:spPr>
          <a:xfrm>
            <a:off x="427718" y="226483"/>
            <a:ext cx="891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РИЈЕШИ УКРШТЕНИЦУ:</a:t>
            </a:r>
            <a:endParaRPr lang="sr-Latn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81C359-2DA7-448C-B97A-98D979B312B1}"/>
              </a:ext>
            </a:extLst>
          </p:cNvPr>
          <p:cNvSpPr txBox="1"/>
          <p:nvPr/>
        </p:nvSpPr>
        <p:spPr>
          <a:xfrm>
            <a:off x="400718" y="980594"/>
            <a:ext cx="45639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КОЈИ ЈЕ НАЦИОНАЛНИ </a:t>
            </a:r>
          </a:p>
          <a:p>
            <a:r>
              <a:rPr lang="bs-Cyrl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ПАРК ПРИКАЗАН НА СЛИЦИ БРОЈ 1?</a:t>
            </a:r>
          </a:p>
          <a:p>
            <a:r>
              <a:rPr lang="bs-Cyrl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КОЈА ЈЕ ПОЗНАТА БАЊА КОД ТЕСЛИЋА </a:t>
            </a:r>
          </a:p>
          <a:p>
            <a:r>
              <a:rPr lang="bs-Cyrl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ПРИКАЗАНА НА СЛИЦИ БРОЈ 2?</a:t>
            </a:r>
          </a:p>
          <a:p>
            <a:r>
              <a:rPr lang="bs-Cyrl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КОЈА ЈЕ ВРСТА ТУРИЗМА РАЗВИЈЕНА</a:t>
            </a:r>
          </a:p>
          <a:p>
            <a:r>
              <a:rPr lang="bs-Cyrl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ЈАХОРИНИ?</a:t>
            </a:r>
          </a:p>
          <a:p>
            <a:r>
              <a:rPr lang="bs-Cyrl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КОЈИ ЈЕ НАЦИОНАЛНИ ПАРК ПРИКАЗАН </a:t>
            </a:r>
          </a:p>
          <a:p>
            <a:r>
              <a:rPr lang="bs-Cyrl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СЛИЦИ БРОЈ 3?</a:t>
            </a:r>
          </a:p>
          <a:p>
            <a:r>
              <a:rPr lang="bs-Cyrl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bs-Cyrl-BA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КОЈА ВРСТА ТУРИЗМА </a:t>
            </a:r>
            <a:r>
              <a:rPr lang="bs-Cyrl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ПОРЕД ОДМОРА </a:t>
            </a:r>
          </a:p>
          <a:p>
            <a:r>
              <a:rPr lang="bs-Cyrl-B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ЗАБАВЕ ОМОГУЋАВА ЛИЈЕЧЕЊЕ?</a:t>
            </a:r>
            <a:endParaRPr lang="sr-Latn-B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A396E8-6110-45FD-B507-4D436BC2F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918" y="4088221"/>
            <a:ext cx="2794000" cy="18669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C925912-C2FB-4B69-BC0F-FF388BCC0476}"/>
              </a:ext>
            </a:extLst>
          </p:cNvPr>
          <p:cNvSpPr/>
          <p:nvPr/>
        </p:nvSpPr>
        <p:spPr>
          <a:xfrm>
            <a:off x="2929432" y="5447121"/>
            <a:ext cx="493486" cy="50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0F4192-3CA4-4D82-B397-BE636D52C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69082" y="4074199"/>
            <a:ext cx="2794000" cy="188092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47B465C-80C1-4EE8-856C-FE4948A261EB}"/>
              </a:ext>
            </a:extLst>
          </p:cNvPr>
          <p:cNvSpPr/>
          <p:nvPr/>
        </p:nvSpPr>
        <p:spPr>
          <a:xfrm>
            <a:off x="11069596" y="5420192"/>
            <a:ext cx="493486" cy="50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DD91183-EAED-40A1-9D19-65631481D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99000" y="4074200"/>
            <a:ext cx="2794000" cy="1880921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1719CAD3-07BB-4AFB-8E62-A245F766D7D8}"/>
              </a:ext>
            </a:extLst>
          </p:cNvPr>
          <p:cNvSpPr/>
          <p:nvPr/>
        </p:nvSpPr>
        <p:spPr>
          <a:xfrm>
            <a:off x="6999514" y="5415098"/>
            <a:ext cx="493486" cy="50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E1AE0F-A5E0-4F88-8794-88DF1A9D44F3}"/>
              </a:ext>
            </a:extLst>
          </p:cNvPr>
          <p:cNvSpPr txBox="1"/>
          <p:nvPr/>
        </p:nvSpPr>
        <p:spPr>
          <a:xfrm>
            <a:off x="6394994" y="9910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6EC039-78C2-42A5-8978-FEA17EB1883A}"/>
              </a:ext>
            </a:extLst>
          </p:cNvPr>
          <p:cNvSpPr txBox="1"/>
          <p:nvPr/>
        </p:nvSpPr>
        <p:spPr>
          <a:xfrm>
            <a:off x="6409508" y="13745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EF77E5-D712-4FA9-B3B9-3B351AEF71C9}"/>
              </a:ext>
            </a:extLst>
          </p:cNvPr>
          <p:cNvSpPr txBox="1"/>
          <p:nvPr/>
        </p:nvSpPr>
        <p:spPr>
          <a:xfrm>
            <a:off x="4492422" y="17713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C82707-35D7-4091-9699-34941D718204}"/>
              </a:ext>
            </a:extLst>
          </p:cNvPr>
          <p:cNvSpPr txBox="1"/>
          <p:nvPr/>
        </p:nvSpPr>
        <p:spPr>
          <a:xfrm>
            <a:off x="5791064" y="21956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B2E456-BD9B-414D-9E4A-C5388CF92DBA}"/>
              </a:ext>
            </a:extLst>
          </p:cNvPr>
          <p:cNvSpPr txBox="1"/>
          <p:nvPr/>
        </p:nvSpPr>
        <p:spPr>
          <a:xfrm>
            <a:off x="6428013" y="2565020"/>
            <a:ext cx="375107" cy="37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</p:txBody>
      </p:sp>
    </p:spTree>
    <p:extLst>
      <p:ext uri="{BB962C8B-B14F-4D97-AF65-F5344CB8AC3E}">
        <p14:creationId xmlns:p14="http://schemas.microsoft.com/office/powerpoint/2010/main" val="2291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E1108-8EE5-4CE2-B860-63E00BDE4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13452"/>
            <a:ext cx="9905999" cy="944287"/>
          </a:xfrm>
        </p:spPr>
        <p:txBody>
          <a:bodyPr/>
          <a:lstStyle/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3. ШТА ЈЕ ТРГОВИНА И КАКО СЕ ДИЈЕЛИ? КОЈИ СУ НАЈВЕЋИ ТРГОВИНСКИ ЦЕНТРИ?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95476A86-861A-400B-8708-8F16F1830039}"/>
              </a:ext>
            </a:extLst>
          </p:cNvPr>
          <p:cNvSpPr/>
          <p:nvPr/>
        </p:nvSpPr>
        <p:spPr>
          <a:xfrm>
            <a:off x="983974" y="1896379"/>
            <a:ext cx="2501348" cy="72887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ТРГОВИНА</a:t>
            </a:r>
            <a:b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(РАЗМЈЕНА РОБЕ)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2B6F25-ADAB-49EB-AA50-C19DD30E384D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485322" y="1896379"/>
            <a:ext cx="1007165" cy="3644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2E007D-4475-469A-A470-086918BCAD45}"/>
              </a:ext>
            </a:extLst>
          </p:cNvPr>
          <p:cNvCxnSpPr>
            <a:stCxn id="4" idx="3"/>
          </p:cNvCxnSpPr>
          <p:nvPr/>
        </p:nvCxnSpPr>
        <p:spPr>
          <a:xfrm>
            <a:off x="3485322" y="2260814"/>
            <a:ext cx="1007165" cy="4704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0A41982D-B1DD-4916-B083-4D1B3EB813CA}"/>
              </a:ext>
            </a:extLst>
          </p:cNvPr>
          <p:cNvSpPr/>
          <p:nvPr/>
        </p:nvSpPr>
        <p:spPr>
          <a:xfrm>
            <a:off x="4492487" y="1488806"/>
            <a:ext cx="2501348" cy="47045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УНУТРАШЊА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5849FACD-9C89-45A4-8130-28FD1BD4919F}"/>
              </a:ext>
            </a:extLst>
          </p:cNvPr>
          <p:cNvSpPr/>
          <p:nvPr/>
        </p:nvSpPr>
        <p:spPr>
          <a:xfrm>
            <a:off x="4492487" y="2684884"/>
            <a:ext cx="2501348" cy="47045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МЕЂУНАРОДНА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6018F5-1C94-4FE6-A3AC-40BA08736CC6}"/>
              </a:ext>
            </a:extLst>
          </p:cNvPr>
          <p:cNvCxnSpPr>
            <a:stCxn id="14" idx="3"/>
          </p:cNvCxnSpPr>
          <p:nvPr/>
        </p:nvCxnSpPr>
        <p:spPr>
          <a:xfrm flipV="1">
            <a:off x="6993835" y="1680963"/>
            <a:ext cx="1275522" cy="43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1B33A2F8-D695-4004-80A9-58857E0FA35B}"/>
              </a:ext>
            </a:extLst>
          </p:cNvPr>
          <p:cNvSpPr/>
          <p:nvPr/>
        </p:nvSpPr>
        <p:spPr>
          <a:xfrm>
            <a:off x="8244509" y="1101111"/>
            <a:ext cx="2501348" cy="94428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РАЗМЈЕНА РОБЕ У ОКВИРУ ЈЕДНЕ ДРЖАВЕ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CD1B9B-0639-403E-96A2-662769284791}"/>
              </a:ext>
            </a:extLst>
          </p:cNvPr>
          <p:cNvCxnSpPr>
            <a:stCxn id="15" idx="3"/>
          </p:cNvCxnSpPr>
          <p:nvPr/>
        </p:nvCxnSpPr>
        <p:spPr>
          <a:xfrm flipV="1">
            <a:off x="6993835" y="2913415"/>
            <a:ext cx="1368287" cy="6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EA7F37CF-5DA2-409E-A582-5EB580F69A14}"/>
              </a:ext>
            </a:extLst>
          </p:cNvPr>
          <p:cNvSpPr/>
          <p:nvPr/>
        </p:nvSpPr>
        <p:spPr>
          <a:xfrm>
            <a:off x="8269357" y="2625249"/>
            <a:ext cx="2501348" cy="72887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РАЗМЈЕНА РОБЕ ИЗМЕЂУ ДРЖАВА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1D279B7A-E77B-457E-A46B-3504A5061B4D}"/>
              </a:ext>
            </a:extLst>
          </p:cNvPr>
          <p:cNvSpPr/>
          <p:nvPr/>
        </p:nvSpPr>
        <p:spPr>
          <a:xfrm>
            <a:off x="982904" y="4700533"/>
            <a:ext cx="2501348" cy="1853409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ТУРИЗАМ</a:t>
            </a:r>
          </a:p>
          <a:p>
            <a:pPr algn="ctr"/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(БАВИ СЕ ОРГАНИЗОВАЊЕМ ПУТОВАЊА РАДИ ОДМОРА И РАЗОНОДЕ)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F82C45-D3B1-49B0-9ADD-FB2294C711E9}"/>
              </a:ext>
            </a:extLst>
          </p:cNvPr>
          <p:cNvSpPr txBox="1"/>
          <p:nvPr/>
        </p:nvSpPr>
        <p:spPr>
          <a:xfrm>
            <a:off x="1143000" y="3357822"/>
            <a:ext cx="992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НАЈВЕЋИ ТРГОВИНСКИ ЦЕНТРИ СУ У БАЊАЛУЦИ, БИЈЕЉИНИ, ПРИЈЕДОРУ, ДОБОЈУ.</a:t>
            </a:r>
            <a:endParaRPr lang="sr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99D9A7-2851-49B7-81A8-E8F95B2198E2}"/>
              </a:ext>
            </a:extLst>
          </p:cNvPr>
          <p:cNvCxnSpPr>
            <a:cxnSpLocks/>
            <a:stCxn id="25" idx="3"/>
            <a:endCxn id="31" idx="1"/>
          </p:cNvCxnSpPr>
          <p:nvPr/>
        </p:nvCxnSpPr>
        <p:spPr>
          <a:xfrm flipV="1">
            <a:off x="3484252" y="5627237"/>
            <a:ext cx="100716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19115723-3037-4FB9-AAC0-CACCD3B639FF}"/>
              </a:ext>
            </a:extLst>
          </p:cNvPr>
          <p:cNvSpPr/>
          <p:nvPr/>
        </p:nvSpPr>
        <p:spPr>
          <a:xfrm>
            <a:off x="4491417" y="5240084"/>
            <a:ext cx="2501348" cy="774305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БАЊЕ, ПЛАНИНЕ, РИЈЕКЕ, РАЗНИ СПОМЕНИЦИ И ДР. 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BA62D0-56FE-4FCB-9A1A-691989A297B4}"/>
              </a:ext>
            </a:extLst>
          </p:cNvPr>
          <p:cNvSpPr txBox="1"/>
          <p:nvPr/>
        </p:nvSpPr>
        <p:spPr>
          <a:xfrm>
            <a:off x="1143000" y="4137416"/>
            <a:ext cx="455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4. ЧИМЕ СЕ БАВИ ТУРИЗАМ?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3" grpId="0" animBg="1"/>
      <p:bldP spid="25" grpId="0" animBg="1"/>
      <p:bldP spid="26" grpId="0"/>
      <p:bldP spid="31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7A86-3A09-4596-84F5-A25F9492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44557"/>
            <a:ext cx="9905998" cy="1752531"/>
          </a:xfrm>
        </p:spPr>
        <p:txBody>
          <a:bodyPr>
            <a:no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Да се подсјетимо од претходног часа шта су то деминутиви а шта аугментативи.</a:t>
            </a:r>
            <a:b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Деминутиви представљају умањено значење ријечи, а аугментативи увећано значење ријечи.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2041CA-1544-4AE9-A3CC-AFEC9C11F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9246" y="2694372"/>
            <a:ext cx="2520930" cy="22195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A112A8-A8A5-4751-9C54-D0125C8CF6D6}"/>
              </a:ext>
            </a:extLst>
          </p:cNvPr>
          <p:cNvSpPr txBox="1"/>
          <p:nvPr/>
        </p:nvSpPr>
        <p:spPr>
          <a:xfrm>
            <a:off x="4820215" y="5434792"/>
            <a:ext cx="116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КУЋА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AF6953D-EA8C-41BF-BD8C-32502FA80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1413" y="3050984"/>
            <a:ext cx="1679364" cy="14785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60E758-B0F2-4635-9515-A4F44087C902}"/>
              </a:ext>
            </a:extLst>
          </p:cNvPr>
          <p:cNvSpPr txBox="1"/>
          <p:nvPr/>
        </p:nvSpPr>
        <p:spPr>
          <a:xfrm>
            <a:off x="1251568" y="5434792"/>
            <a:ext cx="169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КУЋИЦА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C60E640-417E-4585-8F7D-48C7E2616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9953" y="2386419"/>
            <a:ext cx="3220479" cy="2835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19DA9E-7C72-46A4-AE54-B719C6738DA6}"/>
              </a:ext>
            </a:extLst>
          </p:cNvPr>
          <p:cNvSpPr txBox="1"/>
          <p:nvPr/>
        </p:nvSpPr>
        <p:spPr>
          <a:xfrm>
            <a:off x="8429400" y="5434792"/>
            <a:ext cx="214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КУЋЕТИНА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0275-1437-49EC-9FB0-65A8ED8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88502"/>
            <a:ext cx="9905999" cy="532859"/>
          </a:xfrm>
        </p:spPr>
        <p:txBody>
          <a:bodyPr/>
          <a:lstStyle/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5. КОЈИ ТУРИЗАМ ИМА НАЈВЕЋИ ЗНАЧАЈ У НАШОЈ ЗЕМЉИ?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437E9-A73B-422C-98A7-F2555912A9B0}"/>
              </a:ext>
            </a:extLst>
          </p:cNvPr>
          <p:cNvSpPr txBox="1"/>
          <p:nvPr/>
        </p:nvSpPr>
        <p:spPr>
          <a:xfrm>
            <a:off x="1143000" y="980506"/>
            <a:ext cx="775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  <a:t>НАЈВЕЋИ ЗНАЧАЈ У НАШОЈ ЗЕМЉИ ИМАЈУ БАЊСКИ И ПЛАНИНСКИ ТУРИЗАМ.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38D60-85EB-4F8E-ABAC-F565AD65DBE0}"/>
              </a:ext>
            </a:extLst>
          </p:cNvPr>
          <p:cNvSpPr txBox="1"/>
          <p:nvPr/>
        </p:nvSpPr>
        <p:spPr>
          <a:xfrm>
            <a:off x="1143000" y="2864250"/>
            <a:ext cx="430791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  <a:t>БАЊА „ВРУЋИЦА“</a:t>
            </a:r>
          </a:p>
          <a:p>
            <a:endParaRPr lang="bs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  <a:t>БАЊА „ДВОРОВИ“</a:t>
            </a:r>
          </a:p>
          <a:p>
            <a:b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  <a:t>БАЊА „СЛАТИНА“</a:t>
            </a:r>
          </a:p>
          <a:p>
            <a:endParaRPr lang="bs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  <a:t>НАЦИОНАЛНИ ПАРК „СУТЈЕСКА“</a:t>
            </a:r>
          </a:p>
          <a:p>
            <a:endParaRPr lang="bs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  <a:t>НАЦИОНАЛНИ ПАРК „КОЗАРА“</a:t>
            </a:r>
            <a:endParaRPr lang="sr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50DE0-AF21-4968-AF15-43611A2B7A37}"/>
              </a:ext>
            </a:extLst>
          </p:cNvPr>
          <p:cNvSpPr txBox="1"/>
          <p:nvPr/>
        </p:nvSpPr>
        <p:spPr>
          <a:xfrm>
            <a:off x="6741091" y="2863651"/>
            <a:ext cx="17203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  <a:t>БАЊАЛУКА</a:t>
            </a:r>
          </a:p>
          <a:p>
            <a:endParaRPr lang="bs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  <a:t>БИЈЕЉИНА </a:t>
            </a:r>
          </a:p>
          <a:p>
            <a:endParaRPr lang="bs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  <a:t>ТЕСЛИЋ</a:t>
            </a:r>
          </a:p>
          <a:p>
            <a:endParaRPr lang="bs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  <a:t>ПРИЈЕДОР</a:t>
            </a:r>
          </a:p>
          <a:p>
            <a:endParaRPr lang="bs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000" dirty="0">
                <a:latin typeface="Arial" panose="020B0604020202020204" pitchFamily="34" charset="0"/>
                <a:cs typeface="Arial" panose="020B0604020202020204" pitchFamily="34" charset="0"/>
              </a:rPr>
              <a:t>ТЈЕНТИШТЕ</a:t>
            </a:r>
            <a:endParaRPr lang="sr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1AC955-06B2-43FB-9D0E-48BD865ABAD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599057" y="3063632"/>
            <a:ext cx="3142034" cy="1231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EEFA6A-5EA7-4E7F-A84D-EA1CC131D763}"/>
              </a:ext>
            </a:extLst>
          </p:cNvPr>
          <p:cNvCxnSpPr>
            <a:cxnSpLocks/>
          </p:cNvCxnSpPr>
          <p:nvPr/>
        </p:nvCxnSpPr>
        <p:spPr>
          <a:xfrm flipV="1">
            <a:off x="3599057" y="3679222"/>
            <a:ext cx="3142034" cy="2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697A7F-49B9-4713-B03B-4E1B885712A8}"/>
              </a:ext>
            </a:extLst>
          </p:cNvPr>
          <p:cNvCxnSpPr>
            <a:cxnSpLocks/>
          </p:cNvCxnSpPr>
          <p:nvPr/>
        </p:nvCxnSpPr>
        <p:spPr>
          <a:xfrm flipV="1">
            <a:off x="3612308" y="3063632"/>
            <a:ext cx="3128783" cy="1242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B9C656-4054-4BC6-A895-721DDCCDBF6C}"/>
              </a:ext>
            </a:extLst>
          </p:cNvPr>
          <p:cNvCxnSpPr/>
          <p:nvPr/>
        </p:nvCxnSpPr>
        <p:spPr>
          <a:xfrm>
            <a:off x="5450910" y="4918936"/>
            <a:ext cx="1290181" cy="55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86D3DC-AB69-4CAE-9C47-712B25DE8AFA}"/>
              </a:ext>
            </a:extLst>
          </p:cNvPr>
          <p:cNvCxnSpPr/>
          <p:nvPr/>
        </p:nvCxnSpPr>
        <p:spPr>
          <a:xfrm flipV="1">
            <a:off x="5170074" y="4921235"/>
            <a:ext cx="1571017" cy="53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B9DECAD-9675-42AE-A83F-B569B482B885}"/>
              </a:ext>
            </a:extLst>
          </p:cNvPr>
          <p:cNvSpPr txBox="1"/>
          <p:nvPr/>
        </p:nvSpPr>
        <p:spPr>
          <a:xfrm>
            <a:off x="1143000" y="2045189"/>
            <a:ext cx="334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ПОВЕЖИ ПАРОВЕ:</a:t>
            </a:r>
          </a:p>
        </p:txBody>
      </p:sp>
    </p:spTree>
    <p:extLst>
      <p:ext uri="{BB962C8B-B14F-4D97-AF65-F5344CB8AC3E}">
        <p14:creationId xmlns:p14="http://schemas.microsoft.com/office/powerpoint/2010/main" val="103417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A5080-99E1-4DA5-8564-17707C8AC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18302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УГОСТИТЕЉСТВО ЈЕ ДЈЕЛАТНОСТ КОЈА ОБУХВАТА РАД ХОТЕЛА, РЕСТОРАНА, ПОСЛАСТИЧАРНИЦА И ДРУГИХ СЛИЧНИХ ОБЈЕКАТА И УСКО ЈЕ ВЕЗАНО СА ТУРИЗМОМ.</a:t>
            </a:r>
          </a:p>
          <a:p>
            <a:pPr marL="0" indent="0">
              <a:buNone/>
            </a:pPr>
            <a:r>
              <a:rPr lang="bs-Cyrl-B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НАЈВЕЋИ УГОСТИТЕЉСКИ ОБЈЕКТИ КОД НАС СУ У БАЊАЛУЦИ.</a:t>
            </a:r>
          </a:p>
          <a:p>
            <a:pPr marL="0" indent="0">
              <a:buNone/>
            </a:pPr>
            <a:endParaRPr lang="bs-Cyrl-B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s-Cyrl-B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FFEC4-EBE4-49E3-8B7E-A685037BD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000" y="3619228"/>
            <a:ext cx="3720548" cy="2481576"/>
          </a:xfrm>
          <a:prstGeom prst="rect">
            <a:avLst/>
          </a:prstGeom>
        </p:spPr>
      </p:pic>
      <p:pic>
        <p:nvPicPr>
          <p:cNvPr id="1026" name="Picture 2" descr="What is a Dessert Chef Called: Baking and Pastry Terminology for Culinary  Students">
            <a:extLst>
              <a:ext uri="{FF2B5EF4-FFF2-40B4-BE49-F238E27FC236}">
                <a16:creationId xmlns:a16="http://schemas.microsoft.com/office/drawing/2014/main" id="{6269DC6E-D614-46AA-9E46-DC4DA774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5" y="3464810"/>
            <a:ext cx="3720548" cy="27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051FC6-E40A-4205-8025-24DBA7DF5512}"/>
              </a:ext>
            </a:extLst>
          </p:cNvPr>
          <p:cNvSpPr txBox="1"/>
          <p:nvPr/>
        </p:nvSpPr>
        <p:spPr>
          <a:xfrm>
            <a:off x="1143000" y="526363"/>
            <a:ext cx="464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ШТА ЈЕ УГОСТИТЕЉСТВО?</a:t>
            </a:r>
            <a:endParaRPr lang="sr-Latn-B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979E-EA83-4A5F-ADEB-B019E4C1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8363-5DB7-451D-8BA7-6D8FE7516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У РАДНОЈ СВЕСЦИ ЗА ПРИРОДУ И ДРУШТВО РИЈЕШИТИ ЗАДАТКЕ НА СТРАНИЦИ 39.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961B7-9DD4-4254-B636-24040EA7A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92137"/>
            <a:ext cx="9905999" cy="15414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bs-Cyrl-B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ПОРЕД НАВЕДЕНИХ ИМЕНИЦА НАПИШИ ОДГОВАРАЈУЋЕ ИМЕНИЦЕ СА УМАЊЕНИМ ЗНАЧЕЊЕМ:</a:t>
            </a:r>
          </a:p>
          <a:p>
            <a:pPr marL="0" indent="0">
              <a:buNone/>
            </a:pPr>
            <a:endParaRPr lang="bs-Cyrl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FFB9C-F7BA-4443-80C4-348868BDE227}"/>
              </a:ext>
            </a:extLst>
          </p:cNvPr>
          <p:cNvSpPr txBox="1"/>
          <p:nvPr/>
        </p:nvSpPr>
        <p:spPr>
          <a:xfrm>
            <a:off x="1701800" y="238760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ЗРНО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FF75F-FF10-4619-9758-E82FC5AE2B58}"/>
              </a:ext>
            </a:extLst>
          </p:cNvPr>
          <p:cNvSpPr txBox="1"/>
          <p:nvPr/>
        </p:nvSpPr>
        <p:spPr>
          <a:xfrm>
            <a:off x="2830275" y="2386762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- ЗРНЦЕ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794D0-0AC1-47DE-8EAB-CEC8812F8D34}"/>
              </a:ext>
            </a:extLst>
          </p:cNvPr>
          <p:cNvSpPr txBox="1"/>
          <p:nvPr/>
        </p:nvSpPr>
        <p:spPr>
          <a:xfrm>
            <a:off x="1701800" y="3103840"/>
            <a:ext cx="914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СТО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42D720-9D4D-4E23-9B7D-E4EEA2A9B3C4}"/>
              </a:ext>
            </a:extLst>
          </p:cNvPr>
          <p:cNvSpPr txBox="1"/>
          <p:nvPr/>
        </p:nvSpPr>
        <p:spPr>
          <a:xfrm>
            <a:off x="2531899" y="3103840"/>
            <a:ext cx="193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- СТОЛИЋ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8A428-FF99-4C90-94BE-7F00B868761E}"/>
              </a:ext>
            </a:extLst>
          </p:cNvPr>
          <p:cNvSpPr txBox="1"/>
          <p:nvPr/>
        </p:nvSpPr>
        <p:spPr>
          <a:xfrm>
            <a:off x="1701800" y="3820080"/>
            <a:ext cx="166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ОЛОВКА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3E21E-3C80-4405-B955-A5277F4D686A}"/>
              </a:ext>
            </a:extLst>
          </p:cNvPr>
          <p:cNvSpPr txBox="1"/>
          <p:nvPr/>
        </p:nvSpPr>
        <p:spPr>
          <a:xfrm>
            <a:off x="3253025" y="3804294"/>
            <a:ext cx="2418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- ОЛОВЧИЦА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3BEFA-2F1D-4D1F-8174-6FA4EC336013}"/>
              </a:ext>
            </a:extLst>
          </p:cNvPr>
          <p:cNvSpPr txBox="1"/>
          <p:nvPr/>
        </p:nvSpPr>
        <p:spPr>
          <a:xfrm>
            <a:off x="1741298" y="4541210"/>
            <a:ext cx="109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РУКА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0AB4DA-794B-4679-8B53-AA57C8E917C0}"/>
              </a:ext>
            </a:extLst>
          </p:cNvPr>
          <p:cNvSpPr txBox="1"/>
          <p:nvPr/>
        </p:nvSpPr>
        <p:spPr>
          <a:xfrm>
            <a:off x="2780813" y="4541210"/>
            <a:ext cx="1864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- РУЧИЦА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3605D-7F77-465B-9A15-9A1BF1D16159}"/>
              </a:ext>
            </a:extLst>
          </p:cNvPr>
          <p:cNvSpPr txBox="1"/>
          <p:nvPr/>
        </p:nvSpPr>
        <p:spPr>
          <a:xfrm>
            <a:off x="1741298" y="5262340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ЗИМА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6DC220-429C-497A-844E-014C54A99680}"/>
              </a:ext>
            </a:extLst>
          </p:cNvPr>
          <p:cNvSpPr txBox="1"/>
          <p:nvPr/>
        </p:nvSpPr>
        <p:spPr>
          <a:xfrm>
            <a:off x="2880328" y="5262340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- ЗИМИЦА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EA6A0-AD8E-405D-B67C-405D1C795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87171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2. ПОПУНИ ТАБЕЛУ: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60D996-29E6-4833-966F-732A13EB2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99565"/>
              </p:ext>
            </p:extLst>
          </p:nvPr>
        </p:nvGraphicFramePr>
        <p:xfrm>
          <a:off x="1143000" y="1760972"/>
          <a:ext cx="8127999" cy="2966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989390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86196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707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ДЕМИНУТИВ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АУГМЕНТАТИВ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7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ПТИЦА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ЗГРАДА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71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9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КОЊ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2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БУБА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2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КОМАД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795560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D22B151-F1B7-423A-86A4-23581131E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0185"/>
              </p:ext>
            </p:extLst>
          </p:nvPr>
        </p:nvGraphicFramePr>
        <p:xfrm>
          <a:off x="3809999" y="1764358"/>
          <a:ext cx="5461000" cy="2966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30500">
                  <a:extLst>
                    <a:ext uri="{9D8B030D-6E8A-4147-A177-3AD203B41FA5}">
                      <a16:colId xmlns:a16="http://schemas.microsoft.com/office/drawing/2014/main" val="4154600966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3305887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ДЕМИНУТИВ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АУГМЕНТАТИВ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63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ПТИЧИЦА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0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ЗГРАДИЦА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ВОДИЦА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66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КОЊИЋ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64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ГЛАВИЦА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7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БУБИЦА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02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КОМАДИЋ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2733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E494D0B-B27E-49EC-A9C5-A392D706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88965"/>
              </p:ext>
            </p:extLst>
          </p:nvPr>
        </p:nvGraphicFramePr>
        <p:xfrm>
          <a:off x="6534910" y="1765206"/>
          <a:ext cx="2736088" cy="2966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36088">
                  <a:extLst>
                    <a:ext uri="{9D8B030D-6E8A-4147-A177-3AD203B41FA5}">
                      <a16:colId xmlns:a16="http://schemas.microsoft.com/office/drawing/2014/main" val="2117476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АУГМЕНТАТИВ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2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ПТИЧУРИНА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4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ЗГРАДЕТИНА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414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ВОДУРИНА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46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КОЊИНА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2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ГЛАВУРДА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72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БУБЕТИНА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2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КОМАДИНА</a:t>
                      </a:r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67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1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910-FE6A-40F0-BDEB-EB7267D7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98179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3. У РЕЧЕНИЦАМА ЈЕДНОМ ЛИНИЈОМ ПОДВУЦИ УМАЊЕНИЦЕ, А ДВЈЕМА ЛИНИЈАМА УВЕЋАНИЦЕ: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F9396-4D7F-43DD-BA1C-5B344FE98DEF}"/>
              </a:ext>
            </a:extLst>
          </p:cNvPr>
          <p:cNvSpPr txBox="1"/>
          <p:nvPr/>
        </p:nvSpPr>
        <p:spPr>
          <a:xfrm>
            <a:off x="1143000" y="1665515"/>
            <a:ext cx="679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Највише волим кад ми мама купи чоколадицу.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C6CD9D-328E-4805-A9B8-BBC04AA72225}"/>
              </a:ext>
            </a:extLst>
          </p:cNvPr>
          <p:cNvCxnSpPr>
            <a:cxnSpLocks/>
          </p:cNvCxnSpPr>
          <p:nvPr/>
        </p:nvCxnSpPr>
        <p:spPr>
          <a:xfrm>
            <a:off x="6096000" y="2099099"/>
            <a:ext cx="16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B912F3-794B-4F43-A670-1E9603D54CAC}"/>
              </a:ext>
            </a:extLst>
          </p:cNvPr>
          <p:cNvSpPr txBox="1"/>
          <p:nvPr/>
        </p:nvSpPr>
        <p:spPr>
          <a:xfrm>
            <a:off x="1143000" y="2269036"/>
            <a:ext cx="4133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У рибњаку плива рибетина.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AAE57B-D0D7-45E9-9A35-3CC53C0EF75C}"/>
              </a:ext>
            </a:extLst>
          </p:cNvPr>
          <p:cNvCxnSpPr>
            <a:cxnSpLocks/>
          </p:cNvCxnSpPr>
          <p:nvPr/>
        </p:nvCxnSpPr>
        <p:spPr>
          <a:xfrm>
            <a:off x="3718886" y="2699695"/>
            <a:ext cx="1359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E0BA08-B44B-4718-A5FC-3ED04EDD08F5}"/>
              </a:ext>
            </a:extLst>
          </p:cNvPr>
          <p:cNvCxnSpPr>
            <a:cxnSpLocks/>
          </p:cNvCxnSpPr>
          <p:nvPr/>
        </p:nvCxnSpPr>
        <p:spPr>
          <a:xfrm>
            <a:off x="3718886" y="2761181"/>
            <a:ext cx="1359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120DD1D-5C81-4664-912B-5FB02FA961CE}"/>
              </a:ext>
            </a:extLst>
          </p:cNvPr>
          <p:cNvSpPr txBox="1"/>
          <p:nvPr/>
        </p:nvSpPr>
        <p:spPr>
          <a:xfrm>
            <a:off x="1143000" y="2878475"/>
            <a:ext cx="473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Шетала сам густом шуметином.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64DC82-18FA-4609-93FF-415378BCDEE5}"/>
              </a:ext>
            </a:extLst>
          </p:cNvPr>
          <p:cNvCxnSpPr>
            <a:cxnSpLocks/>
          </p:cNvCxnSpPr>
          <p:nvPr/>
        </p:nvCxnSpPr>
        <p:spPr>
          <a:xfrm>
            <a:off x="3980930" y="3266664"/>
            <a:ext cx="17113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1DDAF8-DAB5-4329-BD43-04BEBFB2CDCC}"/>
              </a:ext>
            </a:extLst>
          </p:cNvPr>
          <p:cNvCxnSpPr>
            <a:cxnSpLocks/>
          </p:cNvCxnSpPr>
          <p:nvPr/>
        </p:nvCxnSpPr>
        <p:spPr>
          <a:xfrm>
            <a:off x="3980930" y="3328110"/>
            <a:ext cx="1708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E9660B-6E61-45BC-9B98-7897B79B1B77}"/>
              </a:ext>
            </a:extLst>
          </p:cNvPr>
          <p:cNvSpPr txBox="1"/>
          <p:nvPr/>
        </p:nvSpPr>
        <p:spPr>
          <a:xfrm>
            <a:off x="1143000" y="3453169"/>
            <a:ext cx="604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Писао сам симпатији писамце перцетом.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A9B07A-CE12-4DBD-B236-3DEF293C3653}"/>
              </a:ext>
            </a:extLst>
          </p:cNvPr>
          <p:cNvCxnSpPr>
            <a:cxnSpLocks/>
          </p:cNvCxnSpPr>
          <p:nvPr/>
        </p:nvCxnSpPr>
        <p:spPr>
          <a:xfrm>
            <a:off x="4320540" y="3873500"/>
            <a:ext cx="11851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91E499-0E6F-437F-94B6-6E2FB8FFACAC}"/>
              </a:ext>
            </a:extLst>
          </p:cNvPr>
          <p:cNvCxnSpPr>
            <a:cxnSpLocks/>
          </p:cNvCxnSpPr>
          <p:nvPr/>
        </p:nvCxnSpPr>
        <p:spPr>
          <a:xfrm>
            <a:off x="5593080" y="3873500"/>
            <a:ext cx="13695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289A2EA-1E47-4ED1-BD5C-EED100EA7E37}"/>
              </a:ext>
            </a:extLst>
          </p:cNvPr>
          <p:cNvSpPr txBox="1"/>
          <p:nvPr/>
        </p:nvSpPr>
        <p:spPr>
          <a:xfrm>
            <a:off x="1143000" y="4027863"/>
            <a:ext cx="479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Игор не воли читати књижурину.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F4C494-5BD3-4E35-A15C-1E01ECF3C7DD}"/>
              </a:ext>
            </a:extLst>
          </p:cNvPr>
          <p:cNvCxnSpPr>
            <a:cxnSpLocks/>
          </p:cNvCxnSpPr>
          <p:nvPr/>
        </p:nvCxnSpPr>
        <p:spPr>
          <a:xfrm>
            <a:off x="4164185" y="4456967"/>
            <a:ext cx="1548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0F97F2-A434-4850-AFE3-59EA1EBA1440}"/>
              </a:ext>
            </a:extLst>
          </p:cNvPr>
          <p:cNvCxnSpPr>
            <a:cxnSpLocks/>
          </p:cNvCxnSpPr>
          <p:nvPr/>
        </p:nvCxnSpPr>
        <p:spPr>
          <a:xfrm flipV="1">
            <a:off x="4164185" y="4518413"/>
            <a:ext cx="1548784" cy="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EA44DB7-E492-45BD-8F00-70EDDA79615D}"/>
              </a:ext>
            </a:extLst>
          </p:cNvPr>
          <p:cNvSpPr txBox="1"/>
          <p:nvPr/>
        </p:nvSpPr>
        <p:spPr>
          <a:xfrm>
            <a:off x="1143000" y="4602557"/>
            <a:ext cx="454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Угледао сам на грани птичицу.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AE6F09C-F152-46A9-BFDA-39369BBCE41F}"/>
              </a:ext>
            </a:extLst>
          </p:cNvPr>
          <p:cNvCxnSpPr>
            <a:cxnSpLocks/>
          </p:cNvCxnSpPr>
          <p:nvPr/>
        </p:nvCxnSpPr>
        <p:spPr>
          <a:xfrm>
            <a:off x="4376420" y="5031793"/>
            <a:ext cx="12166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18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25" grpId="0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D68F-4373-4B2B-8DD3-4BC4E5D67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30287"/>
            <a:ext cx="9905999" cy="3541714"/>
          </a:xfrm>
        </p:spPr>
        <p:txBody>
          <a:bodyPr/>
          <a:lstStyle/>
          <a:p>
            <a:pPr marL="0" indent="0" algn="ctr">
              <a:buNone/>
            </a:pP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</a:p>
          <a:p>
            <a:pPr marL="0" indent="0">
              <a:buNone/>
            </a:pPr>
            <a:endParaRPr lang="bs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СМИСЛИ ДЕСЕТ ИМЕНИЦА И ОДРЕДИ ИМ УМАЊЕНО И УВЕЋАНО ЗНАЧЕЊЕ.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4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7886-8D2D-4049-9BBE-B00FD8B1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E7992-0E59-4919-9660-AA1B775D5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9602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F34A-6C4B-4D8C-AB7A-3E240FBA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743682"/>
          </a:xfrm>
        </p:spPr>
        <p:txBody>
          <a:bodyPr>
            <a:normAutofit/>
          </a:bodyPr>
          <a:lstStyle/>
          <a:p>
            <a:r>
              <a:rPr lang="bs-Cyrl-BA" sz="60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br>
              <a:rPr lang="bs-Cyrl-BA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6000" dirty="0">
                <a:latin typeface="Arial" panose="020B0604020202020204" pitchFamily="34" charset="0"/>
                <a:cs typeface="Arial" panose="020B0604020202020204" pitchFamily="34" charset="0"/>
              </a:rPr>
              <a:t>4. РАЗРЕД</a:t>
            </a:r>
            <a:endParaRPr lang="sr-Latn-B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126D9-CFA4-4284-AEF6-84568134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697768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САБИРАЊЕ ТРОЦИФРЕНИХ БРОЈЕВА (ЗБИР ЈЕДИНИЦА МАЊИ И ЗБИР ЈЕДИНИЦА ВЕЋИ ОД ДЕВЕТ)</a:t>
            </a:r>
            <a:endParaRPr lang="sr-Latn-BA"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7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9F8E-77DD-4F3D-915E-5983C2160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73696"/>
            <a:ext cx="9905999" cy="2322513"/>
          </a:xfrm>
        </p:spPr>
        <p:txBody>
          <a:bodyPr/>
          <a:lstStyle/>
          <a:p>
            <a:pPr marL="0" indent="0">
              <a:buNone/>
            </a:pP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НА ПРЕТХОДНИМ ЧАСОВИМА СМО НАУЧИЛИ ПРАВИЛА САБИРАЊА ТРОЦИФРЕНИХ БРОЈЕВА КОД КОЈИХ ЈЕ ЗБИР ЈЕДИНИЦА МАЊИ ОД ДЕВЕТ И КОД КОЈИХ ЈЕ ЗБИР ЈЕДИНИЦА ВЕЋИ ОД ДЕВЕТ. САБИРАТИ МОЖЕМО НА ТРИ НАЧИНА: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0F8DC-2E3B-4AD0-8E51-A49CCB8F50D0}"/>
              </a:ext>
            </a:extLst>
          </p:cNvPr>
          <p:cNvSpPr txBox="1"/>
          <p:nvPr/>
        </p:nvSpPr>
        <p:spPr>
          <a:xfrm>
            <a:off x="1143000" y="2602828"/>
            <a:ext cx="3233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1. ПОТПИСИВАЊЕМ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E2E07-EEE1-47B6-B308-FA70B004F15A}"/>
              </a:ext>
            </a:extLst>
          </p:cNvPr>
          <p:cNvSpPr txBox="1"/>
          <p:nvPr/>
        </p:nvSpPr>
        <p:spPr>
          <a:xfrm>
            <a:off x="1142999" y="3104250"/>
            <a:ext cx="704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2. ЗАПИСИВАЊЕМ САБИРАКА У ИСТОМ РЕДУ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A3B13-C0DA-4063-B885-90BBD9E7F233}"/>
              </a:ext>
            </a:extLst>
          </p:cNvPr>
          <p:cNvSpPr txBox="1"/>
          <p:nvPr/>
        </p:nvSpPr>
        <p:spPr>
          <a:xfrm>
            <a:off x="1142999" y="3600127"/>
            <a:ext cx="7942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3. КАО ЗБИР ВИШЕСТРУКИХ ДЕКАДНИХ ЈЕДИНИЦА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5E587-0C1E-4AAC-AC2A-8A2184A2652C}"/>
              </a:ext>
            </a:extLst>
          </p:cNvPr>
          <p:cNvSpPr txBox="1"/>
          <p:nvPr/>
        </p:nvSpPr>
        <p:spPr>
          <a:xfrm>
            <a:off x="1142999" y="4664762"/>
            <a:ext cx="102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Arial" panose="020B0604020202020204" pitchFamily="34" charset="0"/>
                <a:cs typeface="Arial" panose="020B0604020202020204" pitchFamily="34" charset="0"/>
              </a:rPr>
              <a:t>ДАНАС ЋЕМО ДА СЕ ПОДСЈЕТИМО СВИХ НАЧИНА, КРОЗ ЗАДАТКЕ.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439</TotalTime>
  <Words>900</Words>
  <Application>Microsoft Office PowerPoint</Application>
  <PresentationFormat>Widescreen</PresentationFormat>
  <Paragraphs>262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Tw Cen MT</vt:lpstr>
      <vt:lpstr>Circuit</vt:lpstr>
      <vt:lpstr>Српски језик 4. разред</vt:lpstr>
      <vt:lpstr>Да се подсјетимо од претходног часа шта су то деминутиви а шта аугментативи. Деминутиви представљају умањено значење ријечи, а аугментативи увећано значење ријечи.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МАТЕМАТИКА 4.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ПРИРОДА И ДРУШТВО 4.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Задатак за самосталан рад: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4. разред</dc:title>
  <dc:creator>Administrator</dc:creator>
  <cp:lastModifiedBy>Administrator</cp:lastModifiedBy>
  <cp:revision>37</cp:revision>
  <dcterms:created xsi:type="dcterms:W3CDTF">2021-03-08T14:04:56Z</dcterms:created>
  <dcterms:modified xsi:type="dcterms:W3CDTF">2021-03-09T18:48:31Z</dcterms:modified>
</cp:coreProperties>
</file>