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1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5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0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4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6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A5B4-5031-409F-90D7-2F85C8642B7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2C93-E5B0-4AC7-87A5-EB529867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225" y="2176530"/>
            <a:ext cx="7783132" cy="977921"/>
          </a:xfrm>
        </p:spPr>
        <p:txBody>
          <a:bodyPr>
            <a:normAutofit/>
          </a:bodyPr>
          <a:lstStyle/>
          <a:p>
            <a:r>
              <a:rPr lang="sr-Cyrl-RS" sz="5400" b="1" dirty="0" smtClean="0">
                <a:solidFill>
                  <a:srgbClr val="C00000"/>
                </a:solidFill>
              </a:rPr>
              <a:t>ЖИВОТ ЈЕВРЕЈА У ЕГИПТУ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3510" y="5173260"/>
            <a:ext cx="7306613" cy="64799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</a:rPr>
              <a:t>Православна вјеронаука 2.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sr-Cyrl-RS" sz="3600" b="1" dirty="0" smtClean="0">
                <a:solidFill>
                  <a:srgbClr val="C00000"/>
                </a:solidFill>
              </a:rPr>
              <a:t>разред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28" y="1972575"/>
            <a:ext cx="6571281" cy="3062116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Јосифова породица остала је у Египту.</a:t>
            </a:r>
          </a:p>
          <a:p>
            <a:r>
              <a:rPr lang="sr-Cyrl-RS" sz="3200" b="1" dirty="0" smtClean="0">
                <a:solidFill>
                  <a:srgbClr val="C00000"/>
                </a:solidFill>
              </a:rPr>
              <a:t>Због молитви и Божјег благослова брзо су у свему напредовали.</a:t>
            </a:r>
          </a:p>
          <a:p>
            <a:r>
              <a:rPr lang="sr-Cyrl-RS" sz="3200" b="1" dirty="0" smtClean="0">
                <a:solidFill>
                  <a:srgbClr val="C00000"/>
                </a:solidFill>
              </a:rPr>
              <a:t>Осим назива Израиљ, назвали су их и Јеврејима</a:t>
            </a:r>
            <a:r>
              <a:rPr lang="sr-Cyrl-RS" sz="3200" b="1" dirty="0" smtClean="0">
                <a:solidFill>
                  <a:srgbClr val="C00000"/>
                </a:solidFill>
              </a:rPr>
              <a:t>.</a:t>
            </a:r>
            <a:endParaRPr lang="sr-Cyrl-RS" sz="32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431" y="399245"/>
            <a:ext cx="3914626" cy="2902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430" y="3593206"/>
            <a:ext cx="3938755" cy="2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08" y="1921025"/>
            <a:ext cx="5961844" cy="3116687"/>
          </a:xfrm>
        </p:spPr>
        <p:txBody>
          <a:bodyPr/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Њихов </a:t>
            </a:r>
            <a:r>
              <a:rPr lang="sr-Cyrl-RS" sz="3200" b="1" dirty="0">
                <a:solidFill>
                  <a:srgbClr val="C00000"/>
                </a:solidFill>
              </a:rPr>
              <a:t>напредак изазвао је подозрење код Египћана</a:t>
            </a:r>
            <a:r>
              <a:rPr lang="sr-Cyrl-RS" sz="32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sr-Cyrl-RS" sz="3200" b="1" dirty="0" smtClean="0">
                <a:solidFill>
                  <a:srgbClr val="C00000"/>
                </a:solidFill>
              </a:rPr>
              <a:t>Када је Јосиф умро и његове заслуге су брзо заборављене.</a:t>
            </a:r>
          </a:p>
          <a:p>
            <a:r>
              <a:rPr lang="sr-Cyrl-RS" sz="3200" b="1" dirty="0" smtClean="0">
                <a:solidFill>
                  <a:srgbClr val="C00000"/>
                </a:solidFill>
              </a:rPr>
              <a:t>Нови фараон је наредио да Јевреји раде тешке послове.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702" y="1580827"/>
            <a:ext cx="4054098" cy="37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37" y="1384152"/>
            <a:ext cx="6600986" cy="4050733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rgbClr val="C00000"/>
                </a:solidFill>
              </a:rPr>
              <a:t>Била је то и казна зато што су Јевреји почели одступати од закона </a:t>
            </a:r>
            <a:r>
              <a:rPr lang="sr-Cyrl-RS" sz="3200" b="1" dirty="0" smtClean="0">
                <a:solidFill>
                  <a:srgbClr val="C00000"/>
                </a:solidFill>
              </a:rPr>
              <a:t>Божјег</a:t>
            </a:r>
            <a:r>
              <a:rPr lang="sr-Cyrl-RS" sz="3200" b="1" dirty="0">
                <a:solidFill>
                  <a:srgbClr val="C00000"/>
                </a:solidFill>
              </a:rPr>
              <a:t>.</a:t>
            </a:r>
          </a:p>
          <a:p>
            <a:r>
              <a:rPr lang="sr-Cyrl-RS" sz="3200" b="1" dirty="0">
                <a:solidFill>
                  <a:srgbClr val="C00000"/>
                </a:solidFill>
              </a:rPr>
              <a:t>Само у невољама сјећали су се Бога и молили му се.</a:t>
            </a:r>
          </a:p>
          <a:p>
            <a:r>
              <a:rPr lang="sr-Cyrl-RS" sz="3200" b="1" dirty="0">
                <a:solidFill>
                  <a:srgbClr val="C00000"/>
                </a:solidFill>
              </a:rPr>
              <a:t>Богу се треба молити и захваљивати и онда када је добро и кад је зло.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57" y="1262785"/>
            <a:ext cx="3999811" cy="40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40" y="676034"/>
            <a:ext cx="10515600" cy="53512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Cyrl-RS" sz="5200" b="1" dirty="0" smtClean="0">
                <a:solidFill>
                  <a:srgbClr val="C00000"/>
                </a:solidFill>
              </a:rPr>
              <a:t>ПИТАЊА:</a:t>
            </a:r>
          </a:p>
          <a:p>
            <a:pPr marL="0" indent="0">
              <a:buNone/>
            </a:pPr>
            <a:endParaRPr lang="sr-Cyrl-RS" sz="2200" b="1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sr-Cyrl-RS" sz="3300" b="1" dirty="0" smtClean="0">
                <a:solidFill>
                  <a:srgbClr val="C00000"/>
                </a:solidFill>
              </a:rPr>
              <a:t>Како су Египћани назвали Јосифове потомке?</a:t>
            </a:r>
          </a:p>
          <a:p>
            <a:pPr marL="0" indent="0">
              <a:buNone/>
            </a:pPr>
            <a:r>
              <a:rPr lang="sr-Cyrl-RS" sz="3300" b="1" dirty="0">
                <a:solidFill>
                  <a:srgbClr val="C00000"/>
                </a:solidFill>
              </a:rPr>
              <a:t> </a:t>
            </a:r>
            <a:r>
              <a:rPr lang="sr-Cyrl-RS" sz="3300" b="1" dirty="0" smtClean="0">
                <a:solidFill>
                  <a:srgbClr val="C00000"/>
                </a:solidFill>
              </a:rPr>
              <a:t>                </a:t>
            </a:r>
            <a:r>
              <a:rPr lang="en-US" sz="3300" b="1" dirty="0" smtClean="0">
                <a:solidFill>
                  <a:srgbClr val="C00000"/>
                </a:solidFill>
              </a:rPr>
              <a:t>- </a:t>
            </a:r>
            <a:r>
              <a:rPr lang="sr-Cyrl-RS" sz="3300" b="1" dirty="0" smtClean="0">
                <a:solidFill>
                  <a:srgbClr val="C00000"/>
                </a:solidFill>
              </a:rPr>
              <a:t>Јевреји                                 </a:t>
            </a:r>
            <a:r>
              <a:rPr lang="en-US" sz="3300" b="1" dirty="0" smtClean="0">
                <a:solidFill>
                  <a:srgbClr val="C00000"/>
                </a:solidFill>
              </a:rPr>
              <a:t>- </a:t>
            </a:r>
            <a:r>
              <a:rPr lang="sr-Cyrl-RS" sz="3300" b="1" dirty="0" smtClean="0">
                <a:solidFill>
                  <a:srgbClr val="C00000"/>
                </a:solidFill>
              </a:rPr>
              <a:t>Дошљаци </a:t>
            </a:r>
          </a:p>
          <a:p>
            <a:pPr marL="0" indent="0">
              <a:buNone/>
            </a:pPr>
            <a:endParaRPr lang="sr-Cyrl-RS" sz="3300" b="1" dirty="0">
              <a:solidFill>
                <a:srgbClr val="C00000"/>
              </a:solidFill>
            </a:endParaRPr>
          </a:p>
          <a:p>
            <a:pPr marL="514350" indent="-514350">
              <a:buAutoNum type="arabicPeriod" startAt="2"/>
            </a:pPr>
            <a:r>
              <a:rPr lang="sr-Cyrl-RS" sz="3300" b="1" dirty="0" smtClean="0">
                <a:solidFill>
                  <a:srgbClr val="C00000"/>
                </a:solidFill>
              </a:rPr>
              <a:t>Да ли су Египћани заборавили Јосифова добра дјела?</a:t>
            </a:r>
            <a:endParaRPr lang="sr-Cyrl-RS" sz="3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3300" b="1" dirty="0" smtClean="0">
                <a:solidFill>
                  <a:srgbClr val="C00000"/>
                </a:solidFill>
              </a:rPr>
              <a:t>                </a:t>
            </a:r>
            <a:r>
              <a:rPr lang="en-US" sz="3300" b="1" dirty="0" smtClean="0">
                <a:solidFill>
                  <a:srgbClr val="C00000"/>
                </a:solidFill>
              </a:rPr>
              <a:t> -</a:t>
            </a:r>
            <a:r>
              <a:rPr lang="sr-Cyrl-RS" sz="3300" b="1" dirty="0" smtClean="0">
                <a:solidFill>
                  <a:srgbClr val="C00000"/>
                </a:solidFill>
              </a:rPr>
              <a:t> Нису                                      </a:t>
            </a:r>
            <a:r>
              <a:rPr lang="en-US" sz="3300" b="1" dirty="0" smtClean="0">
                <a:solidFill>
                  <a:srgbClr val="C00000"/>
                </a:solidFill>
              </a:rPr>
              <a:t>- </a:t>
            </a:r>
            <a:r>
              <a:rPr lang="sr-Cyrl-RS" sz="3300" b="1" dirty="0" smtClean="0">
                <a:solidFill>
                  <a:srgbClr val="C00000"/>
                </a:solidFill>
              </a:rPr>
              <a:t>Јесу</a:t>
            </a:r>
          </a:p>
          <a:p>
            <a:pPr marL="0" indent="0">
              <a:buNone/>
            </a:pPr>
            <a:endParaRPr lang="sr-Cyrl-RS" sz="3300" b="1" dirty="0">
              <a:solidFill>
                <a:srgbClr val="C00000"/>
              </a:solidFill>
            </a:endParaRPr>
          </a:p>
          <a:p>
            <a:pPr marL="514350" indent="-514350">
              <a:buAutoNum type="arabicPeriod" startAt="3"/>
            </a:pPr>
            <a:r>
              <a:rPr lang="sr-Cyrl-RS" sz="3300" b="1" dirty="0" smtClean="0">
                <a:solidFill>
                  <a:srgbClr val="C00000"/>
                </a:solidFill>
              </a:rPr>
              <a:t>Чиме су Египћани мучили Јевреје?</a:t>
            </a:r>
            <a:endParaRPr lang="sr-Cyrl-RS" sz="3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33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3300" b="1" dirty="0" smtClean="0">
                <a:solidFill>
                  <a:srgbClr val="C00000"/>
                </a:solidFill>
              </a:rPr>
              <a:t>- </a:t>
            </a:r>
            <a:r>
              <a:rPr lang="sr-Cyrl-RS" sz="3300" b="1" dirty="0" smtClean="0">
                <a:solidFill>
                  <a:srgbClr val="C00000"/>
                </a:solidFill>
              </a:rPr>
              <a:t>Тешким радом                  </a:t>
            </a:r>
            <a:r>
              <a:rPr lang="en-US" sz="3300" b="1" dirty="0" smtClean="0">
                <a:solidFill>
                  <a:srgbClr val="C00000"/>
                </a:solidFill>
              </a:rPr>
              <a:t>- </a:t>
            </a:r>
            <a:r>
              <a:rPr lang="sr-Cyrl-RS" sz="3300" b="1" dirty="0" smtClean="0">
                <a:solidFill>
                  <a:srgbClr val="C00000"/>
                </a:solidFill>
              </a:rPr>
              <a:t>Прогонством</a:t>
            </a:r>
            <a:r>
              <a:rPr lang="sr-Cyrl-RS" b="1" dirty="0" smtClean="0">
                <a:solidFill>
                  <a:srgbClr val="C00000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338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149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ЖИВОТ ЈЕВРЕЈА У ЕГИПТУ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 ЈЕВРЕЈА У ЕГИПТУ</dc:title>
  <dc:creator>Korisnik</dc:creator>
  <cp:lastModifiedBy>39. Slavoljub Lukic</cp:lastModifiedBy>
  <cp:revision>10</cp:revision>
  <dcterms:created xsi:type="dcterms:W3CDTF">2021-03-07T17:49:27Z</dcterms:created>
  <dcterms:modified xsi:type="dcterms:W3CDTF">2021-03-10T07:34:24Z</dcterms:modified>
</cp:coreProperties>
</file>