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66" r:id="rId5"/>
    <p:sldId id="267" r:id="rId6"/>
    <p:sldId id="268" r:id="rId7"/>
    <p:sldId id="265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735296-18FD-4293-9AEA-09BC5625CB0A}" v="126" dt="2020-05-14T20:48:12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4699-2A4B-4B17-8004-AF2624A1EB10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7A5A9-7C79-4F3C-BC22-5ED9F0097DAC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2168-E3A8-4BE5-8924-515EFE7F604C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102D0-2A12-47F1-8984-6B92460685F6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358DE-5868-4E58-B99C-FAED1C47B89E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41605-338D-46FB-A6CC-4399731A0329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31E3A-96C3-4CFD-9BFD-9A868CE8BF07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700FD-0675-48D4-817C-8A6434978AAD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1597C-99D7-4A4A-AEBD-103995EE5738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A21A0-0423-4F47-936B-3201B3BF2A9A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AE66A-E1AD-4375-9F1C-0B115A613044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7D1E1-6202-4941-A4A8-04D1467D2F1A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E274-C297-4D59-B56A-F14E60758AA5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5DF34-3412-4ED3-8043-3C52C73F8D1E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C1B8D-10F1-4289-9027-B4E93E220F54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760C3-CFD1-44B2-A50A-FE8D741B8F87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6E1F3-5CE8-4F3A-9D18-B25F448A35E1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1E3FD-7DF0-4646-896B-1CEB76ABE2A8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AD7CC-9E64-47EC-BE68-5657E0223784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8DDB6-6D40-4D1B-A811-2D29B05B667B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s-Latn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3AFEA-27D2-4AAB-A42C-6537C654BC82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FB903-8556-4D5E-9E1E-4E76898482E0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A4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F48A2C-4808-494D-BAD4-DA41DF56B34A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6AA8DC-120F-46FA-88AF-7E2FF2DD4703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A4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719736" y="692696"/>
            <a:ext cx="6264696" cy="4248472"/>
          </a:xfrm>
        </p:spPr>
        <p:txBody>
          <a:bodyPr/>
          <a:lstStyle/>
          <a:p>
            <a:pPr algn="l" eaLnBrk="1" hangingPunct="1"/>
            <a:r>
              <a:rPr lang="sr-Cyrl-CS" sz="3200" b="1" dirty="0">
                <a:latin typeface="Arial" charset="0"/>
                <a:cs typeface="Arial" charset="0"/>
              </a:rPr>
              <a:t>Дуге уши, кратке ноге,</a:t>
            </a:r>
            <a:br>
              <a:rPr lang="bs-Latn-BA" sz="3200" b="1" dirty="0">
                <a:latin typeface="Arial" charset="0"/>
                <a:cs typeface="Arial" charset="0"/>
              </a:rPr>
            </a:br>
            <a:r>
              <a:rPr lang="sr-Cyrl-CS" sz="3200" b="1" dirty="0">
                <a:latin typeface="Arial" charset="0"/>
                <a:cs typeface="Arial" charset="0"/>
              </a:rPr>
              <a:t>оне памте стазе многе:</a:t>
            </a:r>
            <a:br>
              <a:rPr lang="bs-Latn-BA" sz="3200" b="1" dirty="0">
                <a:latin typeface="Arial" charset="0"/>
                <a:cs typeface="Arial" charset="0"/>
              </a:rPr>
            </a:br>
            <a:r>
              <a:rPr lang="sr-Cyrl-CS" sz="3200" b="1" dirty="0">
                <a:latin typeface="Arial" charset="0"/>
                <a:cs typeface="Arial" charset="0"/>
              </a:rPr>
              <a:t>мене јуре редом сви –</a:t>
            </a:r>
            <a:br>
              <a:rPr lang="bs-Latn-BA" sz="3200" b="1" dirty="0">
                <a:latin typeface="Arial" charset="0"/>
                <a:cs typeface="Arial" charset="0"/>
              </a:rPr>
            </a:br>
            <a:r>
              <a:rPr lang="sr-Cyrl-CS" sz="3200" b="1" dirty="0">
                <a:latin typeface="Arial" charset="0"/>
                <a:cs typeface="Arial" charset="0"/>
              </a:rPr>
              <a:t>сове, лије, ловци, пси.</a:t>
            </a:r>
            <a:br>
              <a:rPr lang="bs-Latn-BA" sz="3200" b="1" dirty="0">
                <a:latin typeface="Arial" charset="0"/>
                <a:cs typeface="Arial" charset="0"/>
              </a:rPr>
            </a:br>
            <a:r>
              <a:rPr lang="sr-Cyrl-CS" sz="3200" b="1" dirty="0">
                <a:latin typeface="Arial" charset="0"/>
                <a:cs typeface="Arial" charset="0"/>
              </a:rPr>
              <a:t>И кад спавам, тј. лежим,</a:t>
            </a:r>
            <a:br>
              <a:rPr lang="bs-Latn-BA" sz="3200" b="1" dirty="0">
                <a:latin typeface="Arial" charset="0"/>
                <a:cs typeface="Arial" charset="0"/>
              </a:rPr>
            </a:br>
            <a:r>
              <a:rPr lang="sr-Cyrl-CS" sz="3200" b="1" dirty="0">
                <a:latin typeface="Arial" charset="0"/>
                <a:cs typeface="Arial" charset="0"/>
              </a:rPr>
              <a:t>ја све мислим куд да бјежим.</a:t>
            </a:r>
            <a:br>
              <a:rPr lang="bs-Latn-BA" sz="3200" b="1" dirty="0">
                <a:latin typeface="Arial" charset="0"/>
                <a:cs typeface="Arial" charset="0"/>
              </a:rPr>
            </a:br>
            <a:r>
              <a:rPr lang="sr-Cyrl-CS" sz="3200" b="1" dirty="0">
                <a:latin typeface="Arial" charset="0"/>
                <a:cs typeface="Arial" charset="0"/>
              </a:rPr>
              <a:t>Еци, пеци, пец, </a:t>
            </a:r>
            <a:br>
              <a:rPr lang="bs-Latn-BA" sz="3200" b="1" dirty="0">
                <a:latin typeface="Arial" charset="0"/>
                <a:cs typeface="Arial" charset="0"/>
              </a:rPr>
            </a:br>
            <a:r>
              <a:rPr lang="sr-Cyrl-CS" sz="3200" b="1" dirty="0">
                <a:latin typeface="Arial" charset="0"/>
                <a:cs typeface="Arial" charset="0"/>
              </a:rPr>
              <a:t>Погађате, ја сам мали</a:t>
            </a:r>
            <a:r>
              <a:rPr lang="en-US" sz="3200" b="1" dirty="0">
                <a:latin typeface="Arial" charset="0"/>
                <a:cs typeface="Arial" charset="0"/>
              </a:rPr>
              <a:t>         </a:t>
            </a:r>
            <a:r>
              <a:rPr lang="en-US" sz="2400" dirty="0">
                <a:latin typeface="Arial" charset="0"/>
                <a:cs typeface="Arial" charset="0"/>
              </a:rPr>
              <a:t>.</a:t>
            </a:r>
            <a:r>
              <a:rPr lang="sr-Cyrl-CS" sz="2400" dirty="0">
                <a:latin typeface="Arial" charset="0"/>
                <a:cs typeface="Arial" charset="0"/>
              </a:rPr>
              <a:t> </a:t>
            </a:r>
            <a:endParaRPr lang="bs-Latn-BA" sz="2400" dirty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56240" y="4221088"/>
            <a:ext cx="12144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3200" b="1" dirty="0">
                <a:solidFill>
                  <a:srgbClr val="C00000"/>
                </a:solidFill>
                <a:latin typeface="Arial" charset="0"/>
              </a:rPr>
              <a:t>ЗЕЦ</a:t>
            </a:r>
            <a:endParaRPr lang="bs-Latn-BA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868" y="2978351"/>
            <a:ext cx="2729843" cy="335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738761" y="476672"/>
            <a:ext cx="4714477" cy="1564796"/>
          </a:xfrm>
        </p:spPr>
        <p:txBody>
          <a:bodyPr/>
          <a:lstStyle/>
          <a:p>
            <a:pPr eaLnBrk="1" hangingPunct="1"/>
            <a:r>
              <a:rPr lang="bs-Cyrl-BA" sz="5000" b="1" dirty="0">
                <a:latin typeface="Arial" charset="0"/>
                <a:cs typeface="Arial" charset="0"/>
              </a:rPr>
              <a:t>ЗЕЧИЋИ</a:t>
            </a:r>
            <a:r>
              <a:rPr lang="bs-Cyrl-BA" b="1" dirty="0">
                <a:latin typeface="Arial" charset="0"/>
                <a:cs typeface="Arial" charset="0"/>
              </a:rPr>
              <a:t> </a:t>
            </a:r>
            <a:br>
              <a:rPr lang="en-US" sz="3200" dirty="0">
                <a:latin typeface="Arial" charset="0"/>
                <a:cs typeface="Arial" charset="0"/>
              </a:rPr>
            </a:br>
            <a:r>
              <a:rPr lang="bs-Cyrl-BA" sz="3600" dirty="0">
                <a:latin typeface="Arial" charset="0"/>
                <a:cs typeface="Arial" charset="0"/>
              </a:rPr>
              <a:t>Миленко Ратковић</a:t>
            </a:r>
            <a:endParaRPr lang="bs-Latn-BA" sz="3600" dirty="0">
              <a:latin typeface="Arial" charset="0"/>
              <a:cs typeface="Arial" charset="0"/>
            </a:endParaRPr>
          </a:p>
        </p:txBody>
      </p:sp>
      <p:pic>
        <p:nvPicPr>
          <p:cNvPr id="205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4032" y="952415"/>
            <a:ext cx="6095999" cy="617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4F055DD-CEFA-4810-B195-FD43DA186ECA}"/>
              </a:ext>
            </a:extLst>
          </p:cNvPr>
          <p:cNvSpPr txBox="1"/>
          <p:nvPr/>
        </p:nvSpPr>
        <p:spPr>
          <a:xfrm>
            <a:off x="983432" y="2708920"/>
            <a:ext cx="3384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Српски језик</a:t>
            </a:r>
          </a:p>
          <a:p>
            <a:pPr algn="ctr"/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2. разред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9875B58-9CC0-44A1-A3EE-176853B0E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3789040"/>
            <a:ext cx="4511431" cy="28877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bs-Cyrl-BA" sz="2000">
                <a:cs typeface="Trebuchet MS" pitchFamily="34" charset="0"/>
              </a:rPr>
            </a:br>
            <a:br>
              <a:rPr lang="bs-Cyrl-BA" sz="2000">
                <a:cs typeface="Trebuchet MS" pitchFamily="34" charset="0"/>
              </a:rPr>
            </a:br>
            <a:br>
              <a:rPr lang="bs-Cyrl-BA" sz="2000">
                <a:cs typeface="Trebuchet MS" pitchFamily="34" charset="0"/>
              </a:rPr>
            </a:br>
            <a:br>
              <a:rPr lang="bs-Cyrl-BA" sz="2000">
                <a:cs typeface="Trebuchet MS" pitchFamily="34" charset="0"/>
              </a:rPr>
            </a:br>
            <a:br>
              <a:rPr lang="bs-Cyrl-BA" sz="2000">
                <a:cs typeface="Trebuchet MS" pitchFamily="34" charset="0"/>
              </a:rPr>
            </a:br>
            <a:br>
              <a:rPr lang="bs-Cyrl-BA" sz="2000">
                <a:cs typeface="Trebuchet MS" pitchFamily="34" charset="0"/>
              </a:rPr>
            </a:br>
            <a:br>
              <a:rPr lang="bs-Cyrl-BA" sz="2000">
                <a:cs typeface="Trebuchet MS" pitchFamily="34" charset="0"/>
              </a:rPr>
            </a:br>
            <a:br>
              <a:rPr lang="bs-Cyrl-BA" sz="2000">
                <a:cs typeface="Trebuchet MS" pitchFamily="34" charset="0"/>
              </a:rPr>
            </a:br>
            <a:br>
              <a:rPr lang="bs-Cyrl-BA" sz="2000">
                <a:cs typeface="Trebuchet MS" pitchFamily="34" charset="0"/>
              </a:rPr>
            </a:br>
            <a:br>
              <a:rPr lang="bs-Cyrl-BA" sz="2000">
                <a:cs typeface="Trebuchet MS" pitchFamily="34" charset="0"/>
              </a:rPr>
            </a:br>
            <a:br>
              <a:rPr lang="bs-Cyrl-BA" sz="2000">
                <a:cs typeface="Trebuchet MS" pitchFamily="34" charset="0"/>
              </a:rPr>
            </a:br>
            <a:br>
              <a:rPr lang="bs-Cyrl-BA" sz="2000">
                <a:cs typeface="Trebuchet MS" pitchFamily="34" charset="0"/>
              </a:rPr>
            </a:br>
            <a:br>
              <a:rPr lang="bs-Cyrl-BA" sz="2000">
                <a:cs typeface="Trebuchet MS" pitchFamily="34" charset="0"/>
              </a:rPr>
            </a:br>
            <a:endParaRPr lang="bs-Latn-BA" sz="2400">
              <a:cs typeface="Trebuchet MS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71464" y="1306234"/>
            <a:ext cx="5030796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s-Cyrl-BA" sz="3000" dirty="0">
                <a:latin typeface="Arial" charset="0"/>
              </a:rPr>
              <a:t>Рођен је 16. октобра 1931. године у Црној Гори.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s-Cyrl-BA" sz="3000" dirty="0">
                <a:latin typeface="Arial" charset="0"/>
              </a:rPr>
              <a:t>Написао је велики број прича. Доста их је објављено у читанкама.</a:t>
            </a:r>
            <a:endParaRPr lang="en-US" sz="3000" dirty="0"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s-Cyrl-BA" sz="3000" dirty="0">
                <a:latin typeface="Arial" charset="0"/>
              </a:rPr>
              <a:t>Добитник је више књижевних награда и признања.</a:t>
            </a:r>
            <a:endParaRPr lang="en-US" sz="30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r>
              <a:rPr lang="bs-Cyrl-BA" sz="2400" dirty="0">
                <a:latin typeface="Arial" charset="0"/>
              </a:rPr>
              <a:t> </a:t>
            </a:r>
            <a:endParaRPr lang="bs-Latn-BA" sz="2400" dirty="0">
              <a:latin typeface="Arial" charset="0"/>
            </a:endParaRP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2"/>
          <a:srcRect l="20743" t="13728" r="20308" b="23709"/>
          <a:stretch>
            <a:fillRect/>
          </a:stretch>
        </p:blipFill>
        <p:spPr bwMode="auto">
          <a:xfrm>
            <a:off x="7464025" y="1228869"/>
            <a:ext cx="3117218" cy="44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299DD22-69F3-41A2-B33C-20B4971EDE89}"/>
              </a:ext>
            </a:extLst>
          </p:cNvPr>
          <p:cNvSpPr txBox="1"/>
          <p:nvPr/>
        </p:nvSpPr>
        <p:spPr>
          <a:xfrm>
            <a:off x="3745976" y="331272"/>
            <a:ext cx="51125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400" b="1" dirty="0">
                <a:latin typeface="Arial" panose="020B0604020202020204" pitchFamily="34" charset="0"/>
                <a:cs typeface="Arial" panose="020B0604020202020204" pitchFamily="34" charset="0"/>
              </a:rPr>
              <a:t>Мил</a:t>
            </a:r>
            <a:r>
              <a:rPr lang="sr-Cyrl-RS" sz="3400" b="1" dirty="0">
                <a:latin typeface="Arial" panose="020B0604020202020204" pitchFamily="34" charset="0"/>
                <a:cs typeface="Arial" panose="020B0604020202020204" pitchFamily="34" charset="0"/>
              </a:rPr>
              <a:t>енко</a:t>
            </a:r>
            <a:r>
              <a:rPr lang="sr-Cyrl-BA" sz="3400" b="1" dirty="0">
                <a:latin typeface="Arial" panose="020B0604020202020204" pitchFamily="34" charset="0"/>
                <a:cs typeface="Arial" panose="020B0604020202020204" pitchFamily="34" charset="0"/>
              </a:rPr>
              <a:t> Ратковић</a:t>
            </a:r>
            <a:endParaRPr lang="de-DE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1D7E477-6D82-41CC-A4A0-A0BE72CC5420}"/>
              </a:ext>
            </a:extLst>
          </p:cNvPr>
          <p:cNvSpPr txBox="1"/>
          <p:nvPr/>
        </p:nvSpPr>
        <p:spPr>
          <a:xfrm>
            <a:off x="4835860" y="40466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b="1" dirty="0">
                <a:latin typeface="Arial" panose="020B0604020202020204" pitchFamily="34" charset="0"/>
                <a:cs typeface="Arial" panose="020B0604020202020204" pitchFamily="34" charset="0"/>
              </a:rPr>
              <a:t>ЗЕЧИЋИ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370BB68-34A3-414B-82C0-717B9870C585}"/>
              </a:ext>
            </a:extLst>
          </p:cNvPr>
          <p:cNvSpPr txBox="1"/>
          <p:nvPr/>
        </p:nvSpPr>
        <p:spPr>
          <a:xfrm>
            <a:off x="767408" y="1124001"/>
            <a:ext cx="105851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>
                <a:latin typeface="Arial" pitchFamily="34" charset="0"/>
                <a:ea typeface="Trebuchet MS" pitchFamily="34" charset="0"/>
                <a:cs typeface="Arial" pitchFamily="34" charset="0"/>
              </a:rPr>
              <a:t>     У зору је зечица помиловала четири зечића и отишла од куће. Кад је прошло подне, један зечић је плачним гласом рекао:</a:t>
            </a:r>
          </a:p>
          <a:p>
            <a:r>
              <a:rPr lang="bs-Cyrl-BA" sz="2800" dirty="0">
                <a:latin typeface="Arial" pitchFamily="34" charset="0"/>
                <a:ea typeface="Trebuchet MS" pitchFamily="34" charset="0"/>
                <a:cs typeface="Arial" pitchFamily="34" charset="0"/>
              </a:rPr>
              <a:t>     - Гладан сам као вук.</a:t>
            </a:r>
          </a:p>
          <a:p>
            <a:r>
              <a:rPr lang="bs-Cyrl-BA" sz="2800" dirty="0">
                <a:latin typeface="Arial" pitchFamily="34" charset="0"/>
                <a:ea typeface="Trebuchet MS" pitchFamily="34" charset="0"/>
                <a:cs typeface="Arial" pitchFamily="34" charset="0"/>
              </a:rPr>
              <a:t>Други зечић се тресао од зиме.</a:t>
            </a:r>
          </a:p>
          <a:p>
            <a:r>
              <a:rPr lang="bs-Cyrl-BA" sz="2800" dirty="0">
                <a:latin typeface="Arial" pitchFamily="34" charset="0"/>
                <a:ea typeface="Trebuchet MS" pitchFamily="34" charset="0"/>
                <a:cs typeface="Arial" pitchFamily="34" charset="0"/>
              </a:rPr>
              <a:t>     - Зима ми је.</a:t>
            </a:r>
          </a:p>
          <a:p>
            <a:r>
              <a:rPr lang="bs-Cyrl-BA" sz="2800" dirty="0">
                <a:latin typeface="Arial" pitchFamily="34" charset="0"/>
                <a:ea typeface="Trebuchet MS" pitchFamily="34" charset="0"/>
                <a:cs typeface="Arial" pitchFamily="34" charset="0"/>
              </a:rPr>
              <a:t>Трећи зечић је тражио:</a:t>
            </a:r>
          </a:p>
          <a:p>
            <a:r>
              <a:rPr lang="bs-Cyrl-BA" sz="2800" dirty="0">
                <a:latin typeface="Arial" pitchFamily="34" charset="0"/>
                <a:ea typeface="Trebuchet MS" pitchFamily="34" charset="0"/>
                <a:cs typeface="Arial" pitchFamily="34" charset="0"/>
              </a:rPr>
              <a:t>     - Жедан сам. Дајте ми воде.</a:t>
            </a:r>
          </a:p>
          <a:p>
            <a:r>
              <a:rPr lang="bs-Cyrl-BA" sz="2800" dirty="0">
                <a:latin typeface="Arial" pitchFamily="34" charset="0"/>
                <a:ea typeface="Trebuchet MS" pitchFamily="34" charset="0"/>
                <a:cs typeface="Arial" pitchFamily="34" charset="0"/>
              </a:rPr>
              <a:t>Четврти зечић није био тужан. Отрчао је у башту и донио главицу купуса. Затим је отрчао на извор по воду. </a:t>
            </a:r>
          </a:p>
          <a:p>
            <a:r>
              <a:rPr lang="bs-Cyrl-BA" sz="2800" dirty="0">
                <a:latin typeface="Arial" pitchFamily="34" charset="0"/>
                <a:ea typeface="Trebuchet MS" pitchFamily="34" charset="0"/>
                <a:cs typeface="Arial" pitchFamily="34" charset="0"/>
              </a:rPr>
              <a:t>Зечићи више нису били гладни и жедни.  </a:t>
            </a:r>
            <a:br>
              <a:rPr lang="bs-Cyrl-BA" sz="2800" dirty="0">
                <a:latin typeface="Arial" pitchFamily="34" charset="0"/>
                <a:ea typeface="Trebuchet MS" pitchFamily="34" charset="0"/>
                <a:cs typeface="Arial" pitchFamily="34" charset="0"/>
              </a:rPr>
            </a:br>
            <a:r>
              <a:rPr lang="bs-Cyrl-BA" sz="2800" dirty="0">
                <a:latin typeface="Arial" pitchFamily="34" charset="0"/>
                <a:ea typeface="Trebuchet MS" pitchFamily="34" charset="0"/>
                <a:cs typeface="Arial" pitchFamily="34" charset="0"/>
              </a:rPr>
              <a:t>                                                                          Миленко Ратковић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90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2464" y="428604"/>
            <a:ext cx="104299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000" b="1" dirty="0">
                <a:latin typeface="Arial" pitchFamily="34" charset="0"/>
                <a:cs typeface="Arial" pitchFamily="34" charset="0"/>
              </a:rPr>
              <a:t>Заокружи слово испред тачног одговора. </a:t>
            </a:r>
          </a:p>
          <a:p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r>
              <a:rPr lang="sr-Cyrl-RS" sz="2800" b="1" dirty="0">
                <a:latin typeface="Arial" pitchFamily="34" charset="0"/>
                <a:cs typeface="Arial" pitchFamily="34" charset="0"/>
              </a:rPr>
              <a:t>1. Задатак: 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Главни јунак ове приче је:</a:t>
            </a:r>
          </a:p>
          <a:p>
            <a:r>
              <a:rPr lang="sr-Cyrl-R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sr-Latn-BA" sz="2800" dirty="0">
                <a:latin typeface="Arial" pitchFamily="34" charset="0"/>
                <a:cs typeface="Arial" pitchFamily="34" charset="0"/>
              </a:rPr>
              <a:t>a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) мама зечица    б) жедни зечић      в) вриједни зечић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r>
              <a:rPr lang="sr-Cyrl-RS" sz="2800" b="1" dirty="0">
                <a:latin typeface="Arial" pitchFamily="34" charset="0"/>
                <a:cs typeface="Arial" pitchFamily="34" charset="0"/>
              </a:rPr>
              <a:t>2. Задатак: 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Изрека “Гладан као вук” значи да:</a:t>
            </a:r>
          </a:p>
          <a:p>
            <a:r>
              <a:rPr lang="sr-Cyrl-RS" sz="2800" dirty="0">
                <a:latin typeface="Arial" pitchFamily="34" charset="0"/>
                <a:cs typeface="Arial" pitchFamily="34" charset="0"/>
              </a:rPr>
              <a:t>      а) ниси гладан  б) си веома гладан    в)  желиш јести овцу.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1424" y="3933056"/>
            <a:ext cx="10756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latin typeface="Arial" pitchFamily="34" charset="0"/>
                <a:cs typeface="Arial" pitchFamily="34" charset="0"/>
              </a:rPr>
              <a:t>3. Задатак: 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Зашто се зечић тресао?</a:t>
            </a:r>
          </a:p>
          <a:p>
            <a:r>
              <a:rPr lang="sr-Cyrl-RS" sz="2800" dirty="0">
                <a:latin typeface="Arial" pitchFamily="34" charset="0"/>
                <a:cs typeface="Arial" pitchFamily="34" charset="0"/>
              </a:rPr>
              <a:t>       а)  било му је хладно   б) био је љут    в) био је уплашен?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424" y="5301208"/>
            <a:ext cx="10470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latin typeface="Arial" pitchFamily="34" charset="0"/>
                <a:cs typeface="Arial" pitchFamily="34" charset="0"/>
              </a:rPr>
              <a:t>4. Задатак: 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Колико је било лијених зечића?</a:t>
            </a:r>
          </a:p>
          <a:p>
            <a:r>
              <a:rPr lang="sr-Cyrl-RS" sz="2800" dirty="0">
                <a:latin typeface="Arial" pitchFamily="34" charset="0"/>
                <a:cs typeface="Arial" pitchFamily="34" charset="0"/>
              </a:rPr>
              <a:t>       а) четири    б) два)    в) три.</a:t>
            </a:r>
          </a:p>
        </p:txBody>
      </p:sp>
      <p:sp>
        <p:nvSpPr>
          <p:cNvPr id="2" name="Oval 1"/>
          <p:cNvSpPr/>
          <p:nvPr/>
        </p:nvSpPr>
        <p:spPr>
          <a:xfrm>
            <a:off x="7524760" y="1785926"/>
            <a:ext cx="43204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7" name="Oval 6"/>
          <p:cNvSpPr/>
          <p:nvPr/>
        </p:nvSpPr>
        <p:spPr>
          <a:xfrm>
            <a:off x="4167174" y="3071810"/>
            <a:ext cx="43204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1595406" y="4429132"/>
            <a:ext cx="43204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Oval 8"/>
          <p:cNvSpPr/>
          <p:nvPr/>
        </p:nvSpPr>
        <p:spPr>
          <a:xfrm>
            <a:off x="5095868" y="5786454"/>
            <a:ext cx="43204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 build="p"/>
      <p:bldP spid="2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274" y="500042"/>
            <a:ext cx="7929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latin typeface="Arial" pitchFamily="34" charset="0"/>
                <a:cs typeface="Arial" pitchFamily="34" charset="0"/>
              </a:rPr>
              <a:t>5. Задатак: </a:t>
            </a:r>
            <a:r>
              <a:rPr lang="sr-Cyrl-RS" sz="2800" dirty="0">
                <a:latin typeface="Arial" pitchFamily="34" charset="0"/>
                <a:ea typeface="Trebuchet MS" pitchFamily="34" charset="0"/>
                <a:cs typeface="Arial" pitchFamily="34" charset="0"/>
              </a:rPr>
              <a:t>З</a:t>
            </a:r>
            <a:r>
              <a:rPr lang="bs-Cyrl-BA" sz="2800" dirty="0">
                <a:latin typeface="Arial" pitchFamily="34" charset="0"/>
                <a:ea typeface="Trebuchet MS" pitchFamily="34" charset="0"/>
                <a:cs typeface="Arial" pitchFamily="34" charset="0"/>
              </a:rPr>
              <a:t>ечићи су били гладни и жедни </a:t>
            </a:r>
          </a:p>
          <a:p>
            <a:r>
              <a:rPr lang="bs-Cyrl-BA" sz="2800" dirty="0">
                <a:latin typeface="Arial" pitchFamily="34" charset="0"/>
                <a:ea typeface="Trebuchet MS" pitchFamily="34" charset="0"/>
                <a:cs typeface="Arial" pitchFamily="34" charset="0"/>
              </a:rPr>
              <a:t>                      зато што су:    </a:t>
            </a:r>
          </a:p>
          <a:p>
            <a:r>
              <a:rPr lang="sr-Latn-BA" sz="2800" dirty="0">
                <a:latin typeface="Arial" pitchFamily="34" charset="0"/>
                <a:cs typeface="Arial" pitchFamily="34" charset="0"/>
              </a:rPr>
              <a:t>   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       </a:t>
            </a:r>
            <a:r>
              <a:rPr lang="sr-Latn-B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bs-Cyrl-BA" sz="2800" dirty="0">
                <a:latin typeface="Arial" pitchFamily="34" charset="0"/>
                <a:cs typeface="Arial" pitchFamily="34" charset="0"/>
              </a:rPr>
              <a:t>а) болесни     б) лијени     в) без новца.</a:t>
            </a: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endParaRPr lang="sr-Cyrl-R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712" y="2500306"/>
            <a:ext cx="74634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latin typeface="Arial" pitchFamily="34" charset="0"/>
                <a:cs typeface="Arial" pitchFamily="34" charset="0"/>
              </a:rPr>
              <a:t>6.Задатак: 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Четврти зечић је био тужан.       </a:t>
            </a:r>
          </a:p>
          <a:p>
            <a:r>
              <a:rPr lang="sr-Cyrl-RS" sz="2800" dirty="0">
                <a:latin typeface="Arial" pitchFamily="34" charset="0"/>
                <a:cs typeface="Arial" pitchFamily="34" charset="0"/>
              </a:rPr>
              <a:t>                 </a:t>
            </a:r>
          </a:p>
          <a:p>
            <a:r>
              <a:rPr lang="sr-Cyrl-RS" sz="2800" dirty="0">
                <a:latin typeface="Arial" pitchFamily="34" charset="0"/>
                <a:cs typeface="Arial" pitchFamily="34" charset="0"/>
              </a:rPr>
              <a:t>                                  Да     Не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12" y="4071942"/>
            <a:ext cx="798308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latin typeface="Arial" pitchFamily="34" charset="0"/>
                <a:cs typeface="Arial" pitchFamily="34" charset="0"/>
              </a:rPr>
              <a:t>7.Задатак: 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Смислимо поруку ове приче.</a:t>
            </a:r>
          </a:p>
          <a:p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r>
              <a:rPr lang="sr-Cyrl-RS" sz="2800" dirty="0">
                <a:latin typeface="Arial" pitchFamily="34" charset="0"/>
                <a:cs typeface="Arial" pitchFamily="34" charset="0"/>
              </a:rPr>
              <a:t>  Све што је безбједно требамо сами урадити. </a:t>
            </a:r>
          </a:p>
          <a:p>
            <a:r>
              <a:rPr lang="sr-Cyrl-RS" sz="2800" dirty="0">
                <a:latin typeface="Arial" pitchFamily="34" charset="0"/>
                <a:cs typeface="Arial" pitchFamily="34" charset="0"/>
              </a:rPr>
              <a:t>  Будимо вриједни.</a:t>
            </a:r>
          </a:p>
          <a:p>
            <a:r>
              <a:rPr lang="sr-Cyrl-RS" sz="2800" dirty="0">
                <a:latin typeface="Arial" pitchFamily="34" charset="0"/>
                <a:cs typeface="Arial" pitchFamily="34" charset="0"/>
              </a:rPr>
              <a:t>  Не треба да само чекамо туђу помоћ.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2"/>
          <a:srcRect t="444" r="12410" b="52018"/>
          <a:stretch/>
        </p:blipFill>
        <p:spPr bwMode="auto">
          <a:xfrm>
            <a:off x="7739074" y="500042"/>
            <a:ext cx="4193376" cy="254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952860" y="1428736"/>
            <a:ext cx="43204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7" name="Oval 6"/>
          <p:cNvSpPr/>
          <p:nvPr/>
        </p:nvSpPr>
        <p:spPr>
          <a:xfrm>
            <a:off x="4952992" y="3357562"/>
            <a:ext cx="576634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074" y="3714752"/>
            <a:ext cx="4639458" cy="2563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build="p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400" y="1024309"/>
            <a:ext cx="9603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sr-Cyrl-RS" sz="3200" dirty="0">
                <a:latin typeface="Arial" pitchFamily="34" charset="0"/>
                <a:cs typeface="Arial" pitchFamily="34" charset="0"/>
              </a:rPr>
              <a:t>Правилно поређај догађаје у причи </a:t>
            </a:r>
            <a:r>
              <a:rPr lang="sr-Latn-RS" sz="3200" dirty="0">
                <a:latin typeface="+mn-lt"/>
                <a:cs typeface="Arial" pitchFamily="34" charset="0"/>
              </a:rPr>
              <a:t>  </a:t>
            </a:r>
            <a:r>
              <a:rPr lang="sr-Cyrl-RS" sz="3200" dirty="0">
                <a:latin typeface="+mn-lt"/>
                <a:cs typeface="Arial" pitchFamily="34" charset="0"/>
              </a:rPr>
              <a:t>“</a:t>
            </a:r>
            <a:r>
              <a:rPr lang="sr-Cyrl-RS" sz="3200" dirty="0">
                <a:latin typeface="Arial" pitchFamily="34" charset="0"/>
                <a:cs typeface="Arial" pitchFamily="34" charset="0"/>
              </a:rPr>
              <a:t>Зечићи”. 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Прича се налази на 37.страни у читанки.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6976" y="2000241"/>
            <a:ext cx="66437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Arial" pitchFamily="34" charset="0"/>
                <a:cs typeface="Arial" pitchFamily="34" charset="0"/>
              </a:rPr>
              <a:t>Кад је прошло подне један зечић је плакао.</a:t>
            </a:r>
          </a:p>
          <a:p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r>
              <a:rPr lang="sr-Cyrl-RS" sz="2400" dirty="0">
                <a:latin typeface="Arial" pitchFamily="34" charset="0"/>
                <a:cs typeface="Arial" pitchFamily="34" charset="0"/>
              </a:rPr>
              <a:t>Вриједни зечић је донио воду и купус.</a:t>
            </a:r>
          </a:p>
          <a:p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r>
              <a:rPr lang="sr-Cyrl-RS" sz="2400" dirty="0">
                <a:latin typeface="Arial" pitchFamily="34" charset="0"/>
                <a:cs typeface="Arial" pitchFamily="34" charset="0"/>
              </a:rPr>
              <a:t>Мама зечица је помиловала зечиће.</a:t>
            </a:r>
          </a:p>
          <a:p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r>
              <a:rPr lang="sr-Cyrl-RS" sz="2400" dirty="0">
                <a:latin typeface="Arial" pitchFamily="34" charset="0"/>
                <a:cs typeface="Arial" pitchFamily="34" charset="0"/>
              </a:rPr>
              <a:t>Други се тресао од зиме.</a:t>
            </a:r>
          </a:p>
          <a:p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r>
              <a:rPr lang="sr-Cyrl-RS" sz="2400" dirty="0">
                <a:latin typeface="Arial" pitchFamily="34" charset="0"/>
                <a:cs typeface="Arial" pitchFamily="34" charset="0"/>
              </a:rPr>
              <a:t>Зечићи више нису били жедни и гладни.</a:t>
            </a:r>
          </a:p>
          <a:p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r>
              <a:rPr lang="sr-Cyrl-RS" sz="2400" dirty="0">
                <a:latin typeface="Arial" pitchFamily="34" charset="0"/>
                <a:cs typeface="Arial" pitchFamily="34" charset="0"/>
              </a:rPr>
              <a:t>Трећи зечић је био жедан.</a:t>
            </a: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5472" y="200024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95472" y="564357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95472" y="342900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414338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95472" y="48577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95472" y="271462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F4A241F-D085-4FD0-B154-E593448526A7}"/>
              </a:ext>
            </a:extLst>
          </p:cNvPr>
          <p:cNvSpPr txBox="1"/>
          <p:nvPr/>
        </p:nvSpPr>
        <p:spPr>
          <a:xfrm>
            <a:off x="3180531" y="182399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dirty="0">
                <a:latin typeface="Arial" panose="020B0604020202020204" pitchFamily="34" charset="0"/>
                <a:cs typeface="Arial" panose="020B0604020202020204" pitchFamily="34" charset="0"/>
              </a:rPr>
              <a:t>САМОСТАЛАН РАД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458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Office Theme</vt:lpstr>
      <vt:lpstr>Дуге уши, кратке ноге, оне памте стазе многе: мене јуре редом сви – сове, лије, ловци, пси. И кад спавам, тј. лежим, ја све мислим куд да бјежим. Еци, пеци, пец,  Погађате, ја сам мали         . </vt:lpstr>
      <vt:lpstr>ЗЕЧИЋИ  Миленко Ратковић</vt:lpstr>
      <vt:lpstr>        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Српски језик 2. разред</dc:title>
  <dc:creator>Ivona</dc:creator>
  <cp:lastModifiedBy>Mirjana Brkić</cp:lastModifiedBy>
  <cp:revision>128</cp:revision>
  <dcterms:created xsi:type="dcterms:W3CDTF">2020-05-09T19:31:50Z</dcterms:created>
  <dcterms:modified xsi:type="dcterms:W3CDTF">2021-04-28T07:15:57Z</dcterms:modified>
</cp:coreProperties>
</file>