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B"/>
    <a:srgbClr val="94E3F6"/>
    <a:srgbClr val="72ADEE"/>
    <a:srgbClr val="A3C7E7"/>
    <a:srgbClr val="C00000"/>
    <a:srgbClr val="A08066"/>
    <a:srgbClr val="BA9977"/>
    <a:srgbClr val="AA4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92E67-2B60-4F39-95CA-41A3AEC01610}" v="283" dt="2020-05-20T13:11:3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78C6-039B-459E-B94F-B55C206927A2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C92A-EE1E-441A-8620-9ADA28F6BD5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341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C92A-EE1E-441A-8620-9ADA28F6BD51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5715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4677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7830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9517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052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016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612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0469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85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678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2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216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BA50-5138-4F49-A135-A1DE27E8E5B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4A9C-5CC0-441A-9ABB-7D5A8187063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328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tekabol1.blogspot.com/2010/11/konkursy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ose-bush-roses-orange-flowers-575735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0E4B11F-F305-4C40-9D17-C51A1532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22" y="2632416"/>
            <a:ext cx="5951621" cy="2844324"/>
          </a:xfrm>
        </p:spPr>
        <p:txBody>
          <a:bodyPr>
            <a:noAutofit/>
          </a:bodyPr>
          <a:lstStyle/>
          <a:p>
            <a:pPr algn="l"/>
            <a:r>
              <a:rPr lang="sr-Cyrl-BA" sz="4600" b="1" dirty="0">
                <a:latin typeface="Arial" panose="020B0604020202020204" pitchFamily="34" charset="0"/>
                <a:cs typeface="Arial" panose="020B0604020202020204" pitchFamily="34" charset="0"/>
              </a:rPr>
              <a:t>Рјешавање</a:t>
            </a:r>
          </a:p>
          <a:p>
            <a:pPr algn="l"/>
            <a:r>
              <a:rPr lang="sr-Cyrl-BA" sz="4600" b="1" dirty="0">
                <a:latin typeface="Arial" panose="020B0604020202020204" pitchFamily="34" charset="0"/>
                <a:cs typeface="Arial" panose="020B0604020202020204" pitchFamily="34" charset="0"/>
              </a:rPr>
              <a:t>      текстуалних</a:t>
            </a:r>
          </a:p>
          <a:p>
            <a:pPr algn="ctr"/>
            <a:r>
              <a:rPr lang="sr-Cyrl-BA" sz="4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задатака</a:t>
            </a:r>
            <a:endParaRPr lang="en-GB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110924-4A2A-4A6B-A11C-F4D73326F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405" y="660691"/>
            <a:ext cx="2802348" cy="1125416"/>
          </a:xfrm>
        </p:spPr>
        <p:txBody>
          <a:bodyPr anchor="b">
            <a:noAutofit/>
          </a:bodyPr>
          <a:lstStyle/>
          <a:p>
            <a:r>
              <a:rPr lang="sr-Cyrl-BA" sz="34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BA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4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17" y="559970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69439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18304" y="176464"/>
            <a:ext cx="2749295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4706112" y="3384885"/>
            <a:ext cx="2745445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1683" y="3384644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71" y="185647"/>
            <a:ext cx="8151058" cy="64867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5642" y="770021"/>
            <a:ext cx="10684042" cy="5406190"/>
          </a:xfrm>
          <a:prstGeom prst="roundRect">
            <a:avLst/>
          </a:prstGeom>
          <a:solidFill>
            <a:srgbClr val="94E3F6"/>
          </a:solidFill>
          <a:ln w="76200">
            <a:solidFill>
              <a:srgbClr val="AA4B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412C8-B8BC-4B1D-9B9D-FE2BD6EA3D48}"/>
              </a:ext>
            </a:extLst>
          </p:cNvPr>
          <p:cNvSpPr txBox="1"/>
          <p:nvPr/>
        </p:nvSpPr>
        <p:spPr>
          <a:xfrm>
            <a:off x="882316" y="922754"/>
            <a:ext cx="10663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5.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Дарко је захватио неколико каменчића. Када му је испало 10 каменчића, у руци му је остало само 5. </a:t>
            </a: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Колико је каменчића захватио Дарко?</a:t>
            </a:r>
            <a:endParaRPr lang="sr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EC9EB-B0F5-402D-BB50-C9F9F3589DBF}"/>
              </a:ext>
            </a:extLst>
          </p:cNvPr>
          <p:cNvSpPr txBox="1"/>
          <p:nvPr/>
        </p:nvSpPr>
        <p:spPr>
          <a:xfrm>
            <a:off x="1454297" y="3323411"/>
            <a:ext cx="3601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A1B11-E19A-4EC6-888E-A98446CB67A2}"/>
              </a:ext>
            </a:extLst>
          </p:cNvPr>
          <p:cNvSpPr txBox="1"/>
          <p:nvPr/>
        </p:nvSpPr>
        <p:spPr>
          <a:xfrm>
            <a:off x="1454297" y="3872793"/>
            <a:ext cx="3601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43347-4BBB-4A1E-82D9-B6C21AFCD48B}"/>
              </a:ext>
            </a:extLst>
          </p:cNvPr>
          <p:cNvSpPr txBox="1"/>
          <p:nvPr/>
        </p:nvSpPr>
        <p:spPr>
          <a:xfrm>
            <a:off x="1454297" y="4375462"/>
            <a:ext cx="3601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r-Latn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206AB-63F2-4600-AB1D-D90DCF7CA228}"/>
              </a:ext>
            </a:extLst>
          </p:cNvPr>
          <p:cNvSpPr txBox="1"/>
          <p:nvPr/>
        </p:nvSpPr>
        <p:spPr>
          <a:xfrm>
            <a:off x="1347508" y="4953804"/>
            <a:ext cx="409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>
                <a:latin typeface="Arial" panose="020B0604020202020204" pitchFamily="34" charset="0"/>
                <a:cs typeface="Arial" panose="020B0604020202020204" pitchFamily="34" charset="0"/>
              </a:rPr>
              <a:t>Провјера:</a:t>
            </a:r>
            <a:r>
              <a:rPr lang="sr-Latn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 – 10 = 5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49788-F3A3-46CD-A26A-DF69603B2E9F}"/>
              </a:ext>
            </a:extLst>
          </p:cNvPr>
          <p:cNvSpPr txBox="1"/>
          <p:nvPr/>
        </p:nvSpPr>
        <p:spPr>
          <a:xfrm>
            <a:off x="1319440" y="5532146"/>
            <a:ext cx="748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Дарко је захватио </a:t>
            </a:r>
            <a:r>
              <a:rPr lang="sr-Cyrl-B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B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каменчића</a:t>
            </a:r>
            <a:r>
              <a:rPr lang="sr-Latn-B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263" y="2145021"/>
            <a:ext cx="2968792" cy="44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24926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923" y="327546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91680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5642" y="770021"/>
            <a:ext cx="10684042" cy="5406190"/>
          </a:xfrm>
          <a:prstGeom prst="roundRect">
            <a:avLst/>
          </a:prstGeom>
          <a:solidFill>
            <a:srgbClr val="94E3F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1022499" y="974842"/>
            <a:ext cx="96894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2.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 корпи је било 17 јаја.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Неколико јаја се разбило.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Остало је 9 цијелих јаја. 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Колико се јаја разбило?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7327" y="3368842"/>
            <a:ext cx="53675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 = 9</a:t>
            </a:r>
          </a:p>
          <a:p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Х = 17 – 9</a:t>
            </a:r>
          </a:p>
          <a:p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sr-Cyrl-R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r-Cyrl-RS" sz="3000" u="sng" dirty="0">
                <a:latin typeface="Arial" panose="020B0604020202020204" pitchFamily="34" charset="0"/>
                <a:cs typeface="Arial" panose="020B0604020202020204" pitchFamily="34" charset="0"/>
              </a:rPr>
              <a:t>Провјера: 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17 – 8 = 9</a:t>
            </a:r>
          </a:p>
          <a:p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Разбило се </a:t>
            </a:r>
            <a:r>
              <a:rPr lang="sr-Cyrl-R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 јаја.</a:t>
            </a:r>
            <a:endParaRPr lang="sr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67" y="990939"/>
            <a:ext cx="3869611" cy="54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7032" y="0"/>
            <a:ext cx="3132589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4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26" y="5554639"/>
            <a:ext cx="4331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Никола Тесла</a:t>
            </a:r>
            <a:endParaRPr lang="sr-Latn-BA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D6DAB9-5A13-41F5-830D-5A6D41E9167C}"/>
              </a:ext>
            </a:extLst>
          </p:cNvPr>
          <p:cNvSpPr txBox="1"/>
          <p:nvPr/>
        </p:nvSpPr>
        <p:spPr>
          <a:xfrm>
            <a:off x="326765" y="244581"/>
            <a:ext cx="11518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</a:p>
          <a:p>
            <a:endParaRPr lang="sr-Cyrl-BA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sr-Cyrl-B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Задатак: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За колико је разлика бројева 17 и 6 већа од броја 7?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764" y="2319937"/>
            <a:ext cx="115182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+: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Хвалили се наши мали кликераши. Прво рече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Пера: „Имам шест кликера“. Чу се и Мише: „Имам за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три више“. А на то ће Радојица: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„Имам колико њих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двојица“.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Колико кликера има </a:t>
            </a:r>
            <a:r>
              <a:rPr lang="sr-Cyrl-BA" sz="2700" b="1" dirty="0">
                <a:latin typeface="Arial" panose="020B0604020202020204" pitchFamily="34" charset="0"/>
                <a:cs typeface="Arial" panose="020B0604020202020204" pitchFamily="34" charset="0"/>
              </a:rPr>
              <a:t>Мишо</a:t>
            </a: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Колико кликера укупно имају </a:t>
            </a:r>
            <a:r>
              <a:rPr lang="sr-Cyrl-BA" sz="2700" b="1" dirty="0">
                <a:latin typeface="Arial" panose="020B0604020202020204" pitchFamily="34" charset="0"/>
                <a:cs typeface="Arial" panose="020B0604020202020204" pitchFamily="34" charset="0"/>
              </a:rPr>
              <a:t>Перо</a:t>
            </a: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BA" sz="2700" b="1" dirty="0">
                <a:latin typeface="Arial" panose="020B0604020202020204" pitchFamily="34" charset="0"/>
                <a:cs typeface="Arial" panose="020B0604020202020204" pitchFamily="34" charset="0"/>
              </a:rPr>
              <a:t>Мишо</a:t>
            </a: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Колико кликера има </a:t>
            </a:r>
            <a:r>
              <a:rPr lang="sr-Cyrl-BA" sz="2700" b="1" dirty="0">
                <a:latin typeface="Arial" panose="020B0604020202020204" pitchFamily="34" charset="0"/>
                <a:cs typeface="Arial" panose="020B0604020202020204" pitchFamily="34" charset="0"/>
              </a:rPr>
              <a:t>Радојица</a:t>
            </a: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Најмање кликера има _____________.</a:t>
            </a:r>
          </a:p>
          <a:p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Највише кликера има _____________</a:t>
            </a:r>
            <a:r>
              <a:rPr lang="sr-Latn-BA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8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78327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99488" y="178808"/>
            <a:ext cx="2741324" cy="32637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4730496" y="182880"/>
            <a:ext cx="2737103" cy="3257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ectangle 9"/>
          <p:cNvSpPr/>
          <p:nvPr/>
        </p:nvSpPr>
        <p:spPr>
          <a:xfrm>
            <a:off x="7461504" y="176463"/>
            <a:ext cx="2718816" cy="326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Rectangle 10"/>
          <p:cNvSpPr/>
          <p:nvPr/>
        </p:nvSpPr>
        <p:spPr>
          <a:xfrm>
            <a:off x="2011680" y="3435355"/>
            <a:ext cx="2713090" cy="3263704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Rectangle 11"/>
          <p:cNvSpPr/>
          <p:nvPr/>
        </p:nvSpPr>
        <p:spPr>
          <a:xfrm>
            <a:off x="4736493" y="3438143"/>
            <a:ext cx="2715064" cy="3243073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Rectangle 12"/>
          <p:cNvSpPr/>
          <p:nvPr/>
        </p:nvSpPr>
        <p:spPr>
          <a:xfrm>
            <a:off x="7465626" y="3438144"/>
            <a:ext cx="2715064" cy="3230880"/>
          </a:xfrm>
          <a:prstGeom prst="rect">
            <a:avLst/>
          </a:prstGeom>
          <a:solidFill>
            <a:srgbClr val="F58C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8253663" y="1082842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61683" y="4181435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3410" y="1114925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370" y="382137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0977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5748" y="178808"/>
            <a:ext cx="2715064" cy="32637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481668" y="176463"/>
            <a:ext cx="2715064" cy="326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2025748" y="3387229"/>
            <a:ext cx="2715064" cy="3263704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ectangle 9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Rectangle 10"/>
          <p:cNvSpPr/>
          <p:nvPr/>
        </p:nvSpPr>
        <p:spPr>
          <a:xfrm>
            <a:off x="7465626" y="3384884"/>
            <a:ext cx="2715064" cy="3263704"/>
          </a:xfrm>
          <a:prstGeom prst="rect">
            <a:avLst/>
          </a:prstGeom>
          <a:solidFill>
            <a:srgbClr val="F58C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253663" y="1082842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61683" y="4181435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3410" y="1114925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5642" y="770021"/>
            <a:ext cx="10684042" cy="5406190"/>
          </a:xfrm>
          <a:prstGeom prst="roundRect">
            <a:avLst/>
          </a:prstGeom>
          <a:solidFill>
            <a:srgbClr val="94E3F6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3A10F3-204F-442C-BBD7-1D92C7DC98CA}"/>
              </a:ext>
            </a:extLst>
          </p:cNvPr>
          <p:cNvSpPr txBox="1"/>
          <p:nvPr/>
        </p:nvSpPr>
        <p:spPr>
          <a:xfrm>
            <a:off x="959749" y="1113109"/>
            <a:ext cx="10941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1.</a:t>
            </a:r>
            <a:endParaRPr lang="sr-Cyrl-BA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На тацни је било</a:t>
            </a:r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јабука. </a:t>
            </a: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Иван је појео 3 јабуке, а Дуња 4 јабуке.</a:t>
            </a:r>
            <a:endParaRPr lang="sr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Колико је јабука остало?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BCA06-3176-4FE1-9F94-826487B0FEBC}"/>
              </a:ext>
            </a:extLst>
          </p:cNvPr>
          <p:cNvSpPr txBox="1"/>
          <p:nvPr/>
        </p:nvSpPr>
        <p:spPr>
          <a:xfrm>
            <a:off x="959749" y="3954004"/>
            <a:ext cx="7146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 </a:t>
            </a:r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Рачунамо: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12 – 3 – 4 = 9 – 4 = </a:t>
            </a:r>
            <a:r>
              <a:rPr lang="sr-Latn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ACC268-59A4-4684-AB5B-6C0494C9516A}"/>
              </a:ext>
            </a:extLst>
          </p:cNvPr>
          <p:cNvSpPr txBox="1"/>
          <p:nvPr/>
        </p:nvSpPr>
        <p:spPr>
          <a:xfrm>
            <a:off x="1313932" y="5148013"/>
            <a:ext cx="8601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Остало је </a:t>
            </a:r>
            <a:r>
              <a:rPr lang="sr-Cyrl-BA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јабука.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375" y="2912317"/>
            <a:ext cx="2359356" cy="292633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483F401-6CAC-4B0A-8BEE-B16B2600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381" y="1899138"/>
            <a:ext cx="1258631" cy="12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44368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461504" y="176463"/>
            <a:ext cx="2735228" cy="326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2009706" y="3435355"/>
            <a:ext cx="2715064" cy="3197093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ectangle 9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Rectangle 10"/>
          <p:cNvSpPr/>
          <p:nvPr/>
        </p:nvSpPr>
        <p:spPr>
          <a:xfrm>
            <a:off x="7465626" y="3384884"/>
            <a:ext cx="2739078" cy="3263704"/>
          </a:xfrm>
          <a:prstGeom prst="rect">
            <a:avLst/>
          </a:prstGeom>
          <a:solidFill>
            <a:srgbClr val="F58C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253663" y="1082842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61683" y="4181435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8532" y="3357349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55798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7481668" y="176463"/>
            <a:ext cx="2715064" cy="326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2009706" y="3435355"/>
            <a:ext cx="2715064" cy="3263704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ectangle 9"/>
          <p:cNvSpPr/>
          <p:nvPr/>
        </p:nvSpPr>
        <p:spPr>
          <a:xfrm>
            <a:off x="7465626" y="3384884"/>
            <a:ext cx="2715064" cy="3263704"/>
          </a:xfrm>
          <a:prstGeom prst="rect">
            <a:avLst/>
          </a:prstGeom>
          <a:solidFill>
            <a:srgbClr val="F58C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8253663" y="1082842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1683" y="4181435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5642" y="770021"/>
            <a:ext cx="10684042" cy="5406190"/>
          </a:xfrm>
          <a:prstGeom prst="roundRect">
            <a:avLst/>
          </a:prstGeom>
          <a:solidFill>
            <a:srgbClr val="94E3F6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14FEA-384D-4A16-91D9-2473D28B2DAB}"/>
              </a:ext>
            </a:extLst>
          </p:cNvPr>
          <p:cNvSpPr txBox="1"/>
          <p:nvPr/>
        </p:nvSpPr>
        <p:spPr>
          <a:xfrm>
            <a:off x="962669" y="1031791"/>
            <a:ext cx="108434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6.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На једној полици је 11 књига, а на другој 7 књига мање.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Колико је укупно књига на полицама?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E6C5C9-4869-4285-9E18-7726B6CB4708}"/>
              </a:ext>
            </a:extLst>
          </p:cNvPr>
          <p:cNvSpPr txBox="1"/>
          <p:nvPr/>
        </p:nvSpPr>
        <p:spPr>
          <a:xfrm>
            <a:off x="1070893" y="2840533"/>
            <a:ext cx="8594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Прва полица: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Друга полица: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Рачунамо: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11 + (11 – 7) = 11 + 4 = </a:t>
            </a:r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D53F4-3593-423A-80DC-0CAF8528893F}"/>
              </a:ext>
            </a:extLst>
          </p:cNvPr>
          <p:cNvSpPr txBox="1"/>
          <p:nvPr/>
        </p:nvSpPr>
        <p:spPr>
          <a:xfrm>
            <a:off x="962669" y="4830894"/>
            <a:ext cx="8282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На полицама је укупно </a:t>
            </a:r>
            <a:r>
              <a:rPr lang="sr-Cyrl-BA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књига</a:t>
            </a:r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0" name="Picture 19" descr="A picture containing room&#10;&#10;Description automatically generated">
            <a:extLst>
              <a:ext uri="{FF2B5EF4-FFF2-40B4-BE49-F238E27FC236}">
                <a16:creationId xmlns:a16="http://schemas.microsoft.com/office/drawing/2014/main" id="{AFE44388-262B-442D-8FD4-BF226B88F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43887" y="3359546"/>
            <a:ext cx="2980786" cy="26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12868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54879" y="176464"/>
            <a:ext cx="2712719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7424928" y="176463"/>
            <a:ext cx="2771804" cy="32372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2009706" y="3401569"/>
            <a:ext cx="2715064" cy="3243072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8253663" y="1082842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3122" y="423081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79544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7481668" y="176463"/>
            <a:ext cx="2715064" cy="326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2009706" y="3435355"/>
            <a:ext cx="2715064" cy="3263704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8253663" y="1082842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5642" y="770021"/>
            <a:ext cx="10684042" cy="5406190"/>
          </a:xfrm>
          <a:prstGeom prst="roundRect">
            <a:avLst/>
          </a:prstGeom>
          <a:solidFill>
            <a:srgbClr val="94E3F6"/>
          </a:solidFill>
          <a:ln w="76200">
            <a:solidFill>
              <a:srgbClr val="F58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E8CB6-9E4E-406C-B5A1-49A50CCD60D8}"/>
              </a:ext>
            </a:extLst>
          </p:cNvPr>
          <p:cNvSpPr txBox="1"/>
          <p:nvPr/>
        </p:nvSpPr>
        <p:spPr>
          <a:xfrm>
            <a:off x="1000534" y="934386"/>
            <a:ext cx="104476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</a:t>
            </a:r>
            <a:r>
              <a:rPr lang="sr-Latn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BA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У башти је процвјетало 7 ружа. Колико још ружа треба да процвјета да би их било 20?</a:t>
            </a:r>
            <a:endParaRPr lang="sr-Latn-BA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485EC-3419-44E9-8613-7B216F0A604C}"/>
              </a:ext>
            </a:extLst>
          </p:cNvPr>
          <p:cNvSpPr txBox="1"/>
          <p:nvPr/>
        </p:nvSpPr>
        <p:spPr>
          <a:xfrm>
            <a:off x="1300397" y="2527553"/>
            <a:ext cx="261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7 +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= 20</a:t>
            </a:r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FE4763-F546-4A09-BCCB-AE3E15EC60BC}"/>
              </a:ext>
            </a:extLst>
          </p:cNvPr>
          <p:cNvSpPr txBox="1"/>
          <p:nvPr/>
        </p:nvSpPr>
        <p:spPr>
          <a:xfrm>
            <a:off x="5092505" y="3024554"/>
            <a:ext cx="213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AFC4E-E7E8-44A7-A879-1FF516A423D7}"/>
              </a:ext>
            </a:extLst>
          </p:cNvPr>
          <p:cNvSpPr txBox="1"/>
          <p:nvPr/>
        </p:nvSpPr>
        <p:spPr>
          <a:xfrm>
            <a:off x="5244905" y="3176954"/>
            <a:ext cx="213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8B713-A548-44AF-944D-4A8AB43F4BA2}"/>
              </a:ext>
            </a:extLst>
          </p:cNvPr>
          <p:cNvSpPr txBox="1"/>
          <p:nvPr/>
        </p:nvSpPr>
        <p:spPr>
          <a:xfrm>
            <a:off x="1332481" y="3128699"/>
            <a:ext cx="2138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= 20 –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396A55-02CC-4E52-99A7-2331ECC2FA33}"/>
              </a:ext>
            </a:extLst>
          </p:cNvPr>
          <p:cNvSpPr txBox="1"/>
          <p:nvPr/>
        </p:nvSpPr>
        <p:spPr>
          <a:xfrm>
            <a:off x="1348524" y="3668640"/>
            <a:ext cx="1589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BA" sz="3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F070A-7CF0-4C73-8A38-148DD735E0E0}"/>
              </a:ext>
            </a:extLst>
          </p:cNvPr>
          <p:cNvSpPr txBox="1"/>
          <p:nvPr/>
        </p:nvSpPr>
        <p:spPr>
          <a:xfrm>
            <a:off x="974680" y="4424915"/>
            <a:ext cx="4204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Провјера: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7 + 13 = 20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A331D2-6A4E-41DD-A3FA-BFC5C9A4F216}"/>
              </a:ext>
            </a:extLst>
          </p:cNvPr>
          <p:cNvSpPr txBox="1"/>
          <p:nvPr/>
        </p:nvSpPr>
        <p:spPr>
          <a:xfrm>
            <a:off x="974680" y="5079718"/>
            <a:ext cx="7639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Треба да процвјета</a:t>
            </a:r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још </a:t>
            </a:r>
            <a:r>
              <a:rPr lang="sr-Cyrl-BA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ружа.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E996F61C-7361-491F-BAC6-7BE8C0145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13724" y="3062324"/>
            <a:ext cx="2616592" cy="30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13112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30496" y="176464"/>
            <a:ext cx="2737103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2009706" y="3401569"/>
            <a:ext cx="2715064" cy="3243072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3074" y="3357349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sr-Latn-BA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5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9053" r="173" b="32401"/>
          <a:stretch/>
        </p:blipFill>
        <p:spPr>
          <a:xfrm>
            <a:off x="2025748" y="203866"/>
            <a:ext cx="8131126" cy="64199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32988"/>
              </p:ext>
            </p:extLst>
          </p:nvPr>
        </p:nvGraphicFramePr>
        <p:xfrm>
          <a:off x="2032000" y="196948"/>
          <a:ext cx="8127999" cy="6443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501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501"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52535" y="176464"/>
            <a:ext cx="2715064" cy="326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2009706" y="3435355"/>
            <a:ext cx="2715064" cy="3263704"/>
          </a:xfrm>
          <a:prstGeom prst="rect">
            <a:avLst/>
          </a:prstGeom>
          <a:solidFill>
            <a:srgbClr val="AA4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4736493" y="3384885"/>
            <a:ext cx="2715064" cy="3263704"/>
          </a:xfrm>
          <a:prstGeom prst="rect">
            <a:avLst/>
          </a:prstGeom>
          <a:solidFill>
            <a:srgbClr val="72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2775283" y="4219073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736" y="4219074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6610" y="1066801"/>
            <a:ext cx="1588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5642" y="770021"/>
            <a:ext cx="10684042" cy="5406190"/>
          </a:xfrm>
          <a:prstGeom prst="roundRect">
            <a:avLst/>
          </a:prstGeom>
          <a:solidFill>
            <a:srgbClr val="94E3F6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5C030-D74B-4823-9706-5E635473658C}"/>
              </a:ext>
            </a:extLst>
          </p:cNvPr>
          <p:cNvSpPr txBox="1"/>
          <p:nvPr/>
        </p:nvSpPr>
        <p:spPr>
          <a:xfrm>
            <a:off x="923038" y="979365"/>
            <a:ext cx="10691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4. 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Од највећег непарног броја 2. десетице одузми збир </a:t>
            </a: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највећег и најмањег парног броја 1. десетице.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EBF58-A6B0-4B9E-9C88-307A060042D8}"/>
              </a:ext>
            </a:extLst>
          </p:cNvPr>
          <p:cNvSpPr txBox="1"/>
          <p:nvPr/>
        </p:nvSpPr>
        <p:spPr>
          <a:xfrm>
            <a:off x="1004237" y="4917178"/>
            <a:ext cx="8412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u="sng" dirty="0">
                <a:latin typeface="Arial" panose="020B0604020202020204" pitchFamily="34" charset="0"/>
                <a:cs typeface="Arial" panose="020B0604020202020204" pitchFamily="34" charset="0"/>
              </a:rPr>
              <a:t>Рачунамо: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19 – (10 + 2) = 19 – 12 = </a:t>
            </a:r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15916"/>
            <a:ext cx="6863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Највећи непарни број 2. десетице: 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Највећи парни број 1. десетице: 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Најмањи парни број 1. десетице: 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B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298" y="2235059"/>
            <a:ext cx="4277461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536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Математика 2.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Snježana Maksimović</dc:creator>
  <cp:lastModifiedBy>Mirjana Brkić</cp:lastModifiedBy>
  <cp:revision>19</cp:revision>
  <dcterms:created xsi:type="dcterms:W3CDTF">2020-05-19T19:04:48Z</dcterms:created>
  <dcterms:modified xsi:type="dcterms:W3CDTF">2021-04-28T08:09:59Z</dcterms:modified>
</cp:coreProperties>
</file>