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4934"/>
    <a:srgbClr val="0066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2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44551649-06D6-497A-AEFD-700A48175DFF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B2108B2-AB57-4787-934F-0465C9C368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986129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2108B2-AB57-4787-934F-0465C9C3684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027640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BE43A-C0D3-4075-8835-0B125DE6670A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6E840-96B9-4253-B50E-05F85B93DB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97802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6EA74-2B13-4390-AA1F-D86F5B848C39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653AF-8DE0-4356-A83C-1D028B6CF3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35046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A7E1B-F450-41B0-8679-D27A1766F7CD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B85EF-7856-4ABC-B81C-B02262A058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61994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02174-BEEE-4D11-BA3B-D8F7B33B8DC4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72234-D988-4EAC-B016-E5912CED7F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07956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89551-D189-4C66-A6BF-24C64A8E0FA1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63166-8B13-4505-A0FE-39BDC4EDDA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93091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D219A-CD49-4ECF-AA65-638F67CC48D3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EB96A-94D7-4263-A0AC-C452B3BD52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58892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A982D-40F1-4A95-AEC2-59F4900CAEF4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BFDA7-15B9-466A-8E4D-95DF2BC447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34372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259E6-7471-494F-8DA0-48A24E9B7D1E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E3702-F6F4-4EAF-A828-4A7751318B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77545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5A2DD-14CE-45B8-8B9E-3EB178EED164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48B90-5C9F-407E-952D-08E8C09273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56256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2F093-E19E-4EDC-9D3B-4F00A37A8BDE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1E71-72AA-481C-B0F5-74118C987B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71527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CB3FF-D4CD-476F-877B-950513889D61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1B85D-B43E-412C-B6E9-36D1800421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17664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6EBCD89E-8FF1-4949-A52D-D1346F9921D2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E7B425-6161-443B-8614-1B49A8F8BD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nmortalesyperfectos.blogspot.com/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pixabay.com/en/bunting-flags-celebration-party-575846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hyperlink" Target="https://pixabay.com/en/football-soccer-ball-sport-147854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en.wikipedia.org/wiki/File:Netball.svg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s://en.wikipedia.org/wiki/File:Sport_balls.sv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llwhitebackground.com/balloon.html" TargetMode="External"/><Relationship Id="rId5" Type="http://schemas.openxmlformats.org/officeDocument/2006/relationships/image" Target="../media/image8.png"/><Relationship Id="rId4" Type="http://schemas.openxmlformats.org/officeDocument/2006/relationships/hyperlink" Target="http://www.pngall.com/balloon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595683" y="3013501"/>
            <a:ext cx="71721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BA" altLang="en-US" sz="4800" dirty="0">
                <a:solidFill>
                  <a:schemeClr val="bg1"/>
                </a:solidFill>
                <a:latin typeface="Arial" panose="020B0604020202020204" pitchFamily="34" charset="0"/>
              </a:rPr>
              <a:t>ХАЈДЕ ДА ПОНОВИМО!</a:t>
            </a:r>
            <a:endParaRPr lang="en-GB" altLang="en-US" sz="4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BB4745F-E03C-4FEA-9B4B-A2F225023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-528736" y="-1755576"/>
            <a:ext cx="13105456" cy="65527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D351DDC-3880-4486-994F-8A93D53AA3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tretch>
            <a:fillRect/>
          </a:stretch>
        </p:blipFill>
        <p:spPr>
          <a:xfrm>
            <a:off x="3143672" y="3832401"/>
            <a:ext cx="5300517" cy="2882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18261" y="0"/>
            <a:ext cx="130285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6AC5FE6-668F-434E-A224-632819E28E1C}"/>
              </a:ext>
            </a:extLst>
          </p:cNvPr>
          <p:cNvSpPr txBox="1"/>
          <p:nvPr/>
        </p:nvSpPr>
        <p:spPr>
          <a:xfrm>
            <a:off x="551384" y="404664"/>
            <a:ext cx="11017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Arial" panose="020B0604020202020204" pitchFamily="34" charset="0"/>
              </a:rPr>
              <a:t>1. Ако тачно урадиш задатке и упишеш одговарајућа слова у табеле добићеш називе неких спортова.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F3AB871-57C4-4B9A-A0F4-512FD2CD877F}"/>
              </a:ext>
            </a:extLst>
          </p:cNvPr>
          <p:cNvSpPr txBox="1"/>
          <p:nvPr/>
        </p:nvSpPr>
        <p:spPr>
          <a:xfrm>
            <a:off x="753025" y="2274838"/>
            <a:ext cx="1440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62 - 14 =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48 - 10 =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52 - 26 =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61 - 38 =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86 - 37 =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73 - 42 =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E10CC4F-987D-4160-9209-0304F779E663}"/>
              </a:ext>
            </a:extLst>
          </p:cNvPr>
          <p:cNvSpPr txBox="1"/>
          <p:nvPr/>
        </p:nvSpPr>
        <p:spPr>
          <a:xfrm>
            <a:off x="2701263" y="2275199"/>
            <a:ext cx="432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У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Б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Л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Ф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Д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FB08351-6A9C-4AD8-9772-E1DAB04E7323}"/>
              </a:ext>
            </a:extLst>
          </p:cNvPr>
          <p:cNvSpPr txBox="1"/>
          <p:nvPr/>
        </p:nvSpPr>
        <p:spPr>
          <a:xfrm>
            <a:off x="4646281" y="2204864"/>
            <a:ext cx="15830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63 + 33 =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71 + 18 =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37 + 24 =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44 + 55 =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22 + 33 =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81 + 11 =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92 +   7 = 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493ECFE-C9DC-47BB-9BF7-58DF17E8FC16}"/>
              </a:ext>
            </a:extLst>
          </p:cNvPr>
          <p:cNvSpPr txBox="1"/>
          <p:nvPr/>
        </p:nvSpPr>
        <p:spPr>
          <a:xfrm>
            <a:off x="6647322" y="2204864"/>
            <a:ext cx="4053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К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А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Ј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О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Д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Б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О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CA68D0D-3577-4A11-B5D5-F7F816818155}"/>
              </a:ext>
            </a:extLst>
          </p:cNvPr>
          <p:cNvSpPr txBox="1"/>
          <p:nvPr/>
        </p:nvSpPr>
        <p:spPr>
          <a:xfrm>
            <a:off x="2060345" y="2273355"/>
            <a:ext cx="584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48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278EFCD-319B-4A18-881D-78131531D914}"/>
              </a:ext>
            </a:extLst>
          </p:cNvPr>
          <p:cNvSpPr txBox="1"/>
          <p:nvPr/>
        </p:nvSpPr>
        <p:spPr>
          <a:xfrm>
            <a:off x="2098508" y="2636912"/>
            <a:ext cx="489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9ACCDE7-4624-40F9-A040-9013046E7C6F}"/>
              </a:ext>
            </a:extLst>
          </p:cNvPr>
          <p:cNvSpPr txBox="1"/>
          <p:nvPr/>
        </p:nvSpPr>
        <p:spPr>
          <a:xfrm>
            <a:off x="2080135" y="2635111"/>
            <a:ext cx="584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38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D801E20-8ACA-4195-B09F-E9D6DE0BAFB9}"/>
              </a:ext>
            </a:extLst>
          </p:cNvPr>
          <p:cNvSpPr txBox="1"/>
          <p:nvPr/>
        </p:nvSpPr>
        <p:spPr>
          <a:xfrm>
            <a:off x="2061558" y="2995384"/>
            <a:ext cx="584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26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CE7C819-5112-48E2-BC59-83C4AF1533C5}"/>
              </a:ext>
            </a:extLst>
          </p:cNvPr>
          <p:cNvSpPr txBox="1"/>
          <p:nvPr/>
        </p:nvSpPr>
        <p:spPr>
          <a:xfrm>
            <a:off x="2055234" y="3364716"/>
            <a:ext cx="584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23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7E0C130-E241-4A3D-AD14-391C208CBD5C}"/>
              </a:ext>
            </a:extLst>
          </p:cNvPr>
          <p:cNvSpPr txBox="1"/>
          <p:nvPr/>
        </p:nvSpPr>
        <p:spPr>
          <a:xfrm>
            <a:off x="2061558" y="3754566"/>
            <a:ext cx="584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49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A7742AA-2343-471B-82AD-DBF6AE263AE2}"/>
              </a:ext>
            </a:extLst>
          </p:cNvPr>
          <p:cNvSpPr txBox="1"/>
          <p:nvPr/>
        </p:nvSpPr>
        <p:spPr>
          <a:xfrm>
            <a:off x="2055234" y="4120456"/>
            <a:ext cx="584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31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0C9376CA-1009-416F-89CF-B89BED22F102}"/>
              </a:ext>
            </a:extLst>
          </p:cNvPr>
          <p:cNvSpPr txBox="1"/>
          <p:nvPr/>
        </p:nvSpPr>
        <p:spPr>
          <a:xfrm>
            <a:off x="6075952" y="2204864"/>
            <a:ext cx="624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96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D301EE9-501F-408E-826A-2F5D990E075C}"/>
              </a:ext>
            </a:extLst>
          </p:cNvPr>
          <p:cNvSpPr txBox="1"/>
          <p:nvPr/>
        </p:nvSpPr>
        <p:spPr>
          <a:xfrm>
            <a:off x="6057528" y="2590745"/>
            <a:ext cx="624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89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D945DB1-C741-433B-87FF-867AA7768388}"/>
              </a:ext>
            </a:extLst>
          </p:cNvPr>
          <p:cNvSpPr txBox="1"/>
          <p:nvPr/>
        </p:nvSpPr>
        <p:spPr>
          <a:xfrm>
            <a:off x="6049594" y="2946708"/>
            <a:ext cx="624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61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71E62270-52C1-4012-80B8-A40EB8813482}"/>
              </a:ext>
            </a:extLst>
          </p:cNvPr>
          <p:cNvSpPr txBox="1"/>
          <p:nvPr/>
        </p:nvSpPr>
        <p:spPr>
          <a:xfrm>
            <a:off x="6057185" y="3304902"/>
            <a:ext cx="543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99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4449BFF1-8457-4999-9743-11253DBC5257}"/>
              </a:ext>
            </a:extLst>
          </p:cNvPr>
          <p:cNvSpPr txBox="1"/>
          <p:nvPr/>
        </p:nvSpPr>
        <p:spPr>
          <a:xfrm>
            <a:off x="6053997" y="3670807"/>
            <a:ext cx="584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55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8ABAD1E-9A08-4114-ADBF-BEDD3E4C4F58}"/>
              </a:ext>
            </a:extLst>
          </p:cNvPr>
          <p:cNvSpPr txBox="1"/>
          <p:nvPr/>
        </p:nvSpPr>
        <p:spPr>
          <a:xfrm>
            <a:off x="6050623" y="4035767"/>
            <a:ext cx="584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92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4B3DC1C-C64E-44E5-A63A-4B7AF2956F3C}"/>
              </a:ext>
            </a:extLst>
          </p:cNvPr>
          <p:cNvSpPr txBox="1"/>
          <p:nvPr/>
        </p:nvSpPr>
        <p:spPr>
          <a:xfrm>
            <a:off x="6050623" y="4402960"/>
            <a:ext cx="584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99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98" name="Picture 97">
            <a:extLst>
              <a:ext uri="{FF2B5EF4-FFF2-40B4-BE49-F238E27FC236}">
                <a16:creationId xmlns:a16="http://schemas.microsoft.com/office/drawing/2014/main" xmlns="" id="{789FA02C-CE44-4BA7-9FB1-7D5ADDD002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7685605" y="1172149"/>
            <a:ext cx="1997016" cy="1997016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xmlns="" id="{E8075919-40A7-4690-A8EF-A90F1DB3E01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2784522" y="4635616"/>
            <a:ext cx="1767176" cy="1818316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xmlns="" id="{0B303B2A-6959-4730-8278-71C47EAF253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9"/>
              </a:ext>
            </a:extLst>
          </a:blip>
          <a:stretch>
            <a:fillRect/>
          </a:stretch>
        </p:blipFill>
        <p:spPr>
          <a:xfrm>
            <a:off x="8531576" y="3688835"/>
            <a:ext cx="2787816" cy="278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996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  <p:bldP spid="13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90BB47A-7333-4245-A75A-87D61FEB7EEA}"/>
              </a:ext>
            </a:extLst>
          </p:cNvPr>
          <p:cNvSpPr txBox="1"/>
          <p:nvPr/>
        </p:nvSpPr>
        <p:spPr>
          <a:xfrm>
            <a:off x="587388" y="476672"/>
            <a:ext cx="11017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Arial" panose="020B0604020202020204" pitchFamily="34" charset="0"/>
              </a:rPr>
              <a:t>2. Шта је веће, збир бројева 0, 1, 2 и 3 или њихов производ?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302F3F8-5276-40C5-9F52-9E0F040FF659}"/>
              </a:ext>
            </a:extLst>
          </p:cNvPr>
          <p:cNvSpPr txBox="1"/>
          <p:nvPr/>
        </p:nvSpPr>
        <p:spPr>
          <a:xfrm>
            <a:off x="1379476" y="2521059"/>
            <a:ext cx="94330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Arial" panose="020B0604020202020204" pitchFamily="34" charset="0"/>
              </a:rPr>
              <a:t>Наравно збир! Јер сваки број помножен са нулом ( 0 ) једнак је нули ( 0 )!</a:t>
            </a:r>
          </a:p>
          <a:p>
            <a:endParaRPr lang="sr-Cyrl-BA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sr-Cyrl-BA" sz="2800" dirty="0">
                <a:solidFill>
                  <a:schemeClr val="bg1"/>
                </a:solidFill>
                <a:latin typeface="Arial" panose="020B0604020202020204" pitchFamily="34" charset="0"/>
              </a:rPr>
              <a:t>				    6 ∙ 0 = 0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697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90BB47A-7333-4245-A75A-87D61FEB7EEA}"/>
              </a:ext>
            </a:extLst>
          </p:cNvPr>
          <p:cNvSpPr txBox="1"/>
          <p:nvPr/>
        </p:nvSpPr>
        <p:spPr>
          <a:xfrm>
            <a:off x="587388" y="476672"/>
            <a:ext cx="11017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Arial" panose="020B0604020202020204" pitchFamily="34" charset="0"/>
              </a:rPr>
              <a:t>3. Ријешимо задатке. Добијене резултате тражимо у балону.</a:t>
            </a:r>
          </a:p>
          <a:p>
            <a:r>
              <a:rPr lang="sr-Cyrl-BA" sz="2800" dirty="0">
                <a:solidFill>
                  <a:schemeClr val="bg1"/>
                </a:solidFill>
                <a:latin typeface="Arial" panose="020B0604020202020204" pitchFamily="34" charset="0"/>
              </a:rPr>
              <a:t>Слово поред добијеног резултата из балона уписујемо у табелу. Добићемо назив књижевног дјела. Одгонетнимо којег дјела!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95D6F0D-D390-4CCD-A4C4-973B9FA295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471035" y="1861667"/>
            <a:ext cx="5262835" cy="299981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59734A9-8622-444E-9A51-F73B9B5002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5733870" y="1873617"/>
            <a:ext cx="5262835" cy="299981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0410A4FB-41B1-4DB1-907F-33AAC4E217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tretch>
            <a:fillRect/>
          </a:stretch>
        </p:blipFill>
        <p:spPr>
          <a:xfrm rot="21094069">
            <a:off x="10768606" y="1398887"/>
            <a:ext cx="946965" cy="209274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37B89D2-B68A-4EA7-9FBB-6410A7E38CED}"/>
              </a:ext>
            </a:extLst>
          </p:cNvPr>
          <p:cNvSpPr txBox="1"/>
          <p:nvPr/>
        </p:nvSpPr>
        <p:spPr>
          <a:xfrm>
            <a:off x="623392" y="1988840"/>
            <a:ext cx="571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</a:rPr>
              <a:t>60</a:t>
            </a:r>
          </a:p>
          <a:p>
            <a:r>
              <a:rPr lang="sr-Cyrl-BA" sz="2400" dirty="0">
                <a:latin typeface="Arial" panose="020B0604020202020204" pitchFamily="34" charset="0"/>
              </a:rPr>
              <a:t> Е 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07A12F7-FDE9-4B2A-BB43-779A470F2656}"/>
              </a:ext>
            </a:extLst>
          </p:cNvPr>
          <p:cNvSpPr txBox="1"/>
          <p:nvPr/>
        </p:nvSpPr>
        <p:spPr>
          <a:xfrm>
            <a:off x="1506446" y="2294418"/>
            <a:ext cx="571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</a:rPr>
              <a:t> 9</a:t>
            </a:r>
          </a:p>
          <a:p>
            <a:r>
              <a:rPr lang="sr-Cyrl-BA" sz="2400" dirty="0">
                <a:latin typeface="Arial" panose="020B0604020202020204" pitchFamily="34" charset="0"/>
              </a:rPr>
              <a:t> К 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CAC19BC5-649E-41C3-BF94-998CE77170AB}"/>
              </a:ext>
            </a:extLst>
          </p:cNvPr>
          <p:cNvSpPr txBox="1"/>
          <p:nvPr/>
        </p:nvSpPr>
        <p:spPr>
          <a:xfrm>
            <a:off x="2279576" y="1922840"/>
            <a:ext cx="681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</a:rPr>
              <a:t> 90</a:t>
            </a:r>
          </a:p>
          <a:p>
            <a:r>
              <a:rPr lang="sr-Cyrl-BA" sz="2400" dirty="0">
                <a:latin typeface="Arial" panose="020B0604020202020204" pitchFamily="34" charset="0"/>
              </a:rPr>
              <a:t>  А 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B9EC22C-46BF-4FEB-99CC-934EDC359351}"/>
              </a:ext>
            </a:extLst>
          </p:cNvPr>
          <p:cNvSpPr txBox="1"/>
          <p:nvPr/>
        </p:nvSpPr>
        <p:spPr>
          <a:xfrm>
            <a:off x="3254809" y="2279577"/>
            <a:ext cx="571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</a:rPr>
              <a:t>24</a:t>
            </a:r>
          </a:p>
          <a:p>
            <a:r>
              <a:rPr lang="sr-Cyrl-BA" sz="2400" dirty="0">
                <a:latin typeface="Arial" panose="020B0604020202020204" pitchFamily="34" charset="0"/>
              </a:rPr>
              <a:t> Ј 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316FC63-73E1-48E0-9104-23240AB76685}"/>
              </a:ext>
            </a:extLst>
          </p:cNvPr>
          <p:cNvSpPr txBox="1"/>
          <p:nvPr/>
        </p:nvSpPr>
        <p:spPr>
          <a:xfrm>
            <a:off x="4137863" y="1928867"/>
            <a:ext cx="571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</a:rPr>
              <a:t> 7</a:t>
            </a:r>
          </a:p>
          <a:p>
            <a:r>
              <a:rPr lang="sr-Cyrl-BA" sz="2400" dirty="0">
                <a:latin typeface="Arial" panose="020B0604020202020204" pitchFamily="34" charset="0"/>
              </a:rPr>
              <a:t> Р 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09B468B-6E08-4678-BCB5-7BB8A52F5F41}"/>
              </a:ext>
            </a:extLst>
          </p:cNvPr>
          <p:cNvSpPr txBox="1"/>
          <p:nvPr/>
        </p:nvSpPr>
        <p:spPr>
          <a:xfrm>
            <a:off x="5040070" y="2300445"/>
            <a:ext cx="571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</a:rPr>
              <a:t>66</a:t>
            </a:r>
          </a:p>
          <a:p>
            <a:r>
              <a:rPr lang="sr-Cyrl-BA" sz="2400" dirty="0">
                <a:latin typeface="Arial" panose="020B0604020202020204" pitchFamily="34" charset="0"/>
              </a:rPr>
              <a:t> И 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2142B6E-1EAD-424F-966E-4EF8265C254D}"/>
              </a:ext>
            </a:extLst>
          </p:cNvPr>
          <p:cNvSpPr txBox="1"/>
          <p:nvPr/>
        </p:nvSpPr>
        <p:spPr>
          <a:xfrm>
            <a:off x="5878601" y="1983353"/>
            <a:ext cx="571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</a:rPr>
              <a:t>12</a:t>
            </a:r>
          </a:p>
          <a:p>
            <a:r>
              <a:rPr lang="sr-Cyrl-BA" sz="2400" dirty="0">
                <a:latin typeface="Arial" panose="020B0604020202020204" pitchFamily="34" charset="0"/>
              </a:rPr>
              <a:t> О 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8DB37F5-D8C8-4E33-BA86-C21E7E286B2F}"/>
              </a:ext>
            </a:extLst>
          </p:cNvPr>
          <p:cNvSpPr txBox="1"/>
          <p:nvPr/>
        </p:nvSpPr>
        <p:spPr>
          <a:xfrm>
            <a:off x="6756600" y="2285604"/>
            <a:ext cx="571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</a:rPr>
              <a:t> 2</a:t>
            </a:r>
          </a:p>
          <a:p>
            <a:r>
              <a:rPr lang="sr-Cyrl-BA" sz="2400" dirty="0">
                <a:latin typeface="Arial" panose="020B0604020202020204" pitchFamily="34" charset="0"/>
              </a:rPr>
              <a:t> Ђ 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54AE6A6-26FA-4BE5-ACC1-E0464353032A}"/>
              </a:ext>
            </a:extLst>
          </p:cNvPr>
          <p:cNvSpPr txBox="1"/>
          <p:nvPr/>
        </p:nvSpPr>
        <p:spPr>
          <a:xfrm>
            <a:off x="7634599" y="1983352"/>
            <a:ext cx="571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</a:rPr>
              <a:t>25</a:t>
            </a:r>
          </a:p>
          <a:p>
            <a:r>
              <a:rPr lang="sr-Cyrl-BA" sz="2400" dirty="0">
                <a:latin typeface="Arial" panose="020B0604020202020204" pitchFamily="34" charset="0"/>
              </a:rPr>
              <a:t> Ц 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CC0429C6-D22B-4570-BB65-AF9AA9CEF3A2}"/>
              </a:ext>
            </a:extLst>
          </p:cNvPr>
          <p:cNvSpPr txBox="1"/>
          <p:nvPr/>
        </p:nvSpPr>
        <p:spPr>
          <a:xfrm>
            <a:off x="8506337" y="2259077"/>
            <a:ext cx="571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</a:rPr>
              <a:t> 4</a:t>
            </a:r>
          </a:p>
          <a:p>
            <a:r>
              <a:rPr lang="sr-Cyrl-BA" sz="2400" dirty="0">
                <a:latin typeface="Arial" panose="020B0604020202020204" pitchFamily="34" charset="0"/>
              </a:rPr>
              <a:t> З 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027AECD8-DE7E-4EB4-8048-6DA9FDD45D1C}"/>
              </a:ext>
            </a:extLst>
          </p:cNvPr>
          <p:cNvSpPr txBox="1"/>
          <p:nvPr/>
        </p:nvSpPr>
        <p:spPr>
          <a:xfrm>
            <a:off x="9424990" y="1972377"/>
            <a:ext cx="571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</a:rPr>
              <a:t>21</a:t>
            </a:r>
          </a:p>
          <a:p>
            <a:r>
              <a:rPr lang="sr-Cyrl-BA" sz="2400" dirty="0">
                <a:latin typeface="Arial" panose="020B0604020202020204" pitchFamily="34" charset="0"/>
              </a:rPr>
              <a:t> Б 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25E72503-46B5-4429-A86D-D0EF354A5A7D}"/>
              </a:ext>
            </a:extLst>
          </p:cNvPr>
          <p:cNvSpPr txBox="1"/>
          <p:nvPr/>
        </p:nvSpPr>
        <p:spPr>
          <a:xfrm>
            <a:off x="10334333" y="2310263"/>
            <a:ext cx="571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</a:rPr>
              <a:t> 6</a:t>
            </a:r>
          </a:p>
          <a:p>
            <a:r>
              <a:rPr lang="sr-Cyrl-BA" sz="2400" dirty="0">
                <a:latin typeface="Arial" panose="020B0604020202020204" pitchFamily="34" charset="0"/>
              </a:rPr>
              <a:t> Н 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49A950DB-66D8-4080-A414-0B8731F66FE6}"/>
              </a:ext>
            </a:extLst>
          </p:cNvPr>
          <p:cNvSpPr txBox="1"/>
          <p:nvPr/>
        </p:nvSpPr>
        <p:spPr>
          <a:xfrm>
            <a:off x="10906236" y="1509755"/>
            <a:ext cx="571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</a:rPr>
              <a:t>18</a:t>
            </a:r>
          </a:p>
          <a:p>
            <a:r>
              <a:rPr lang="sr-Cyrl-BA" sz="2400" dirty="0">
                <a:latin typeface="Arial" panose="020B0604020202020204" pitchFamily="34" charset="0"/>
              </a:rPr>
              <a:t> П 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AF3E44F-66B3-4E6E-A876-A679C7180EA0}"/>
              </a:ext>
            </a:extLst>
          </p:cNvPr>
          <p:cNvSpPr txBox="1"/>
          <p:nvPr/>
        </p:nvSpPr>
        <p:spPr>
          <a:xfrm>
            <a:off x="911424" y="3429000"/>
            <a:ext cx="180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7 ∙ 3 =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2 ∙ 6 =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8 ∙ 3 =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9 ∙ 2 =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5 ∙ 5 =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6 ∙ 10 =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8114577-8800-4952-95C9-62A9831B09AD}"/>
              </a:ext>
            </a:extLst>
          </p:cNvPr>
          <p:cNvSpPr txBox="1"/>
          <p:nvPr/>
        </p:nvSpPr>
        <p:spPr>
          <a:xfrm>
            <a:off x="4511824" y="3645024"/>
            <a:ext cx="18553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28 : 4 =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36 : 9 =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45 : 5 =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16 : 8 =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42 : 7 =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B40BD569-ABF6-4D75-875D-7D8DCD64113A}"/>
              </a:ext>
            </a:extLst>
          </p:cNvPr>
          <p:cNvSpPr txBox="1"/>
          <p:nvPr/>
        </p:nvSpPr>
        <p:spPr>
          <a:xfrm>
            <a:off x="7589192" y="3570220"/>
            <a:ext cx="240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9 ∙ 8 - 42 : 7=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4E10EDBD-E8E5-47D9-97B8-A8C7D7AFDCB9}"/>
              </a:ext>
            </a:extLst>
          </p:cNvPr>
          <p:cNvSpPr txBox="1"/>
          <p:nvPr/>
        </p:nvSpPr>
        <p:spPr>
          <a:xfrm>
            <a:off x="7589191" y="4653136"/>
            <a:ext cx="2539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81 : 9 + 9 ∙ 9 =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85D225D4-8A4B-476A-9336-8BD534D77832}"/>
              </a:ext>
            </a:extLst>
          </p:cNvPr>
          <p:cNvSpPr txBox="1"/>
          <p:nvPr/>
        </p:nvSpPr>
        <p:spPr>
          <a:xfrm>
            <a:off x="1887594" y="3431176"/>
            <a:ext cx="619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19D0871E-2781-438B-9AE9-31DDF1570D98}"/>
              </a:ext>
            </a:extLst>
          </p:cNvPr>
          <p:cNvSpPr txBox="1"/>
          <p:nvPr/>
        </p:nvSpPr>
        <p:spPr>
          <a:xfrm>
            <a:off x="1887281" y="3790542"/>
            <a:ext cx="619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13FBD4DB-2C09-4824-902F-928EA6D3CB0A}"/>
              </a:ext>
            </a:extLst>
          </p:cNvPr>
          <p:cNvSpPr txBox="1"/>
          <p:nvPr/>
        </p:nvSpPr>
        <p:spPr>
          <a:xfrm>
            <a:off x="1887684" y="415925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24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23B01645-339E-4B46-AF71-DCE0627D7E44}"/>
              </a:ext>
            </a:extLst>
          </p:cNvPr>
          <p:cNvSpPr txBox="1"/>
          <p:nvPr/>
        </p:nvSpPr>
        <p:spPr>
          <a:xfrm>
            <a:off x="1887281" y="452865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A8BBACE2-A06B-4B34-B224-9C527608B082}"/>
              </a:ext>
            </a:extLst>
          </p:cNvPr>
          <p:cNvSpPr txBox="1"/>
          <p:nvPr/>
        </p:nvSpPr>
        <p:spPr>
          <a:xfrm>
            <a:off x="1906040" y="489706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A33BFC96-2F8B-44FA-A36E-C6E506471C2B}"/>
              </a:ext>
            </a:extLst>
          </p:cNvPr>
          <p:cNvSpPr txBox="1"/>
          <p:nvPr/>
        </p:nvSpPr>
        <p:spPr>
          <a:xfrm>
            <a:off x="2020800" y="526328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60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CCD30B37-4E6E-4EA4-BB35-E1B1548D1FCF}"/>
              </a:ext>
            </a:extLst>
          </p:cNvPr>
          <p:cNvSpPr txBox="1"/>
          <p:nvPr/>
        </p:nvSpPr>
        <p:spPr>
          <a:xfrm>
            <a:off x="5650317" y="364122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D93BB2FE-FBD1-49BC-93C3-F72386213189}"/>
              </a:ext>
            </a:extLst>
          </p:cNvPr>
          <p:cNvSpPr txBox="1"/>
          <p:nvPr/>
        </p:nvSpPr>
        <p:spPr>
          <a:xfrm>
            <a:off x="5628841" y="400174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4427384C-53D6-4DBC-BD77-F3FD40CD15B7}"/>
              </a:ext>
            </a:extLst>
          </p:cNvPr>
          <p:cNvSpPr txBox="1"/>
          <p:nvPr/>
        </p:nvSpPr>
        <p:spPr>
          <a:xfrm>
            <a:off x="5650317" y="4378166"/>
            <a:ext cx="516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8A6269D3-8422-4C50-B96F-EBBBB4A411FE}"/>
              </a:ext>
            </a:extLst>
          </p:cNvPr>
          <p:cNvSpPr txBox="1"/>
          <p:nvPr/>
        </p:nvSpPr>
        <p:spPr>
          <a:xfrm>
            <a:off x="5587397" y="4740386"/>
            <a:ext cx="531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675DB2ED-A749-4911-9552-D766BFAEC5B9}"/>
              </a:ext>
            </a:extLst>
          </p:cNvPr>
          <p:cNvSpPr txBox="1"/>
          <p:nvPr/>
        </p:nvSpPr>
        <p:spPr>
          <a:xfrm>
            <a:off x="5650317" y="5118550"/>
            <a:ext cx="50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45215AF8-DC41-43BF-9EC1-45D687270832}"/>
              </a:ext>
            </a:extLst>
          </p:cNvPr>
          <p:cNvSpPr txBox="1"/>
          <p:nvPr/>
        </p:nvSpPr>
        <p:spPr>
          <a:xfrm>
            <a:off x="7601013" y="4010716"/>
            <a:ext cx="1231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72 - 6 =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C4B52CCF-CAEF-437C-BEFD-5D511A723E4C}"/>
              </a:ext>
            </a:extLst>
          </p:cNvPr>
          <p:cNvSpPr txBox="1"/>
          <p:nvPr/>
        </p:nvSpPr>
        <p:spPr>
          <a:xfrm>
            <a:off x="7587862" y="5118550"/>
            <a:ext cx="138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9 + 81 =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CF594052-BD28-46E9-A935-7400022CB2AA}"/>
              </a:ext>
            </a:extLst>
          </p:cNvPr>
          <p:cNvSpPr txBox="1"/>
          <p:nvPr/>
        </p:nvSpPr>
        <p:spPr>
          <a:xfrm>
            <a:off x="8806903" y="400696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66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B59DD11B-6308-4140-9624-06D8778E723B}"/>
              </a:ext>
            </a:extLst>
          </p:cNvPr>
          <p:cNvSpPr txBox="1"/>
          <p:nvPr/>
        </p:nvSpPr>
        <p:spPr>
          <a:xfrm>
            <a:off x="8858819" y="511854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xmlns="" val="177872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4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B387710-656D-4879-85E3-9618429B84DB}"/>
              </a:ext>
            </a:extLst>
          </p:cNvPr>
          <p:cNvSpPr txBox="1"/>
          <p:nvPr/>
        </p:nvSpPr>
        <p:spPr>
          <a:xfrm>
            <a:off x="2027548" y="748489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>
                <a:solidFill>
                  <a:schemeClr val="bg1"/>
                </a:solidFill>
                <a:latin typeface="Arial" panose="020B0604020202020204" pitchFamily="34" charset="0"/>
              </a:rPr>
              <a:t>И МОЗГАЛИЦА ЈЕ МАТЕМАТИКА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B549D5A-0BC6-4E25-AC79-AA4DFD25B714}"/>
              </a:ext>
            </a:extLst>
          </p:cNvPr>
          <p:cNvSpPr txBox="1"/>
          <p:nvPr/>
        </p:nvSpPr>
        <p:spPr>
          <a:xfrm>
            <a:off x="623392" y="2204864"/>
            <a:ext cx="109452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Човјек стоји на обали ријеке. Има мали чамац, а треба да превезе на другу обалу козу, вука и купус. Стоји и пита се: </a:t>
            </a:r>
          </a:p>
          <a:p>
            <a:pPr marL="342900" indent="-342900">
              <a:buFontTx/>
              <a:buChar char="-"/>
            </a:pP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Шта да радим? Мој чамац је мали, могу да повезем само једно: или само козу, или само вука, или само купус. Али ту ми је и друга невоља. Не смијем никако да оставим саме козу и купус нити вука и козу. Јер ће коза појести купус, а вук ће појести козу.</a:t>
            </a:r>
          </a:p>
          <a:p>
            <a:pPr marL="342900" indent="-342900">
              <a:buFontTx/>
              <a:buChar char="-"/>
            </a:pPr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Шта ћу сада? Како ћемо да се сви превеземо преко ријеке?</a:t>
            </a:r>
          </a:p>
          <a:p>
            <a:r>
              <a:rPr lang="sr-Cyrl-BA" sz="2400" dirty="0">
                <a:solidFill>
                  <a:schemeClr val="bg1"/>
                </a:solidFill>
                <a:latin typeface="Arial" panose="020B0604020202020204" pitchFamily="34" charset="0"/>
              </a:rPr>
              <a:t>Помозимо овом човјеку да се снађе. 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622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407</Words>
  <Application>Microsoft Office PowerPoint</Application>
  <PresentationFormat>Custom</PresentationFormat>
  <Paragraphs>107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Chalkboard PowerPoint Presentation</dc:title>
  <dc:creator>Windows User</dc:creator>
  <cp:lastModifiedBy>PC</cp:lastModifiedBy>
  <cp:revision>28</cp:revision>
  <dcterms:created xsi:type="dcterms:W3CDTF">2011-05-07T15:33:03Z</dcterms:created>
  <dcterms:modified xsi:type="dcterms:W3CDTF">2020-06-01T09:30:39Z</dcterms:modified>
</cp:coreProperties>
</file>