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C601-E34C-44CD-9162-B2EBCEDC8AE7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4668-28EB-4151-92D6-076612D7CB85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780301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C601-E34C-44CD-9162-B2EBCEDC8AE7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4668-28EB-4151-92D6-076612D7CB85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269818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C601-E34C-44CD-9162-B2EBCEDC8AE7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4668-28EB-4151-92D6-076612D7CB85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82821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C601-E34C-44CD-9162-B2EBCEDC8AE7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4668-28EB-4151-92D6-076612D7CB85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67393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C601-E34C-44CD-9162-B2EBCEDC8AE7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4668-28EB-4151-92D6-076612D7CB85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545811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C601-E34C-44CD-9162-B2EBCEDC8AE7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4668-28EB-4151-92D6-076612D7CB85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059493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C601-E34C-44CD-9162-B2EBCEDC8AE7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4668-28EB-4151-92D6-076612D7CB85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81667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C601-E34C-44CD-9162-B2EBCEDC8AE7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4668-28EB-4151-92D6-076612D7CB85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902116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C601-E34C-44CD-9162-B2EBCEDC8AE7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4668-28EB-4151-92D6-076612D7CB85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4252152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C601-E34C-44CD-9162-B2EBCEDC8AE7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4668-28EB-4151-92D6-076612D7CB85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4081736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C601-E34C-44CD-9162-B2EBCEDC8AE7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4668-28EB-4151-92D6-076612D7CB85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11080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2C601-E34C-44CD-9162-B2EBCEDC8AE7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B4668-28EB-4151-92D6-076612D7CB85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374351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17520" y="1959429"/>
            <a:ext cx="58317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4800" dirty="0" smtClean="0">
                <a:solidFill>
                  <a:schemeClr val="bg1"/>
                </a:solidFill>
              </a:rPr>
              <a:t>Реченице по значењу</a:t>
            </a:r>
            <a:endParaRPr lang="sr-Cyrl-BA" sz="4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1320430">
            <a:off x="2842559" y="3702105"/>
            <a:ext cx="1445708" cy="240065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BA" sz="150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?</a:t>
            </a:r>
            <a:endParaRPr lang="en-US" sz="15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20598453">
            <a:off x="1172282" y="576061"/>
            <a:ext cx="1019831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20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!</a:t>
            </a:r>
            <a:endParaRPr lang="en-US" sz="20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 rot="1270030">
            <a:off x="6749812" y="3317385"/>
            <a:ext cx="1019831" cy="3170099"/>
          </a:xfrm>
          <a:prstGeom prst="rect">
            <a:avLst/>
          </a:prstGeom>
          <a:solidFill>
            <a:srgbClr val="FF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20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!</a:t>
            </a:r>
            <a:endParaRPr lang="en-US" sz="20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 rot="19776403">
            <a:off x="9537194" y="153541"/>
            <a:ext cx="1677062" cy="3939540"/>
          </a:xfrm>
          <a:prstGeom prst="rect">
            <a:avLst/>
          </a:prstGeom>
          <a:solidFill>
            <a:srgbClr val="FFC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25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?</a:t>
            </a:r>
            <a:endParaRPr lang="en-US" sz="25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1" name="Smiley Face 10"/>
          <p:cNvSpPr/>
          <p:nvPr/>
        </p:nvSpPr>
        <p:spPr>
          <a:xfrm>
            <a:off x="10071463" y="5172891"/>
            <a:ext cx="836023" cy="783772"/>
          </a:xfrm>
          <a:prstGeom prst="smileyFac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2" name="Smiley Face 11"/>
          <p:cNvSpPr/>
          <p:nvPr/>
        </p:nvSpPr>
        <p:spPr>
          <a:xfrm>
            <a:off x="4532811" y="496389"/>
            <a:ext cx="1201783" cy="1031965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3" name="Smiley Face 12"/>
          <p:cNvSpPr/>
          <p:nvPr/>
        </p:nvSpPr>
        <p:spPr>
          <a:xfrm>
            <a:off x="619792" y="4577739"/>
            <a:ext cx="943708" cy="956527"/>
          </a:xfrm>
          <a:prstGeom prst="smileyFac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653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chool Learn Children Cartoon Child Free Transparent - School Cartoon  Clipart Png, Png Download , Transparent Png Image - PNGite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497" y="0"/>
            <a:ext cx="5438503" cy="6829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 rot="20147088">
            <a:off x="8402800" y="397359"/>
            <a:ext cx="585417" cy="1569660"/>
          </a:xfrm>
          <a:prstGeom prst="rect">
            <a:avLst/>
          </a:prstGeom>
          <a:solidFill>
            <a:srgbClr val="7030A0"/>
          </a:solidFill>
        </p:spPr>
        <p:txBody>
          <a:bodyPr wrap="none">
            <a:spAutoFit/>
          </a:bodyPr>
          <a:lstStyle/>
          <a:p>
            <a:pPr algn="ctr"/>
            <a:r>
              <a:rPr lang="sr-Cyrl-BA" sz="9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!</a:t>
            </a:r>
            <a:endParaRPr 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Smiley Face 6"/>
          <p:cNvSpPr/>
          <p:nvPr/>
        </p:nvSpPr>
        <p:spPr>
          <a:xfrm>
            <a:off x="10829109" y="346356"/>
            <a:ext cx="705394" cy="613274"/>
          </a:xfrm>
          <a:prstGeom prst="smileyFac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8" name="Smiley Face 7"/>
          <p:cNvSpPr/>
          <p:nvPr/>
        </p:nvSpPr>
        <p:spPr>
          <a:xfrm>
            <a:off x="10750990" y="5172891"/>
            <a:ext cx="861631" cy="862149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pic>
        <p:nvPicPr>
          <p:cNvPr id="1026" name="Picture 2" descr="Iicture: cartoon winds | Image Girl Cloud Blowing Wind Cartoon — Stock  Vector © cteconsulting #20598099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478"/>
          <a:stretch/>
        </p:blipFill>
        <p:spPr bwMode="auto">
          <a:xfrm>
            <a:off x="-38342" y="-48618"/>
            <a:ext cx="6793165" cy="4280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 rot="19582240">
            <a:off x="6400408" y="730802"/>
            <a:ext cx="755336" cy="1569660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algn="ctr"/>
            <a:r>
              <a:rPr lang="sr-Cyrl-BA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  <a:endParaRPr 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29315" y="4132948"/>
            <a:ext cx="6883279" cy="27954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pic>
        <p:nvPicPr>
          <p:cNvPr id="13" name="Picture 6" descr="Besplatna slika: Zlatni list, jesenje lišće, tekstur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256667">
            <a:off x="1805787" y="5490577"/>
            <a:ext cx="1799101" cy="2229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KAKO NACRTATI LIŠĆE SLIKA : KAKO NACRTATI LISC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09269">
            <a:off x="3136180" y="4979522"/>
            <a:ext cx="1990725" cy="229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KAKO NACRTATI LIŠĆE SLIKA : KAKO NACRTATI LISC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09200">
            <a:off x="5155366" y="3639240"/>
            <a:ext cx="1990725" cy="229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Besplatna slika: Zlatni list, jesenje lišće, tekstur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62359">
            <a:off x="4987304" y="5177778"/>
            <a:ext cx="1799101" cy="2229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KAKO NACRTATI LIŠĆE SLIKA : KAKO NACRTATI LISC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00551">
            <a:off x="1848377" y="3823893"/>
            <a:ext cx="1990725" cy="229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esplatna slika: Zlatni list, jesenje lišće, tekstur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50173">
            <a:off x="175665" y="4533974"/>
            <a:ext cx="1799101" cy="2229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00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chool Learn Children Cartoon Child Free Transparent - School Cartoon  Clipart Png, Png Download , Transparent Png Image - PNGite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25" r="32021"/>
          <a:stretch/>
        </p:blipFill>
        <p:spPr bwMode="auto">
          <a:xfrm>
            <a:off x="7601735" y="2102751"/>
            <a:ext cx="3879006" cy="46703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Wave 4"/>
          <p:cNvSpPr/>
          <p:nvPr/>
        </p:nvSpPr>
        <p:spPr>
          <a:xfrm>
            <a:off x="313509" y="1358536"/>
            <a:ext cx="7027817" cy="5826035"/>
          </a:xfrm>
          <a:prstGeom prst="wav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3600" b="1" dirty="0" smtClean="0">
                <a:solidFill>
                  <a:schemeClr val="tx1"/>
                </a:solidFill>
              </a:rPr>
              <a:t>Ја сам ђак</a:t>
            </a:r>
          </a:p>
          <a:p>
            <a:pPr algn="ctr"/>
            <a:r>
              <a:rPr lang="sr-Cyrl-BA" sz="3600" b="1" dirty="0" smtClean="0">
                <a:solidFill>
                  <a:schemeClr val="tx1"/>
                </a:solidFill>
              </a:rPr>
              <a:t>Носим школску торбу</a:t>
            </a:r>
          </a:p>
          <a:p>
            <a:pPr algn="ctr"/>
            <a:r>
              <a:rPr lang="sr-Cyrl-BA" sz="3600" b="1" dirty="0" smtClean="0">
                <a:solidFill>
                  <a:schemeClr val="tx1"/>
                </a:solidFill>
              </a:rPr>
              <a:t>Моја торба је зелене боје</a:t>
            </a:r>
            <a:endParaRPr lang="sr-Cyrl-BA" sz="36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544491" y="4833258"/>
            <a:ext cx="104503" cy="1436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7" name="Oval 6"/>
          <p:cNvSpPr/>
          <p:nvPr/>
        </p:nvSpPr>
        <p:spPr>
          <a:xfrm flipH="1">
            <a:off x="6087290" y="4291146"/>
            <a:ext cx="130629" cy="111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8" name="Oval 7"/>
          <p:cNvSpPr/>
          <p:nvPr/>
        </p:nvSpPr>
        <p:spPr>
          <a:xfrm>
            <a:off x="5016137" y="3788228"/>
            <a:ext cx="101139" cy="1175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pic>
        <p:nvPicPr>
          <p:cNvPr id="9" name="Picture 2" descr="Iicture: cartoon winds | Image Girl Cloud Blowing Wind Cartoon — Stock  Vector © cteconsulting #20598099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478"/>
          <a:stretch/>
        </p:blipFill>
        <p:spPr bwMode="auto">
          <a:xfrm>
            <a:off x="-38342" y="-48618"/>
            <a:ext cx="5155618" cy="3249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303519" y="693669"/>
            <a:ext cx="6578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dirty="0" smtClean="0">
                <a:solidFill>
                  <a:srgbClr val="FFFF00"/>
                </a:solidFill>
              </a:rPr>
              <a:t>ИЗЈАВНЕ (ОБАВЈЕШТАЈНЕ) РЕЧЕНИЦЕ</a:t>
            </a:r>
            <a:endParaRPr lang="sr-Cyrl-BA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97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 boy with school bag vector image on VectorStock | School bags, Bag  illustration, School bags for boy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24"/>
          <a:stretch/>
        </p:blipFill>
        <p:spPr bwMode="auto">
          <a:xfrm>
            <a:off x="0" y="3166144"/>
            <a:ext cx="4193418" cy="3712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School Learn Children Cartoon Child Free Transparent - School Cartoon  Clipart Png, Png Download , Transparent Png Image - PNGitem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09" r="31785" b="1"/>
          <a:stretch/>
        </p:blipFill>
        <p:spPr bwMode="auto">
          <a:xfrm>
            <a:off x="4193418" y="3166144"/>
            <a:ext cx="3093180" cy="3712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804661" y="3901526"/>
            <a:ext cx="392588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600" dirty="0" smtClean="0">
                <a:solidFill>
                  <a:schemeClr val="bg1"/>
                </a:solidFill>
              </a:rPr>
              <a:t>Хеј, здраво</a:t>
            </a:r>
          </a:p>
          <a:p>
            <a:r>
              <a:rPr lang="sr-Cyrl-BA" sz="3600" dirty="0" smtClean="0">
                <a:solidFill>
                  <a:schemeClr val="bg1"/>
                </a:solidFill>
              </a:rPr>
              <a:t>Сачекај ме</a:t>
            </a:r>
          </a:p>
          <a:p>
            <a:r>
              <a:rPr lang="sr-Cyrl-BA" sz="3600" dirty="0" smtClean="0">
                <a:solidFill>
                  <a:schemeClr val="bg1"/>
                </a:solidFill>
              </a:rPr>
              <a:t>Пожуримо у школу</a:t>
            </a:r>
            <a:endParaRPr lang="sr-Cyrl-BA" sz="3600" dirty="0">
              <a:solidFill>
                <a:schemeClr val="bg1"/>
              </a:solidFill>
            </a:endParaRPr>
          </a:p>
        </p:txBody>
      </p:sp>
      <p:pic>
        <p:nvPicPr>
          <p:cNvPr id="9" name="Picture 2" descr="Iicture: cartoon winds | Image Girl Cloud Blowing Wind Cartoon — Stock  Vector © cteconsulting #20598099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478"/>
          <a:stretch/>
        </p:blipFill>
        <p:spPr bwMode="auto">
          <a:xfrm>
            <a:off x="0" y="0"/>
            <a:ext cx="5024112" cy="316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0123020" y="3610281"/>
            <a:ext cx="410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sr-Cyrl-BA" sz="5400" b="1" cap="none" spc="0" dirty="0" smtClean="0">
                <a:ln/>
                <a:solidFill>
                  <a:schemeClr val="accent4"/>
                </a:solidFill>
                <a:effectLst/>
              </a:rPr>
              <a:t>!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917675" y="4317024"/>
            <a:ext cx="410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sr-Cyrl-BA" sz="5400" b="1" cap="none" spc="0" dirty="0" smtClean="0">
                <a:ln/>
                <a:solidFill>
                  <a:schemeClr val="accent4"/>
                </a:solidFill>
                <a:effectLst/>
              </a:rPr>
              <a:t>!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525200" y="4931433"/>
            <a:ext cx="410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sr-Cyrl-BA" sz="5400" b="1" cap="none" spc="0" dirty="0" smtClean="0">
                <a:ln/>
                <a:solidFill>
                  <a:schemeClr val="accent4"/>
                </a:solidFill>
                <a:effectLst/>
              </a:rPr>
              <a:t>!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60909" y="998297"/>
            <a:ext cx="36728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dirty="0" smtClean="0">
                <a:solidFill>
                  <a:srgbClr val="FFFF00"/>
                </a:solidFill>
              </a:rPr>
              <a:t>УЗВИЧНЕ РЕЧЕНИЦЕ</a:t>
            </a:r>
            <a:endParaRPr lang="sr-Cyrl-BA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25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chool Learn Children Cartoon Child Free Transparent - School Cartoon  Clipart Png, Png Download , Transparent Png Image - PNGite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09" r="31785" b="1"/>
          <a:stretch/>
        </p:blipFill>
        <p:spPr bwMode="auto">
          <a:xfrm>
            <a:off x="1778549" y="3166144"/>
            <a:ext cx="3245563" cy="389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956662" y="3722913"/>
            <a:ext cx="46373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Да ли сам закаснио</a:t>
            </a:r>
          </a:p>
          <a:p>
            <a:r>
              <a:rPr lang="sr-Cyrl-BA" sz="3200" dirty="0" smtClean="0">
                <a:solidFill>
                  <a:schemeClr val="bg1"/>
                </a:solidFill>
              </a:rPr>
              <a:t>Хоћу ли стићи на вријеме</a:t>
            </a:r>
          </a:p>
          <a:p>
            <a:r>
              <a:rPr lang="sr-Cyrl-BA" sz="3200" dirty="0" smtClean="0">
                <a:solidFill>
                  <a:schemeClr val="bg1"/>
                </a:solidFill>
              </a:rPr>
              <a:t>Колико је сати</a:t>
            </a:r>
            <a:endParaRPr lang="sr-Cyrl-BA" sz="3200" dirty="0">
              <a:solidFill>
                <a:schemeClr val="bg1"/>
              </a:solidFill>
            </a:endParaRPr>
          </a:p>
        </p:txBody>
      </p:sp>
      <p:pic>
        <p:nvPicPr>
          <p:cNvPr id="6" name="Picture 2" descr="Iicture: cartoon winds | Image Girl Cloud Blowing Wind Cartoon — Stock  Vector © cteconsulting #20598099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478"/>
          <a:stretch/>
        </p:blipFill>
        <p:spPr bwMode="auto">
          <a:xfrm>
            <a:off x="0" y="0"/>
            <a:ext cx="5024112" cy="316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9383400" y="3476787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sr-Cyrl-BA" sz="5400" b="1" cap="none" spc="0" dirty="0" smtClean="0">
                <a:ln/>
                <a:solidFill>
                  <a:schemeClr val="accent4"/>
                </a:solidFill>
                <a:effectLst/>
              </a:rPr>
              <a:t>?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441432" y="3938452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sr-Cyrl-BA" sz="5400" b="1" cap="none" spc="0" dirty="0" smtClean="0">
                <a:ln/>
                <a:solidFill>
                  <a:schemeClr val="accent4"/>
                </a:solidFill>
                <a:effectLst/>
              </a:rPr>
              <a:t>?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21251" y="4507743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sr-Cyrl-BA" sz="5400" b="1" cap="none" spc="0" dirty="0" smtClean="0">
                <a:ln/>
                <a:solidFill>
                  <a:schemeClr val="accent4"/>
                </a:solidFill>
                <a:effectLst/>
              </a:rPr>
              <a:t>?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3519" y="1290684"/>
            <a:ext cx="34836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dirty="0" smtClean="0">
                <a:solidFill>
                  <a:srgbClr val="FFFF00"/>
                </a:solidFill>
              </a:rPr>
              <a:t>УПИТНЕ РЕЧЕНИЦЕ</a:t>
            </a:r>
            <a:endParaRPr lang="sr-Cyrl-BA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87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icture: cartoon winds | Image Girl Cloud Blowing Wind Cartoon — Stock  Vector © cteconsulting #20598099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478"/>
          <a:stretch/>
        </p:blipFill>
        <p:spPr bwMode="auto">
          <a:xfrm>
            <a:off x="0" y="0"/>
            <a:ext cx="3233639" cy="2037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57847" y="1548043"/>
            <a:ext cx="44378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b="1" dirty="0" smtClean="0">
                <a:solidFill>
                  <a:srgbClr val="FFFF00"/>
                </a:solidFill>
              </a:rPr>
              <a:t>РЕЧЕНИЦЕ ПО ЗНАЧЕЊУ</a:t>
            </a:r>
            <a:endParaRPr lang="sr-Cyrl-BA" sz="32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3223" y="3722914"/>
            <a:ext cx="17199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b="1" dirty="0" smtClean="0">
                <a:solidFill>
                  <a:schemeClr val="bg1"/>
                </a:solidFill>
              </a:rPr>
              <a:t>ИЗЈАВНЕ</a:t>
            </a:r>
            <a:endParaRPr lang="sr-Cyrl-BA" sz="32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54355" y="3754044"/>
            <a:ext cx="1798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b="1" dirty="0" smtClean="0">
                <a:solidFill>
                  <a:srgbClr val="FF0000"/>
                </a:solidFill>
              </a:rPr>
              <a:t>УЗВИЧНЕ</a:t>
            </a:r>
            <a:endParaRPr lang="sr-Cyrl-BA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93649" y="3754044"/>
            <a:ext cx="15985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b="1" dirty="0" smtClean="0">
                <a:solidFill>
                  <a:srgbClr val="7030A0"/>
                </a:solidFill>
              </a:rPr>
              <a:t>УПИТНЕ</a:t>
            </a:r>
            <a:endParaRPr lang="sr-Cyrl-BA" sz="3200" b="1" dirty="0">
              <a:solidFill>
                <a:srgbClr val="7030A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442754" y="2390503"/>
            <a:ext cx="1593669" cy="1005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736968" y="2440511"/>
            <a:ext cx="0" cy="11909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145383" y="2390503"/>
            <a:ext cx="1619794" cy="1162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1875498" y="5117234"/>
            <a:ext cx="522514" cy="53557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7" name="Rectangle 16"/>
          <p:cNvSpPr/>
          <p:nvPr/>
        </p:nvSpPr>
        <p:spPr>
          <a:xfrm>
            <a:off x="5444259" y="4600192"/>
            <a:ext cx="58541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9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!</a:t>
            </a:r>
            <a:endParaRPr 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214328" y="4729963"/>
            <a:ext cx="70724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?</a:t>
            </a:r>
            <a:endParaRPr lang="en-US" sz="8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8001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6" grpId="0" animBg="1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960" y="822960"/>
            <a:ext cx="10706201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u="sng" dirty="0" smtClean="0">
                <a:solidFill>
                  <a:schemeClr val="bg1"/>
                </a:solidFill>
              </a:rPr>
              <a:t>Задатак за самосталан рад:</a:t>
            </a:r>
          </a:p>
          <a:p>
            <a:endParaRPr lang="sr-Cyrl-BA" sz="3200" dirty="0">
              <a:solidFill>
                <a:schemeClr val="bg1"/>
              </a:solidFill>
            </a:endParaRPr>
          </a:p>
          <a:p>
            <a:r>
              <a:rPr lang="sr-Cyrl-BA" sz="3200" dirty="0" smtClean="0">
                <a:solidFill>
                  <a:schemeClr val="bg1"/>
                </a:solidFill>
              </a:rPr>
              <a:t>Препиши дате реченице и на крају стави одговарајући знак:</a:t>
            </a:r>
          </a:p>
          <a:p>
            <a:endParaRPr lang="sr-Cyrl-BA" sz="3200" dirty="0">
              <a:solidFill>
                <a:schemeClr val="bg1"/>
              </a:solidFill>
            </a:endParaRPr>
          </a:p>
          <a:p>
            <a:r>
              <a:rPr lang="sr-Cyrl-BA" sz="3200" dirty="0" smtClean="0">
                <a:solidFill>
                  <a:srgbClr val="FFFF00"/>
                </a:solidFill>
              </a:rPr>
              <a:t>Јеси ли се уморио</a:t>
            </a:r>
          </a:p>
          <a:p>
            <a:r>
              <a:rPr lang="sr-Cyrl-BA" sz="3200" dirty="0" smtClean="0">
                <a:solidFill>
                  <a:srgbClr val="FFFF00"/>
                </a:solidFill>
              </a:rPr>
              <a:t>Данас сам био врло вриједан</a:t>
            </a:r>
          </a:p>
          <a:p>
            <a:r>
              <a:rPr lang="sr-Cyrl-BA" sz="3200" dirty="0" smtClean="0">
                <a:solidFill>
                  <a:srgbClr val="FFFF00"/>
                </a:solidFill>
              </a:rPr>
              <a:t>Вјетре, помози ми</a:t>
            </a:r>
            <a:endParaRPr lang="sr-Cyrl-BA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89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91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</dc:creator>
  <cp:lastModifiedBy>EC</cp:lastModifiedBy>
  <cp:revision>15</cp:revision>
  <dcterms:created xsi:type="dcterms:W3CDTF">2020-11-04T17:24:43Z</dcterms:created>
  <dcterms:modified xsi:type="dcterms:W3CDTF">2020-11-04T23:11:41Z</dcterms:modified>
</cp:coreProperties>
</file>