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C40"/>
    <a:srgbClr val="F2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318135" y="4304030"/>
            <a:ext cx="7518400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Биљана Ђукић,  </a:t>
            </a:r>
            <a:r>
              <a:rPr lang="sr-Cyrl-RS" alt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деце</a:t>
            </a:r>
            <a:r>
              <a:rPr lang="bs-Cyrl-BA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мбар 2020.</a:t>
            </a:r>
            <a:endParaRPr lang="bs-Cyrl-BA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Title 4"/>
          <p:cNvSpPr/>
          <p:nvPr>
            <p:ph type="ctrTitle"/>
          </p:nvPr>
        </p:nvSpPr>
        <p:spPr>
          <a:xfrm>
            <a:off x="318135" y="1916430"/>
            <a:ext cx="11591925" cy="2387600"/>
          </a:xfrm>
        </p:spPr>
        <p:txBody>
          <a:bodyPr/>
          <a:p>
            <a:pPr algn="l"/>
            <a:r>
              <a:rPr lang="sr-Cyrl-RS" altLang="sr-Cyrl-RS" sz="5400">
                <a:latin typeface="Times New Roman" panose="02020603050405020304" charset="0"/>
                <a:cs typeface="Times New Roman" panose="02020603050405020304" charset="0"/>
              </a:rPr>
              <a:t>Комплементни и суплементни углови</a:t>
            </a:r>
            <a:endParaRPr lang="sr-Cyrl-RS" altLang="sr-Cyrl-RS" sz="54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03885" y="803275"/>
            <a:ext cx="11408410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 два угла кажемо да су  </a:t>
            </a:r>
            <a:r>
              <a:rPr lang="sr-Cyrl-RS" sz="2800">
                <a:solidFill>
                  <a:srgbClr val="FFFF00"/>
                </a:solidFill>
                <a:latin typeface="Times New Roman" panose="02020603050405020304" charset="0"/>
                <a:cs typeface="Times New Roman" panose="02020603050405020304" charset="0"/>
              </a:rPr>
              <a:t>к о м п л е м е н т н и</a:t>
            </a:r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ако је њихов збир једнак 90</a:t>
            </a:r>
            <a:r>
              <a:rPr lang="sr-Cyrl-R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charset="0"/>
              </a:rPr>
              <a:t>°</a:t>
            </a:r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(њихов збир је прав угао).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48995" y="2608580"/>
            <a:ext cx="99256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1 :    Углови од 40° и 60° нису комплементни.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154045" y="3279140"/>
            <a:ext cx="486981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40° + 60° = 100°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≠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90°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848995" y="4390390"/>
            <a:ext cx="88696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2 :    Углови од 33° и 57° јесу комплементни.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018155" y="5120005"/>
            <a:ext cx="25933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33° + 57° = 90°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03885" y="803275"/>
            <a:ext cx="11408410" cy="16916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 два угла кажемо да су  </a:t>
            </a:r>
            <a:r>
              <a:rPr lang="sr-Cyrl-RS" sz="2800">
                <a:solidFill>
                  <a:srgbClr val="92D050"/>
                </a:solidFill>
                <a:latin typeface="Times New Roman" panose="02020603050405020304" charset="0"/>
                <a:cs typeface="Times New Roman" panose="02020603050405020304" charset="0"/>
              </a:rPr>
              <a:t>с у п л е м е н т н и</a:t>
            </a:r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ако је њихов збир једнак 180</a:t>
            </a:r>
            <a:r>
              <a:rPr lang="sr-Cyrl-RS" sz="2800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charset="0"/>
              </a:rPr>
              <a:t>°</a:t>
            </a:r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(њихов збир је опружен угао).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48995" y="2608580"/>
            <a:ext cx="85826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3 :    Углови од 95° и 40° нису суплементни.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3018155" y="3279140"/>
            <a:ext cx="458470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9</a:t>
            </a:r>
            <a:r>
              <a:rPr lang="sr-Latn-BA" altLang="sr-Cyrl-RS" sz="2800"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° + 4</a:t>
            </a:r>
            <a:r>
              <a:rPr lang="sr-Latn-BA" altLang="sr-Cyrl-RS" sz="2800">
                <a:latin typeface="Times New Roman" panose="02020603050405020304" charset="0"/>
                <a:cs typeface="Times New Roman" panose="02020603050405020304" charset="0"/>
              </a:rPr>
              <a:t>0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° = 135° 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≠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180°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 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848995" y="4390390"/>
            <a:ext cx="81749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Примјер 4 :    Углови од 84° и 96° јесу суплементни.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3018155" y="5120005"/>
            <a:ext cx="36645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84° + 96° = 180°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10" grpId="0"/>
      <p:bldP spid="10" grpId="1"/>
      <p:bldP spid="11" grpId="0"/>
      <p:bldP spid="1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735965" y="681990"/>
            <a:ext cx="11139805" cy="114871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Примјер 5: Дат је угао α = 27° 32' 15'' . Одреди комплементан и </a:t>
            </a:r>
            <a:b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</a:br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суплементан угао углу α.</a:t>
            </a:r>
            <a:endParaRPr lang="sr-Cyrl-RS" altLang="bs-Cyrl-BA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6" name="Text Box 5"/>
          <p:cNvSpPr txBox="1"/>
          <p:nvPr/>
        </p:nvSpPr>
        <p:spPr>
          <a:xfrm>
            <a:off x="833755" y="2131695"/>
            <a:ext cx="18630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Рјешење: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547620" y="2131695"/>
            <a:ext cx="3414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β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+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27° 32' 15'' = 90°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2547620" y="2795270"/>
            <a:ext cx="34143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β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=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90° -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27° 32' 15'' 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696845" y="3473450"/>
            <a:ext cx="2994660" cy="5219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90° = 89° 59' 60'' 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Text Box 10"/>
          <p:cNvSpPr txBox="1"/>
          <p:nvPr/>
        </p:nvSpPr>
        <p:spPr>
          <a:xfrm>
            <a:off x="2696845" y="4167505"/>
            <a:ext cx="3359785" cy="1383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89° 59' 60''  </a:t>
            </a:r>
            <a:endParaRPr lang="sr-Cyrl-R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27° 32' 15'' </a:t>
            </a:r>
            <a:b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696845" y="5067935"/>
            <a:ext cx="19221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12"/>
          <p:cNvSpPr txBox="1"/>
          <p:nvPr/>
        </p:nvSpPr>
        <p:spPr>
          <a:xfrm>
            <a:off x="2980690" y="5142230"/>
            <a:ext cx="24123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62° 27' 45''</a:t>
            </a:r>
            <a:r>
              <a:rPr lang="sr-Cyrl-RS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/>
          </a:p>
        </p:txBody>
      </p:sp>
      <p:sp>
        <p:nvSpPr>
          <p:cNvPr id="15" name="Text Box 14"/>
          <p:cNvSpPr txBox="1"/>
          <p:nvPr/>
        </p:nvSpPr>
        <p:spPr>
          <a:xfrm>
            <a:off x="6311265" y="2131695"/>
            <a:ext cx="3725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Cambria Math" panose="02040503050406030204" charset="0"/>
                <a:cs typeface="Cambria Math" panose="02040503050406030204" charset="0"/>
              </a:rPr>
              <a:t>γ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+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27° 32' 15'' = 180°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6400800" y="2795270"/>
            <a:ext cx="372554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sz="2800">
                <a:latin typeface="Cambria Math" panose="02040503050406030204" charset="0"/>
                <a:cs typeface="Cambria Math" panose="02040503050406030204" charset="0"/>
              </a:rPr>
              <a:t>γ</a:t>
            </a:r>
            <a:r>
              <a:rPr lang="en-US" sz="2800"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</a:rPr>
              <a:t>=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180° -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27° 32' 15''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7" name="Text Box 16"/>
          <p:cNvSpPr txBox="1"/>
          <p:nvPr/>
        </p:nvSpPr>
        <p:spPr>
          <a:xfrm>
            <a:off x="6504940" y="3473450"/>
            <a:ext cx="3331210" cy="52197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180° = 179° 59' 60''  </a:t>
            </a: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8" name="Text Box 17"/>
          <p:cNvSpPr txBox="1"/>
          <p:nvPr/>
        </p:nvSpPr>
        <p:spPr>
          <a:xfrm>
            <a:off x="6892925" y="4167505"/>
            <a:ext cx="2943225" cy="1383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   179° 59' 60''  </a:t>
            </a:r>
            <a:endParaRPr lang="sr-Cyrl-R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r>
              <a:rPr lang="sr-Cyrl-RS" altLang="en-U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-    </a:t>
            </a:r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27° 32' 15'' </a:t>
            </a:r>
            <a:b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</a:br>
            <a:endParaRPr lang="sr-Cyrl-RS" altLang="en-US" sz="2800"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751320" y="5067935"/>
            <a:ext cx="22428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19"/>
          <p:cNvSpPr txBox="1"/>
          <p:nvPr/>
        </p:nvSpPr>
        <p:spPr>
          <a:xfrm>
            <a:off x="7161530" y="5142230"/>
            <a:ext cx="28752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sr-Cyrl-RS" sz="2800">
                <a:latin typeface="Times New Roman" panose="02020603050405020304" charset="0"/>
                <a:cs typeface="Times New Roman" panose="02020603050405020304" charset="0"/>
                <a:sym typeface="+mn-ea"/>
              </a:rPr>
              <a:t>152° 27' 45''</a:t>
            </a:r>
            <a:r>
              <a:rPr lang="sr-Cyrl-RS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0" grpId="0" bldLvl="0" animBg="1"/>
      <p:bldP spid="10" grpId="1" animBg="1"/>
      <p:bldP spid="11" grpId="0"/>
      <p:bldP spid="11" grpId="1"/>
      <p:bldP spid="13" grpId="0"/>
      <p:bldP spid="13" grpId="1"/>
      <p:bldP spid="15" grpId="0"/>
      <p:bldP spid="15" grpId="1"/>
      <p:bldP spid="16" grpId="0"/>
      <p:bldP spid="16" grpId="1"/>
      <p:bldP spid="17" grpId="0" bldLvl="0" animBg="1"/>
      <p:bldP spid="17" grpId="1" animBg="1"/>
      <p:bldP spid="18" grpId="0"/>
      <p:bldP spid="18" grpId="1"/>
      <p:bldP spid="20" grpId="0"/>
      <p:bldP spid="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464945" y="1511935"/>
            <a:ext cx="6447155" cy="3456305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Домаћа задаћа: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Збирка,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26. страница,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sr-Cyrl-R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задатак 186.</a:t>
            </a:r>
            <a:endParaRPr lang="sr-Cyrl-R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alphaModFix amt="40000"/>
          </a:blip>
          <a:srcRect t="3441" b="12290"/>
          <a:stretch>
            <a:fillRect/>
          </a:stretch>
        </p:blipFill>
        <p:spPr>
          <a:xfrm>
            <a:off x="20" y="-2"/>
            <a:ext cx="12191980" cy="6858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3079115" y="2553335"/>
            <a:ext cx="6447155" cy="3456305"/>
          </a:xfrm>
        </p:spPr>
        <p:txBody>
          <a:bodyPr vert="horz" lIns="91440" tIns="45720" rIns="91440" bIns="45720" rtlCol="0">
            <a:noAutofit/>
          </a:bodyPr>
          <a:lstStyle/>
          <a:p>
            <a:pPr algn="l"/>
            <a:r>
              <a:rPr lang="sr-Cyrl-RS" sz="5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Хвала на пажњи!</a:t>
            </a:r>
            <a:endParaRPr lang="sr-Cyrl-RS" sz="5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p14:dur="25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987</Words>
  <Application>WPS Presentation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Cambria Math</vt:lpstr>
      <vt:lpstr>Calibri</vt:lpstr>
      <vt:lpstr>Microsoft YaHei</vt:lpstr>
      <vt:lpstr/>
      <vt:lpstr>Arial Unicode MS</vt:lpstr>
      <vt:lpstr>Calibri Light</vt:lpstr>
      <vt:lpstr>Office Theme</vt:lpstr>
      <vt:lpstr>Комплементни и суплементни углови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Комплементни и суплементни углови</dc:title>
  <dc:creator/>
  <cp:lastModifiedBy>Biljana</cp:lastModifiedBy>
  <cp:revision>6</cp:revision>
  <dcterms:created xsi:type="dcterms:W3CDTF">2020-11-20T16:11:00Z</dcterms:created>
  <dcterms:modified xsi:type="dcterms:W3CDTF">2020-11-22T10:39:35Z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1033-11.2.0.9747</vt:lpwstr>
  </property>
</Properties>
</file>