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1" r:id="rId6"/>
    <p:sldId id="26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81" d="100"/>
          <a:sy n="81" d="100"/>
        </p:scale>
        <p:origin x="-258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83DE25-8EB2-4535-9C70-A72679B3041E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283BF9-94ED-4B2E-8F43-5358D6256A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8202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283BF9-94ED-4B2E-8F43-5358D6256AE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1527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EFF5C-6723-44D6-8789-89541D170DF8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A1AAA-AB3B-4A44-91D7-CDE753AD7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502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EFF5C-6723-44D6-8789-89541D170DF8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A1AAA-AB3B-4A44-91D7-CDE753AD7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653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EFF5C-6723-44D6-8789-89541D170DF8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A1AAA-AB3B-4A44-91D7-CDE753AD7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1428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EFF5C-6723-44D6-8789-89541D170DF8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A1AAA-AB3B-4A44-91D7-CDE753AD77D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084504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EFF5C-6723-44D6-8789-89541D170DF8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A1AAA-AB3B-4A44-91D7-CDE753AD7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5228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EFF5C-6723-44D6-8789-89541D170DF8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A1AAA-AB3B-4A44-91D7-CDE753AD7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4157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EFF5C-6723-44D6-8789-89541D170DF8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A1AAA-AB3B-4A44-91D7-CDE753AD7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3236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EFF5C-6723-44D6-8789-89541D170DF8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A1AAA-AB3B-4A44-91D7-CDE753AD7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3662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EFF5C-6723-44D6-8789-89541D170DF8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A1AAA-AB3B-4A44-91D7-CDE753AD7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312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EFF5C-6723-44D6-8789-89541D170DF8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A1AAA-AB3B-4A44-91D7-CDE753AD7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272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EFF5C-6723-44D6-8789-89541D170DF8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A1AAA-AB3B-4A44-91D7-CDE753AD7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92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EFF5C-6723-44D6-8789-89541D170DF8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A1AAA-AB3B-4A44-91D7-CDE753AD7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485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EFF5C-6723-44D6-8789-89541D170DF8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A1AAA-AB3B-4A44-91D7-CDE753AD7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10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EFF5C-6723-44D6-8789-89541D170DF8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A1AAA-AB3B-4A44-91D7-CDE753AD7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797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EFF5C-6723-44D6-8789-89541D170DF8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A1AAA-AB3B-4A44-91D7-CDE753AD7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702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EFF5C-6723-44D6-8789-89541D170DF8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A1AAA-AB3B-4A44-91D7-CDE753AD7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343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EFF5C-6723-44D6-8789-89541D170DF8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A1AAA-AB3B-4A44-91D7-CDE753AD7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532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5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AFCEFF5C-6723-44D6-8789-89541D170DF8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7A1AAA-AB3B-4A44-91D7-CDE753AD7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28806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13287" y="1385760"/>
            <a:ext cx="3348034" cy="322271"/>
          </a:xfrm>
        </p:spPr>
        <p:txBody>
          <a:bodyPr/>
          <a:lstStyle/>
          <a:p>
            <a:r>
              <a:rPr lang="bs-Cyrl-BA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Математика 5. разред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77650" y="2646655"/>
            <a:ext cx="8825658" cy="861420"/>
          </a:xfrm>
        </p:spPr>
        <p:txBody>
          <a:bodyPr>
            <a:noAutofit/>
          </a:bodyPr>
          <a:lstStyle/>
          <a:p>
            <a:pPr algn="ctr"/>
            <a:r>
              <a:rPr lang="bs-Cyrl-BA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Израчунавање површине правоугаоника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0572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1434" y="994936"/>
            <a:ext cx="9421598" cy="483077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s-Cyrl-BA" sz="2200" dirty="0" smtClean="0">
                <a:latin typeface="Trebuchet MS" panose="020B0603020202020204" pitchFamily="34" charset="0"/>
              </a:rPr>
              <a:t>1. Израчунај површину правоугаоника ако је а= 3</a:t>
            </a:r>
            <a:r>
              <a:rPr lang="bs-Latn-BA" sz="2200" dirty="0" smtClean="0">
                <a:latin typeface="Trebuchet MS" panose="020B0603020202020204" pitchFamily="34" charset="0"/>
              </a:rPr>
              <a:t>dm 5cm </a:t>
            </a:r>
            <a:r>
              <a:rPr lang="sr-Cyrl-RS" sz="2200" dirty="0" smtClean="0">
                <a:latin typeface="Trebuchet MS" panose="020B0603020202020204" pitchFamily="34" charset="0"/>
              </a:rPr>
              <a:t>и</a:t>
            </a:r>
            <a:r>
              <a:rPr lang="bs-Latn-BA" sz="2200" dirty="0" smtClean="0">
                <a:latin typeface="Trebuchet MS" panose="020B0603020202020204" pitchFamily="34" charset="0"/>
              </a:rPr>
              <a:t> b= 21cm</a:t>
            </a:r>
            <a:r>
              <a:rPr lang="bs-Cyrl-BA" sz="2200" dirty="0" smtClean="0">
                <a:latin typeface="Trebuchet MS" panose="020B0603020202020204" pitchFamily="34" charset="0"/>
              </a:rPr>
              <a:t>. </a:t>
            </a:r>
            <a:endParaRPr lang="bs-Latn-BA" sz="2200" dirty="0" smtClean="0">
              <a:latin typeface="Trebuchet MS" panose="020B0603020202020204" pitchFamily="34" charset="0"/>
            </a:endParaRPr>
          </a:p>
          <a:p>
            <a:pPr marL="0" indent="0">
              <a:buNone/>
            </a:pPr>
            <a:endParaRPr lang="bs-Latn-BA" sz="2200" dirty="0">
              <a:latin typeface="Trebuchet MS" panose="020B0603020202020204" pitchFamily="34" charset="0"/>
            </a:endParaRPr>
          </a:p>
          <a:p>
            <a:pPr marL="0" indent="0">
              <a:buNone/>
            </a:pPr>
            <a:endParaRPr lang="bs-Latn-BA" dirty="0" smtClean="0"/>
          </a:p>
          <a:p>
            <a:pPr marL="0" indent="0">
              <a:buNone/>
            </a:pPr>
            <a:endParaRPr lang="bs-Latn-BA" dirty="0"/>
          </a:p>
          <a:p>
            <a:pPr marL="0" indent="0">
              <a:buNone/>
            </a:pPr>
            <a:endParaRPr lang="bs-Latn-BA" dirty="0" smtClean="0"/>
          </a:p>
          <a:p>
            <a:pPr marL="0" indent="0">
              <a:buNone/>
            </a:pPr>
            <a:endParaRPr lang="bs-Cyrl-BA" dirty="0" smtClean="0"/>
          </a:p>
          <a:p>
            <a:pPr marL="0" indent="0">
              <a:buNone/>
            </a:pPr>
            <a:r>
              <a:rPr lang="bs-Cyrl-BA" dirty="0" smtClean="0">
                <a:latin typeface="Trebuchet MS" panose="020B0603020202020204" pitchFamily="34" charset="0"/>
              </a:rPr>
              <a:t>					</a:t>
            </a:r>
            <a:endParaRPr lang="bs-Latn-BA" dirty="0" smtClean="0">
              <a:latin typeface="Trebuchet MS" panose="020B0603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699863" y="1619103"/>
            <a:ext cx="2968355" cy="100912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4204507" y="4611432"/>
            <a:ext cx="25879" cy="37389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4462907" y="4611432"/>
            <a:ext cx="517585" cy="508959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727276" y="2702966"/>
            <a:ext cx="17080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Latn-BA" sz="1200" b="1" dirty="0" smtClean="0"/>
              <a:t>a - </a:t>
            </a:r>
            <a:r>
              <a:rPr lang="bs-Cyrl-BA" sz="1200" b="1" dirty="0" smtClean="0"/>
              <a:t>дужина</a:t>
            </a:r>
            <a:endParaRPr lang="en-US" sz="1200" b="1" dirty="0"/>
          </a:p>
        </p:txBody>
      </p:sp>
      <p:sp>
        <p:nvSpPr>
          <p:cNvPr id="12" name="TextBox 11"/>
          <p:cNvSpPr txBox="1"/>
          <p:nvPr/>
        </p:nvSpPr>
        <p:spPr>
          <a:xfrm rot="16200000">
            <a:off x="2613327" y="1710451"/>
            <a:ext cx="17080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Latn-BA" sz="1200" b="1" dirty="0" smtClean="0"/>
              <a:t>b - </a:t>
            </a:r>
            <a:r>
              <a:rPr lang="bs-Cyrl-BA" sz="1200" b="1" dirty="0" smtClean="0"/>
              <a:t>ширина</a:t>
            </a:r>
            <a:endParaRPr lang="en-US" sz="1200" b="1" dirty="0"/>
          </a:p>
        </p:txBody>
      </p:sp>
      <p:cxnSp>
        <p:nvCxnSpPr>
          <p:cNvPr id="21" name="Straight Connector 20"/>
          <p:cNvCxnSpPr/>
          <p:nvPr/>
        </p:nvCxnSpPr>
        <p:spPr>
          <a:xfrm>
            <a:off x="3781295" y="3855995"/>
            <a:ext cx="1026542" cy="334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3699863" y="3142646"/>
            <a:ext cx="453060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Latn-BA" dirty="0" smtClean="0">
                <a:latin typeface="Trebuchet MS" panose="020B0603020202020204" pitchFamily="34" charset="0"/>
              </a:rPr>
              <a:t>a=</a:t>
            </a:r>
            <a:r>
              <a:rPr lang="bs-Cyrl-BA" dirty="0" smtClean="0">
                <a:latin typeface="Trebuchet MS" panose="020B0603020202020204" pitchFamily="34" charset="0"/>
              </a:rPr>
              <a:t> </a:t>
            </a:r>
            <a:r>
              <a:rPr lang="bs-Latn-BA" dirty="0" smtClean="0">
                <a:latin typeface="Trebuchet MS" panose="020B0603020202020204" pitchFamily="34" charset="0"/>
              </a:rPr>
              <a:t>3dm</a:t>
            </a:r>
            <a:r>
              <a:rPr lang="bs-Cyrl-BA" dirty="0" smtClean="0">
                <a:latin typeface="Trebuchet MS" panose="020B0603020202020204" pitchFamily="34" charset="0"/>
              </a:rPr>
              <a:t> </a:t>
            </a:r>
            <a:r>
              <a:rPr lang="bs-Latn-BA" dirty="0" smtClean="0">
                <a:latin typeface="Trebuchet MS" panose="020B0603020202020204" pitchFamily="34" charset="0"/>
              </a:rPr>
              <a:t>5cm </a:t>
            </a:r>
          </a:p>
          <a:p>
            <a:r>
              <a:rPr lang="bs-Latn-BA" dirty="0" smtClean="0">
                <a:latin typeface="Trebuchet MS" panose="020B0603020202020204" pitchFamily="34" charset="0"/>
              </a:rPr>
              <a:t>b=</a:t>
            </a:r>
            <a:r>
              <a:rPr lang="sr-Cyrl-RS" dirty="0" smtClean="0">
                <a:latin typeface="Trebuchet MS" panose="020B0603020202020204" pitchFamily="34" charset="0"/>
              </a:rPr>
              <a:t> </a:t>
            </a:r>
            <a:r>
              <a:rPr lang="bs-Latn-BA" dirty="0" smtClean="0">
                <a:latin typeface="Trebuchet MS" panose="020B0603020202020204" pitchFamily="34" charset="0"/>
              </a:rPr>
              <a:t>21cm</a:t>
            </a:r>
          </a:p>
          <a:p>
            <a:endParaRPr lang="bs-Latn-BA" dirty="0" smtClean="0">
              <a:latin typeface="Trebuchet MS" panose="020B0603020202020204" pitchFamily="34" charset="0"/>
            </a:endParaRPr>
          </a:p>
          <a:p>
            <a:r>
              <a:rPr lang="bs-Latn-BA" dirty="0" smtClean="0">
                <a:latin typeface="Trebuchet MS" panose="020B0603020202020204" pitchFamily="34" charset="0"/>
              </a:rPr>
              <a:t>P=</a:t>
            </a:r>
            <a:r>
              <a:rPr lang="sr-Cyrl-RS" dirty="0" smtClean="0">
                <a:latin typeface="Trebuchet MS" panose="020B0603020202020204" pitchFamily="34" charset="0"/>
              </a:rPr>
              <a:t> </a:t>
            </a:r>
            <a:r>
              <a:rPr lang="bs-Latn-BA" dirty="0" smtClean="0">
                <a:latin typeface="Trebuchet MS" panose="020B0603020202020204" pitchFamily="34" charset="0"/>
              </a:rPr>
              <a:t>?</a:t>
            </a:r>
          </a:p>
          <a:p>
            <a:r>
              <a:rPr lang="bs-Latn-BA" dirty="0" smtClean="0">
                <a:latin typeface="Trebuchet MS" panose="020B0603020202020204" pitchFamily="34" charset="0"/>
              </a:rPr>
              <a:t>P= a</a:t>
            </a:r>
            <a:r>
              <a:rPr lang="sr-Cyrl-RS" dirty="0" smtClean="0">
                <a:latin typeface="Trebuchet MS" panose="020B0603020202020204" pitchFamily="34" charset="0"/>
              </a:rPr>
              <a:t> </a:t>
            </a:r>
            <a:r>
              <a:rPr lang="bs-Latn-BA" dirty="0" smtClean="0">
                <a:latin typeface="Trebuchet MS" panose="020B0603020202020204" pitchFamily="34" charset="0"/>
              </a:rPr>
              <a:t>•</a:t>
            </a:r>
            <a:r>
              <a:rPr lang="sr-Cyrl-RS" dirty="0" smtClean="0">
                <a:latin typeface="Trebuchet MS" panose="020B0603020202020204" pitchFamily="34" charset="0"/>
              </a:rPr>
              <a:t> </a:t>
            </a:r>
            <a:r>
              <a:rPr lang="bs-Latn-BA" dirty="0" smtClean="0">
                <a:latin typeface="Trebuchet MS" panose="020B0603020202020204" pitchFamily="34" charset="0"/>
              </a:rPr>
              <a:t>b</a:t>
            </a:r>
          </a:p>
          <a:p>
            <a:endParaRPr lang="bs-Latn-BA" dirty="0" smtClean="0">
              <a:latin typeface="Trebuchet MS" panose="020B0603020202020204" pitchFamily="34" charset="0"/>
            </a:endParaRPr>
          </a:p>
          <a:p>
            <a:endParaRPr lang="bs-Latn-BA" dirty="0">
              <a:latin typeface="Trebuchet MS" panose="020B0603020202020204" pitchFamily="34" charset="0"/>
            </a:endParaRPr>
          </a:p>
          <a:p>
            <a:r>
              <a:rPr lang="bs-Latn-BA" dirty="0" smtClean="0">
                <a:latin typeface="Trebuchet MS" panose="020B0603020202020204" pitchFamily="34" charset="0"/>
              </a:rPr>
              <a:t>P= 35cm •</a:t>
            </a:r>
            <a:r>
              <a:rPr lang="sr-Cyrl-RS" dirty="0" smtClean="0">
                <a:latin typeface="Trebuchet MS" panose="020B0603020202020204" pitchFamily="34" charset="0"/>
              </a:rPr>
              <a:t> </a:t>
            </a:r>
            <a:r>
              <a:rPr lang="bs-Latn-BA" dirty="0" smtClean="0">
                <a:latin typeface="Trebuchet MS" panose="020B0603020202020204" pitchFamily="34" charset="0"/>
              </a:rPr>
              <a:t>21cm</a:t>
            </a:r>
          </a:p>
          <a:p>
            <a:r>
              <a:rPr lang="bs-Latn-BA" dirty="0" smtClean="0">
                <a:latin typeface="Trebuchet MS" panose="020B0603020202020204" pitchFamily="34" charset="0"/>
              </a:rPr>
              <a:t>P= 735cm</a:t>
            </a:r>
            <a:r>
              <a:rPr lang="en-US" altLang="en-US" b="1" dirty="0" smtClean="0"/>
              <a:t>²</a:t>
            </a:r>
            <a:endParaRPr lang="hr-HR" altLang="en-US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4980492" y="3142646"/>
            <a:ext cx="1380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Latn-BA" dirty="0" smtClean="0">
                <a:latin typeface="Trebuchet MS" panose="020B0603020202020204" pitchFamily="34" charset="0"/>
              </a:rPr>
              <a:t>= </a:t>
            </a:r>
            <a:r>
              <a:rPr lang="bs-Latn-BA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35cm</a:t>
            </a:r>
          </a:p>
        </p:txBody>
      </p:sp>
    </p:spTree>
    <p:extLst>
      <p:ext uri="{BB962C8B-B14F-4D97-AF65-F5344CB8AC3E}">
        <p14:creationId xmlns:p14="http://schemas.microsoft.com/office/powerpoint/2010/main" val="832428757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8036" y="733246"/>
            <a:ext cx="9188002" cy="56589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s-Cyrl-BA" dirty="0" smtClean="0">
                <a:latin typeface="Trebuchet MS" panose="020B0603020202020204" pitchFamily="34" charset="0"/>
              </a:rPr>
              <a:t>2. Површина правоугаоника је </a:t>
            </a:r>
            <a:r>
              <a:rPr lang="bs-Latn-BA" dirty="0" smtClean="0">
                <a:latin typeface="Trebuchet MS" panose="020B0603020202020204" pitchFamily="34" charset="0"/>
              </a:rPr>
              <a:t>27dm</a:t>
            </a:r>
            <a:r>
              <a:rPr lang="en-US" altLang="en-US" b="1" dirty="0" smtClean="0"/>
              <a:t>²</a:t>
            </a:r>
            <a:r>
              <a:rPr lang="bs-Cyrl-BA" dirty="0" smtClean="0">
                <a:latin typeface="Trebuchet MS" panose="020B0603020202020204" pitchFamily="34" charset="0"/>
              </a:rPr>
              <a:t>. Израчунај дужину правоугаоника, ако је ширина 3</a:t>
            </a:r>
            <a:r>
              <a:rPr lang="bs-Latn-BA" dirty="0" smtClean="0">
                <a:latin typeface="Trebuchet MS" panose="020B0603020202020204" pitchFamily="34" charset="0"/>
              </a:rPr>
              <a:t>dm</a:t>
            </a:r>
            <a:r>
              <a:rPr lang="bs-Cyrl-BA" dirty="0" smtClean="0">
                <a:latin typeface="Trebuchet MS" panose="020B0603020202020204" pitchFamily="34" charset="0"/>
              </a:rPr>
              <a:t>.</a:t>
            </a:r>
          </a:p>
          <a:p>
            <a:pPr marL="0" indent="0">
              <a:buNone/>
            </a:pPr>
            <a:endParaRPr lang="bs-Cyrl-BA" dirty="0" smtClean="0">
              <a:latin typeface="Trebuchet MS" panose="020B0603020202020204" pitchFamily="34" charset="0"/>
            </a:endParaRPr>
          </a:p>
          <a:p>
            <a:pPr marL="0" indent="0">
              <a:buNone/>
            </a:pPr>
            <a:endParaRPr lang="bs-Cyrl-BA" dirty="0">
              <a:latin typeface="Trebuchet MS" panose="020B0603020202020204" pitchFamily="34" charset="0"/>
            </a:endParaRPr>
          </a:p>
          <a:p>
            <a:pPr marL="0" indent="0">
              <a:buNone/>
            </a:pPr>
            <a:endParaRPr lang="bs-Cyrl-BA" dirty="0" smtClean="0">
              <a:latin typeface="Trebuchet MS" panose="020B0603020202020204" pitchFamily="34" charset="0"/>
            </a:endParaRPr>
          </a:p>
          <a:p>
            <a:pPr marL="0" indent="0">
              <a:buNone/>
            </a:pPr>
            <a:endParaRPr lang="bs-Cyrl-BA" dirty="0">
              <a:latin typeface="Trebuchet MS" panose="020B0603020202020204" pitchFamily="34" charset="0"/>
            </a:endParaRPr>
          </a:p>
          <a:p>
            <a:pPr marL="0" indent="0">
              <a:buNone/>
            </a:pPr>
            <a:r>
              <a:rPr lang="bs-Cyrl-BA" dirty="0" smtClean="0">
                <a:latin typeface="Trebuchet MS" panose="020B0603020202020204" pitchFamily="34" charset="0"/>
              </a:rPr>
              <a:t>							</a:t>
            </a:r>
          </a:p>
          <a:p>
            <a:pPr marL="0" indent="0">
              <a:buNone/>
            </a:pPr>
            <a:r>
              <a:rPr lang="bs-Cyrl-BA" dirty="0">
                <a:latin typeface="Trebuchet MS" panose="020B0603020202020204" pitchFamily="34" charset="0"/>
              </a:rPr>
              <a:t>	</a:t>
            </a:r>
            <a:r>
              <a:rPr lang="bs-Cyrl-BA" dirty="0" smtClean="0">
                <a:latin typeface="Trebuchet MS" panose="020B0603020202020204" pitchFamily="34" charset="0"/>
              </a:rPr>
              <a:t>			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3324731" y="4357092"/>
            <a:ext cx="4980" cy="30192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4072440" y="4379341"/>
            <a:ext cx="439519" cy="41104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3660268" y="4371151"/>
            <a:ext cx="547049" cy="50260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3881453" y="1421300"/>
            <a:ext cx="2968355" cy="100912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 rot="16200000">
            <a:off x="2851235" y="1508061"/>
            <a:ext cx="17080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Latn-BA" sz="1200" b="1" dirty="0" smtClean="0"/>
              <a:t>b - </a:t>
            </a:r>
            <a:r>
              <a:rPr lang="bs-Cyrl-BA" sz="1200" b="1" dirty="0" smtClean="0"/>
              <a:t>ширина</a:t>
            </a:r>
            <a:endParaRPr lang="en-US" sz="12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4511616" y="2430422"/>
            <a:ext cx="17080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Latn-BA" sz="1200" b="1" dirty="0" smtClean="0"/>
              <a:t>a - </a:t>
            </a:r>
            <a:r>
              <a:rPr lang="bs-Cyrl-BA" sz="1200" b="1" dirty="0" smtClean="0"/>
              <a:t>дужина</a:t>
            </a:r>
            <a:endParaRPr lang="en-US" sz="1200" b="1" dirty="0"/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3768874" y="2029145"/>
            <a:ext cx="876886" cy="80255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152388" y="3612091"/>
            <a:ext cx="1081966" cy="6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3152388" y="2850390"/>
            <a:ext cx="386791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Latn-BA" dirty="0" smtClean="0">
                <a:latin typeface="Trebuchet MS" panose="020B0603020202020204" pitchFamily="34" charset="0"/>
              </a:rPr>
              <a:t>P= 27dm</a:t>
            </a:r>
            <a:r>
              <a:rPr lang="en-US" altLang="en-US" b="1" dirty="0" smtClean="0"/>
              <a:t>²</a:t>
            </a:r>
            <a:r>
              <a:rPr lang="bs-Cyrl-BA" dirty="0" smtClean="0">
                <a:latin typeface="Trebuchet MS" panose="020B0603020202020204" pitchFamily="34" charset="0"/>
              </a:rPr>
              <a:t>	</a:t>
            </a:r>
            <a:endParaRPr lang="bs-Latn-BA" dirty="0">
              <a:latin typeface="Trebuchet MS" panose="020B0603020202020204" pitchFamily="34" charset="0"/>
            </a:endParaRPr>
          </a:p>
          <a:p>
            <a:r>
              <a:rPr lang="bs-Latn-BA" dirty="0" smtClean="0">
                <a:latin typeface="Trebuchet MS" panose="020B0603020202020204" pitchFamily="34" charset="0"/>
              </a:rPr>
              <a:t>b= 3dm</a:t>
            </a:r>
          </a:p>
          <a:p>
            <a:endParaRPr lang="bs-Latn-BA" dirty="0" smtClean="0">
              <a:latin typeface="Trebuchet MS" panose="020B0603020202020204" pitchFamily="34" charset="0"/>
            </a:endParaRPr>
          </a:p>
          <a:p>
            <a:r>
              <a:rPr lang="bs-Latn-BA" dirty="0" smtClean="0">
                <a:latin typeface="Trebuchet MS" panose="020B0603020202020204" pitchFamily="34" charset="0"/>
              </a:rPr>
              <a:t>a=</a:t>
            </a:r>
            <a:r>
              <a:rPr lang="sr-Cyrl-RS" dirty="0" smtClean="0">
                <a:latin typeface="Trebuchet MS" panose="020B0603020202020204" pitchFamily="34" charset="0"/>
              </a:rPr>
              <a:t> </a:t>
            </a:r>
            <a:r>
              <a:rPr lang="bs-Latn-BA" dirty="0" smtClean="0">
                <a:latin typeface="Trebuchet MS" panose="020B0603020202020204" pitchFamily="34" charset="0"/>
              </a:rPr>
              <a:t>?</a:t>
            </a:r>
            <a:r>
              <a:rPr lang="bs-Cyrl-BA" dirty="0" smtClean="0">
                <a:latin typeface="Trebuchet MS" panose="020B0603020202020204" pitchFamily="34" charset="0"/>
              </a:rPr>
              <a:t>	</a:t>
            </a:r>
            <a:endParaRPr lang="bs-Latn-BA" dirty="0" smtClean="0">
              <a:latin typeface="Trebuchet MS" panose="020B0603020202020204" pitchFamily="34" charset="0"/>
            </a:endParaRPr>
          </a:p>
          <a:p>
            <a:r>
              <a:rPr lang="bs-Latn-BA" dirty="0" smtClean="0">
                <a:latin typeface="Trebuchet MS" panose="020B0603020202020204" pitchFamily="34" charset="0"/>
              </a:rPr>
              <a:t>P=</a:t>
            </a:r>
            <a:r>
              <a:rPr lang="bs-Cyrl-BA" dirty="0" smtClean="0">
                <a:latin typeface="Trebuchet MS" panose="020B0603020202020204" pitchFamily="34" charset="0"/>
              </a:rPr>
              <a:t> </a:t>
            </a:r>
            <a:r>
              <a:rPr lang="bs-Latn-BA" dirty="0" smtClean="0">
                <a:latin typeface="Trebuchet MS" panose="020B0603020202020204" pitchFamily="34" charset="0"/>
              </a:rPr>
              <a:t>a</a:t>
            </a:r>
            <a:r>
              <a:rPr lang="bs-Cyrl-BA" dirty="0" smtClean="0">
                <a:latin typeface="Trebuchet MS" panose="020B0603020202020204" pitchFamily="34" charset="0"/>
              </a:rPr>
              <a:t> </a:t>
            </a:r>
            <a:r>
              <a:rPr lang="bs-Latn-BA" dirty="0" smtClean="0">
                <a:latin typeface="Trebuchet MS" panose="020B0603020202020204" pitchFamily="34" charset="0"/>
              </a:rPr>
              <a:t>•</a:t>
            </a:r>
            <a:r>
              <a:rPr lang="bs-Cyrl-BA" dirty="0" smtClean="0">
                <a:latin typeface="Trebuchet MS" panose="020B0603020202020204" pitchFamily="34" charset="0"/>
              </a:rPr>
              <a:t> </a:t>
            </a:r>
            <a:r>
              <a:rPr lang="bs-Latn-BA" dirty="0" smtClean="0">
                <a:latin typeface="Trebuchet MS" panose="020B0603020202020204" pitchFamily="34" charset="0"/>
              </a:rPr>
              <a:t>b</a:t>
            </a:r>
            <a:endParaRPr lang="bs-Cyrl-BA" dirty="0" smtClean="0">
              <a:latin typeface="Trebuchet MS" panose="020B0603020202020204" pitchFamily="34" charset="0"/>
            </a:endParaRPr>
          </a:p>
          <a:p>
            <a:endParaRPr lang="bs-Latn-BA" dirty="0" smtClean="0">
              <a:latin typeface="Trebuchet MS" panose="020B0603020202020204" pitchFamily="34" charset="0"/>
            </a:endParaRPr>
          </a:p>
          <a:p>
            <a:r>
              <a:rPr lang="bs-Cyrl-BA" dirty="0" smtClean="0">
                <a:latin typeface="Trebuchet MS" panose="020B0603020202020204" pitchFamily="34" charset="0"/>
              </a:rPr>
              <a:t>				  </a:t>
            </a:r>
            <a:r>
              <a:rPr lang="bs-Latn-BA" dirty="0" smtClean="0">
                <a:latin typeface="Trebuchet MS" panose="020B0603020202020204" pitchFamily="34" charset="0"/>
              </a:rPr>
              <a:t>27dm</a:t>
            </a:r>
            <a:r>
              <a:rPr lang="en-US" altLang="en-US" b="1" dirty="0" smtClean="0"/>
              <a:t>² </a:t>
            </a:r>
            <a:r>
              <a:rPr lang="bs-Latn-BA" dirty="0" smtClean="0">
                <a:latin typeface="Trebuchet MS" panose="020B0603020202020204" pitchFamily="34" charset="0"/>
              </a:rPr>
              <a:t>=</a:t>
            </a:r>
            <a:r>
              <a:rPr lang="bs-Cyrl-BA" dirty="0" smtClean="0">
                <a:latin typeface="Trebuchet MS" panose="020B0603020202020204" pitchFamily="34" charset="0"/>
              </a:rPr>
              <a:t> </a:t>
            </a:r>
            <a:r>
              <a:rPr lang="bs-Latn-BA" dirty="0" smtClean="0">
                <a:latin typeface="Trebuchet MS" panose="020B0603020202020204" pitchFamily="34" charset="0"/>
              </a:rPr>
              <a:t>a</a:t>
            </a:r>
            <a:r>
              <a:rPr lang="bs-Cyrl-BA" dirty="0" smtClean="0">
                <a:latin typeface="Trebuchet MS" panose="020B0603020202020204" pitchFamily="34" charset="0"/>
              </a:rPr>
              <a:t> </a:t>
            </a:r>
            <a:r>
              <a:rPr lang="bs-Latn-BA" dirty="0" smtClean="0">
                <a:latin typeface="Trebuchet MS" panose="020B0603020202020204" pitchFamily="34" charset="0"/>
              </a:rPr>
              <a:t>•</a:t>
            </a:r>
            <a:r>
              <a:rPr lang="bs-Cyrl-BA" dirty="0" smtClean="0">
                <a:latin typeface="Trebuchet MS" panose="020B0603020202020204" pitchFamily="34" charset="0"/>
              </a:rPr>
              <a:t> </a:t>
            </a:r>
            <a:r>
              <a:rPr lang="bs-Latn-BA" dirty="0" smtClean="0">
                <a:latin typeface="Trebuchet MS" panose="020B0603020202020204" pitchFamily="34" charset="0"/>
              </a:rPr>
              <a:t>3</a:t>
            </a:r>
            <a:r>
              <a:rPr lang="sr-Latn-CS" dirty="0" smtClean="0">
                <a:latin typeface="Trebuchet MS" panose="020B0603020202020204" pitchFamily="34" charset="0"/>
              </a:rPr>
              <a:t>dm</a:t>
            </a:r>
            <a:endParaRPr lang="bs-Latn-BA" dirty="0" smtClean="0">
              <a:latin typeface="Trebuchet MS" panose="020B0603020202020204" pitchFamily="34" charset="0"/>
            </a:endParaRPr>
          </a:p>
          <a:p>
            <a:r>
              <a:rPr lang="bs-Cyrl-BA" dirty="0" smtClean="0">
                <a:latin typeface="Trebuchet MS" panose="020B0603020202020204" pitchFamily="34" charset="0"/>
              </a:rPr>
              <a:t>				  </a:t>
            </a:r>
            <a:r>
              <a:rPr lang="bs-Latn-BA" dirty="0" smtClean="0">
                <a:latin typeface="Trebuchet MS" panose="020B0603020202020204" pitchFamily="34" charset="0"/>
              </a:rPr>
              <a:t>a= 27dm</a:t>
            </a:r>
            <a:r>
              <a:rPr lang="en-US" altLang="en-US" b="1" dirty="0" smtClean="0"/>
              <a:t>²</a:t>
            </a:r>
            <a:r>
              <a:rPr lang="bs-Latn-BA" dirty="0" smtClean="0">
                <a:latin typeface="Trebuchet MS" panose="020B0603020202020204" pitchFamily="34" charset="0"/>
              </a:rPr>
              <a:t> : 3dm</a:t>
            </a:r>
          </a:p>
          <a:p>
            <a:r>
              <a:rPr lang="bs-Cyrl-BA" dirty="0" smtClean="0">
                <a:latin typeface="Trebuchet MS" panose="020B0603020202020204" pitchFamily="34" charset="0"/>
              </a:rPr>
              <a:t>				   </a:t>
            </a:r>
            <a:r>
              <a:rPr lang="bs-Latn-BA" b="1" dirty="0" smtClean="0">
                <a:latin typeface="Trebuchet MS" panose="020B0603020202020204" pitchFamily="34" charset="0"/>
              </a:rPr>
              <a:t>a=</a:t>
            </a:r>
            <a:r>
              <a:rPr lang="bs-Cyrl-BA" b="1" dirty="0" smtClean="0">
                <a:latin typeface="Trebuchet MS" panose="020B0603020202020204" pitchFamily="34" charset="0"/>
              </a:rPr>
              <a:t> </a:t>
            </a:r>
            <a:r>
              <a:rPr lang="bs-Latn-BA" b="1" dirty="0" smtClean="0">
                <a:latin typeface="Trebuchet MS" panose="020B0603020202020204" pitchFamily="34" charset="0"/>
              </a:rPr>
              <a:t>9dm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300471406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0" grpId="0" animBg="1"/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9662" y="812883"/>
            <a:ext cx="9161332" cy="45403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s-Cyrl-BA" dirty="0" smtClean="0">
                <a:latin typeface="Trebuchet MS" panose="020B0603020202020204" pitchFamily="34" charset="0"/>
              </a:rPr>
              <a:t>3. Двориште је правоугаоног облика. Једна страна је 45</a:t>
            </a:r>
            <a:r>
              <a:rPr lang="bs-Latn-BA" dirty="0" smtClean="0">
                <a:latin typeface="Trebuchet MS" panose="020B0603020202020204" pitchFamily="34" charset="0"/>
              </a:rPr>
              <a:t>m, </a:t>
            </a:r>
            <a:r>
              <a:rPr lang="bs-Cyrl-BA" dirty="0" smtClean="0">
                <a:latin typeface="Trebuchet MS" panose="020B0603020202020204" pitchFamily="34" charset="0"/>
              </a:rPr>
              <a:t>а друга 3 пута краћа. Колика је површина тог дворишта?</a:t>
            </a:r>
          </a:p>
          <a:p>
            <a:pPr marL="0" indent="0">
              <a:buNone/>
            </a:pPr>
            <a:endParaRPr lang="bs-Cyrl-BA" dirty="0" smtClean="0">
              <a:latin typeface="Trebuchet MS" panose="020B0603020202020204" pitchFamily="34" charset="0"/>
            </a:endParaRPr>
          </a:p>
          <a:p>
            <a:pPr marL="0" indent="0">
              <a:buNone/>
            </a:pPr>
            <a:r>
              <a:rPr lang="bs-Cyrl-BA" dirty="0" smtClean="0">
                <a:latin typeface="Trebuchet MS" panose="020B0603020202020204" pitchFamily="34" charset="0"/>
              </a:rPr>
              <a:t>								</a:t>
            </a:r>
            <a:endParaRPr lang="bs-Latn-BA" dirty="0" smtClean="0">
              <a:latin typeface="Trebuchet MS" panose="020B0603020202020204" pitchFamily="34" charset="0"/>
            </a:endParaRPr>
          </a:p>
          <a:p>
            <a:pPr marL="0" indent="0">
              <a:buNone/>
            </a:pPr>
            <a:r>
              <a:rPr lang="bs-Cyrl-BA" dirty="0" smtClean="0">
                <a:latin typeface="Trebuchet MS" panose="020B0603020202020204" pitchFamily="34" charset="0"/>
              </a:rPr>
              <a:t>							      </a:t>
            </a:r>
            <a:endParaRPr lang="bs-Latn-BA" dirty="0" smtClean="0">
              <a:latin typeface="Trebuchet MS" panose="020B0603020202020204" pitchFamily="34" charset="0"/>
            </a:endParaRPr>
          </a:p>
          <a:p>
            <a:pPr marL="0" indent="0">
              <a:buNone/>
            </a:pPr>
            <a:r>
              <a:rPr lang="bs-Cyrl-BA" dirty="0" smtClean="0">
                <a:latin typeface="Trebuchet MS" panose="020B0603020202020204" pitchFamily="34" charset="0"/>
              </a:rPr>
              <a:t>								</a:t>
            </a:r>
          </a:p>
          <a:p>
            <a:pPr marL="0" indent="0">
              <a:buNone/>
            </a:pPr>
            <a:r>
              <a:rPr lang="bs-Cyrl-BA" dirty="0">
                <a:latin typeface="Trebuchet MS" panose="020B0603020202020204" pitchFamily="34" charset="0"/>
              </a:rPr>
              <a:t>	</a:t>
            </a:r>
            <a:r>
              <a:rPr lang="bs-Cyrl-BA" dirty="0" smtClean="0">
                <a:latin typeface="Trebuchet MS" panose="020B0603020202020204" pitchFamily="34" charset="0"/>
              </a:rPr>
              <a:t>							</a:t>
            </a:r>
            <a:endParaRPr lang="bs-Latn-BA" dirty="0" smtClean="0">
              <a:latin typeface="Trebuchet MS" panose="020B0603020202020204" pitchFamily="34" charset="0"/>
            </a:endParaRPr>
          </a:p>
          <a:p>
            <a:pPr marL="0" indent="0">
              <a:buNone/>
            </a:pPr>
            <a:r>
              <a:rPr lang="bs-Cyrl-BA" dirty="0" smtClean="0">
                <a:latin typeface="Trebuchet MS" panose="020B0603020202020204" pitchFamily="34" charset="0"/>
              </a:rPr>
              <a:t>							      </a:t>
            </a:r>
            <a:endParaRPr lang="bs-Latn-BA" dirty="0" smtClean="0">
              <a:latin typeface="Trebuchet MS" panose="020B0603020202020204" pitchFamily="34" charset="0"/>
            </a:endParaRPr>
          </a:p>
          <a:p>
            <a:pPr marL="0" indent="0">
              <a:buNone/>
            </a:pPr>
            <a:r>
              <a:rPr lang="bs-Cyrl-BA" dirty="0" smtClean="0">
                <a:latin typeface="Trebuchet MS" panose="020B0603020202020204" pitchFamily="34" charset="0"/>
              </a:rPr>
              <a:t>                                                </a:t>
            </a:r>
            <a:endParaRPr lang="en-US" dirty="0">
              <a:latin typeface="Trebuchet MS" panose="020B0603020202020204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5636772" y="3008377"/>
            <a:ext cx="2541049" cy="914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2076" y="2626900"/>
            <a:ext cx="2368264" cy="145641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12" name="TextBox 11"/>
          <p:cNvSpPr txBox="1"/>
          <p:nvPr/>
        </p:nvSpPr>
        <p:spPr>
          <a:xfrm>
            <a:off x="2248345" y="4229684"/>
            <a:ext cx="17080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Latn-BA" sz="1200" b="1" dirty="0" smtClean="0"/>
              <a:t>a = 45m</a:t>
            </a:r>
            <a:endParaRPr lang="en-US" sz="1200" b="1" dirty="0"/>
          </a:p>
        </p:txBody>
      </p:sp>
      <p:sp>
        <p:nvSpPr>
          <p:cNvPr id="13" name="TextBox 12"/>
          <p:cNvSpPr txBox="1"/>
          <p:nvPr/>
        </p:nvSpPr>
        <p:spPr>
          <a:xfrm rot="16200000">
            <a:off x="707764" y="3123723"/>
            <a:ext cx="9383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Latn-BA" sz="1200" b="1" dirty="0" smtClean="0"/>
              <a:t>b = ?</a:t>
            </a:r>
            <a:endParaRPr lang="en-US" sz="12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7063220" y="2562211"/>
            <a:ext cx="15544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Latn-BA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 = 15 m</a:t>
            </a:r>
            <a:endParaRPr 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579664" y="2236659"/>
            <a:ext cx="277977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sz="2400" dirty="0" smtClean="0">
                <a:latin typeface="Trebuchet MS" panose="020B0603020202020204" pitchFamily="34" charset="0"/>
              </a:rPr>
              <a:t>а= 45</a:t>
            </a:r>
            <a:r>
              <a:rPr lang="bs-Latn-BA" sz="2400" dirty="0" smtClean="0">
                <a:latin typeface="Trebuchet MS" panose="020B0603020202020204" pitchFamily="34" charset="0"/>
              </a:rPr>
              <a:t>m</a:t>
            </a:r>
          </a:p>
          <a:p>
            <a:r>
              <a:rPr lang="bs-Latn-BA" sz="2400" dirty="0" smtClean="0">
                <a:latin typeface="Trebuchet MS" panose="020B0603020202020204" pitchFamily="34" charset="0"/>
              </a:rPr>
              <a:t>b=</a:t>
            </a:r>
            <a:r>
              <a:rPr lang="bs-Cyrl-BA" sz="2400" dirty="0" smtClean="0">
                <a:latin typeface="Trebuchet MS" panose="020B0603020202020204" pitchFamily="34" charset="0"/>
              </a:rPr>
              <a:t> </a:t>
            </a:r>
            <a:r>
              <a:rPr lang="bs-Latn-BA" sz="2400" dirty="0" smtClean="0">
                <a:latin typeface="Trebuchet MS" panose="020B0603020202020204" pitchFamily="34" charset="0"/>
              </a:rPr>
              <a:t>45m</a:t>
            </a:r>
            <a:r>
              <a:rPr lang="bs-Cyrl-BA" sz="2400" dirty="0" smtClean="0">
                <a:latin typeface="Trebuchet MS" panose="020B0603020202020204" pitchFamily="34" charset="0"/>
              </a:rPr>
              <a:t> </a:t>
            </a:r>
            <a:r>
              <a:rPr lang="bs-Latn-BA" sz="2400" dirty="0" smtClean="0">
                <a:latin typeface="Trebuchet MS" panose="020B0603020202020204" pitchFamily="34" charset="0"/>
              </a:rPr>
              <a:t>:</a:t>
            </a:r>
            <a:r>
              <a:rPr lang="bs-Latn-BA" sz="2400" dirty="0">
                <a:latin typeface="Trebuchet MS" panose="020B0603020202020204" pitchFamily="34" charset="0"/>
              </a:rPr>
              <a:t> </a:t>
            </a:r>
            <a:r>
              <a:rPr lang="bs-Latn-BA" sz="2400" dirty="0" smtClean="0">
                <a:latin typeface="Trebuchet MS" panose="020B0603020202020204" pitchFamily="34" charset="0"/>
              </a:rPr>
              <a:t>3     </a:t>
            </a:r>
          </a:p>
          <a:p>
            <a:r>
              <a:rPr lang="bs-Latn-BA" sz="2400" dirty="0" smtClean="0">
                <a:latin typeface="Trebuchet MS" panose="020B0603020202020204" pitchFamily="34" charset="0"/>
              </a:rPr>
              <a:t>P= ?</a:t>
            </a:r>
          </a:p>
          <a:p>
            <a:r>
              <a:rPr lang="bs-Latn-BA" sz="2400" dirty="0" smtClean="0">
                <a:latin typeface="Trebuchet MS" panose="020B0603020202020204" pitchFamily="34" charset="0"/>
              </a:rPr>
              <a:t>P= a</a:t>
            </a:r>
            <a:r>
              <a:rPr lang="bs-Cyrl-BA" sz="2400" dirty="0" smtClean="0">
                <a:latin typeface="Trebuchet MS" panose="020B0603020202020204" pitchFamily="34" charset="0"/>
              </a:rPr>
              <a:t> </a:t>
            </a:r>
            <a:r>
              <a:rPr lang="bs-Latn-BA" sz="2400" dirty="0" smtClean="0">
                <a:latin typeface="Trebuchet MS" panose="020B0603020202020204" pitchFamily="34" charset="0"/>
              </a:rPr>
              <a:t>•</a:t>
            </a:r>
            <a:r>
              <a:rPr lang="bs-Cyrl-BA" sz="2400" dirty="0" smtClean="0">
                <a:latin typeface="Trebuchet MS" panose="020B0603020202020204" pitchFamily="34" charset="0"/>
              </a:rPr>
              <a:t> </a:t>
            </a:r>
            <a:r>
              <a:rPr lang="bs-Latn-BA" sz="2400" dirty="0" smtClean="0">
                <a:latin typeface="Trebuchet MS" panose="020B0603020202020204" pitchFamily="34" charset="0"/>
              </a:rPr>
              <a:t>b</a:t>
            </a:r>
          </a:p>
          <a:p>
            <a:r>
              <a:rPr lang="bs-Latn-BA" sz="2400" dirty="0" smtClean="0">
                <a:latin typeface="Trebuchet MS" panose="020B0603020202020204" pitchFamily="34" charset="0"/>
              </a:rPr>
              <a:t>P=</a:t>
            </a:r>
            <a:r>
              <a:rPr lang="bs-Cyrl-BA" sz="2400" dirty="0" smtClean="0">
                <a:latin typeface="Trebuchet MS" panose="020B0603020202020204" pitchFamily="34" charset="0"/>
              </a:rPr>
              <a:t> </a:t>
            </a:r>
            <a:r>
              <a:rPr lang="bs-Latn-BA" sz="2400" dirty="0" smtClean="0">
                <a:latin typeface="Trebuchet MS" panose="020B0603020202020204" pitchFamily="34" charset="0"/>
              </a:rPr>
              <a:t>45m</a:t>
            </a:r>
            <a:r>
              <a:rPr lang="bs-Cyrl-BA" sz="2400" dirty="0" smtClean="0">
                <a:latin typeface="Trebuchet MS" panose="020B0603020202020204" pitchFamily="34" charset="0"/>
              </a:rPr>
              <a:t> </a:t>
            </a:r>
            <a:r>
              <a:rPr lang="bs-Latn-BA" sz="2400" dirty="0" smtClean="0">
                <a:latin typeface="Trebuchet MS" panose="020B0603020202020204" pitchFamily="34" charset="0"/>
              </a:rPr>
              <a:t>•</a:t>
            </a:r>
            <a:r>
              <a:rPr lang="bs-Cyrl-BA" sz="2400" dirty="0" smtClean="0">
                <a:latin typeface="Trebuchet MS" panose="020B0603020202020204" pitchFamily="34" charset="0"/>
              </a:rPr>
              <a:t> </a:t>
            </a:r>
            <a:r>
              <a:rPr lang="bs-Latn-BA" sz="2400" dirty="0" smtClean="0">
                <a:latin typeface="Trebuchet MS" panose="020B0603020202020204" pitchFamily="34" charset="0"/>
              </a:rPr>
              <a:t>15m</a:t>
            </a:r>
          </a:p>
          <a:p>
            <a:r>
              <a:rPr lang="bs-Latn-BA" sz="2400" dirty="0" smtClean="0">
                <a:latin typeface="Trebuchet MS" panose="020B0603020202020204" pitchFamily="34" charset="0"/>
              </a:rPr>
              <a:t>P=</a:t>
            </a:r>
            <a:r>
              <a:rPr lang="bs-Cyrl-BA" sz="2400" dirty="0" smtClean="0">
                <a:latin typeface="Trebuchet MS" panose="020B0603020202020204" pitchFamily="34" charset="0"/>
              </a:rPr>
              <a:t> </a:t>
            </a:r>
            <a:r>
              <a:rPr lang="bs-Latn-BA" sz="2400" dirty="0" smtClean="0">
                <a:latin typeface="Trebuchet MS" panose="020B0603020202020204" pitchFamily="34" charset="0"/>
              </a:rPr>
              <a:t>675m</a:t>
            </a:r>
            <a:r>
              <a:rPr lang="en-US" altLang="en-US" sz="2400" b="1" dirty="0" smtClean="0">
                <a:latin typeface="Trebuchet MS" panose="020B0603020202020204" pitchFamily="34" charset="0"/>
              </a:rPr>
              <a:t>²</a:t>
            </a:r>
            <a:endParaRPr lang="en-US" sz="2400" dirty="0" smtClean="0">
              <a:latin typeface="Trebuchet MS" panose="020B0603020202020204" pitchFamily="34" charset="0"/>
            </a:endParaRPr>
          </a:p>
          <a:p>
            <a:endParaRPr lang="bs-Latn-BA" dirty="0" smtClean="0">
              <a:latin typeface="Trebuchet MS" panose="020B0603020202020204" pitchFamily="34" charset="0"/>
            </a:endParaRPr>
          </a:p>
          <a:p>
            <a:endParaRPr lang="bs-Latn-BA" dirty="0" smtClean="0">
              <a:latin typeface="Trebuchet MS" panose="020B0603020202020204" pitchFamily="34" charset="0"/>
            </a:endParaRPr>
          </a:p>
          <a:p>
            <a:endParaRPr lang="bs-Cyrl-BA" dirty="0" smtClean="0">
              <a:latin typeface="Trebuchet MS" panose="020B0603020202020204" pitchFamily="34" charset="0"/>
            </a:endParaRPr>
          </a:p>
          <a:p>
            <a:endParaRPr lang="bs-Latn-BA" dirty="0" smtClean="0">
              <a:latin typeface="Trebuchet MS" panose="020B0603020202020204" pitchFamily="34" charset="0"/>
            </a:endParaRPr>
          </a:p>
          <a:p>
            <a:endParaRPr lang="bs-Latn-BA" dirty="0" smtClean="0">
              <a:latin typeface="Trebuchet MS" panose="020B0603020202020204" pitchFamily="34" charset="0"/>
            </a:endParaRPr>
          </a:p>
        </p:txBody>
      </p:sp>
      <p:sp>
        <p:nvSpPr>
          <p:cNvPr id="2" name="Okvir za tekst 1"/>
          <p:cNvSpPr txBox="1"/>
          <p:nvPr/>
        </p:nvSpPr>
        <p:spPr>
          <a:xfrm>
            <a:off x="2248345" y="5396459"/>
            <a:ext cx="897928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Одговор: Површина тог дворишта је 675</a:t>
            </a:r>
            <a:r>
              <a:rPr lang="sr-Latn-CS" sz="2400" b="1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m²</a:t>
            </a:r>
            <a:r>
              <a:rPr lang="sr-Cyrl-RS" sz="2400" b="1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.</a:t>
            </a:r>
            <a:endParaRPr lang="sr-Latn-CS" sz="2400" b="1" dirty="0">
              <a:solidFill>
                <a:srgbClr val="FF0000"/>
              </a:solidFill>
              <a:latin typeface="Trebuchet MS" panose="020B0603020202020204" pitchFamily="34" charset="0"/>
            </a:endParaRPr>
          </a:p>
          <a:p>
            <a:r>
              <a:rPr lang="sr-Cyrl-RS" dirty="0" smtClean="0"/>
              <a:t> </a:t>
            </a:r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539468853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2" grpId="0"/>
      <p:bldP spid="13" grpId="0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744" y="543640"/>
            <a:ext cx="8946541" cy="5529701"/>
          </a:xfrm>
        </p:spPr>
        <p:txBody>
          <a:bodyPr/>
          <a:lstStyle/>
          <a:p>
            <a:pPr marL="0" indent="0">
              <a:buNone/>
            </a:pPr>
            <a:r>
              <a:rPr lang="bs-Cyrl-BA" dirty="0" smtClean="0">
                <a:latin typeface="Trebuchet MS" panose="020B0603020202020204" pitchFamily="34" charset="0"/>
              </a:rPr>
              <a:t>4. Колико се цвјетова може убрати из баште правоугаоног облика, димензије </a:t>
            </a:r>
            <a:r>
              <a:rPr lang="bs-Latn-BA" dirty="0" smtClean="0">
                <a:latin typeface="Trebuchet MS" panose="020B0603020202020204" pitchFamily="34" charset="0"/>
              </a:rPr>
              <a:t>8m </a:t>
            </a:r>
            <a:r>
              <a:rPr lang="sr-Cyrl-RS" dirty="0">
                <a:latin typeface="Trebuchet MS" panose="020B0603020202020204" pitchFamily="34" charset="0"/>
              </a:rPr>
              <a:t>и</a:t>
            </a:r>
            <a:r>
              <a:rPr lang="bs-Latn-BA" dirty="0" smtClean="0">
                <a:latin typeface="Trebuchet MS" panose="020B0603020202020204" pitchFamily="34" charset="0"/>
              </a:rPr>
              <a:t> 2m</a:t>
            </a:r>
            <a:r>
              <a:rPr lang="bs-Cyrl-BA" dirty="0" smtClean="0">
                <a:latin typeface="Trebuchet MS" panose="020B0603020202020204" pitchFamily="34" charset="0"/>
              </a:rPr>
              <a:t>, ако се са сваког квадратног метра убере по 24 цвијета? </a:t>
            </a:r>
          </a:p>
          <a:p>
            <a:pPr marL="0" indent="0">
              <a:buNone/>
            </a:pPr>
            <a:endParaRPr lang="bs-Cyrl-BA" dirty="0" smtClean="0">
              <a:latin typeface="Trebuchet MS" panose="020B0603020202020204" pitchFamily="34" charset="0"/>
            </a:endParaRPr>
          </a:p>
          <a:p>
            <a:pPr marL="0" indent="0">
              <a:buNone/>
            </a:pPr>
            <a:r>
              <a:rPr lang="bs-Cyrl-BA" dirty="0" smtClean="0">
                <a:latin typeface="Trebuchet MS" panose="020B0603020202020204" pitchFamily="34" charset="0"/>
              </a:rPr>
              <a:t>            </a:t>
            </a:r>
            <a:endParaRPr lang="bs-Latn-BA" dirty="0" smtClean="0">
              <a:latin typeface="Trebuchet MS" panose="020B0603020202020204" pitchFamily="34" charset="0"/>
            </a:endParaRPr>
          </a:p>
          <a:p>
            <a:pPr marL="0" indent="0">
              <a:buNone/>
            </a:pPr>
            <a:r>
              <a:rPr lang="bs-Latn-BA" dirty="0" smtClean="0">
                <a:latin typeface="Trebuchet MS" panose="020B0603020202020204" pitchFamily="34" charset="0"/>
              </a:rPr>
              <a:t>		</a:t>
            </a:r>
          </a:p>
          <a:p>
            <a:pPr marL="0" indent="0">
              <a:buNone/>
            </a:pPr>
            <a:endParaRPr lang="bs-Latn-BA" dirty="0">
              <a:latin typeface="Trebuchet MS" panose="020B0603020202020204" pitchFamily="34" charset="0"/>
            </a:endParaRPr>
          </a:p>
          <a:p>
            <a:pPr marL="0" indent="0">
              <a:buNone/>
            </a:pPr>
            <a:endParaRPr lang="bs-Latn-BA" dirty="0" smtClean="0">
              <a:latin typeface="Trebuchet MS" panose="020B0603020202020204" pitchFamily="34" charset="0"/>
            </a:endParaRPr>
          </a:p>
          <a:p>
            <a:pPr marL="0" indent="0">
              <a:buNone/>
            </a:pPr>
            <a:endParaRPr lang="bs-Latn-BA" dirty="0">
              <a:latin typeface="Trebuchet MS" panose="020B0603020202020204" pitchFamily="34" charset="0"/>
            </a:endParaRPr>
          </a:p>
          <a:p>
            <a:pPr marL="0" indent="0">
              <a:buNone/>
            </a:pPr>
            <a:endParaRPr lang="bs-Latn-BA" dirty="0" smtClean="0">
              <a:latin typeface="Trebuchet MS" panose="020B0603020202020204" pitchFamily="34" charset="0"/>
            </a:endParaRPr>
          </a:p>
          <a:p>
            <a:pPr marL="0" indent="0">
              <a:buNone/>
            </a:pPr>
            <a:r>
              <a:rPr lang="bs-Cyrl-BA" dirty="0" smtClean="0">
                <a:latin typeface="Trebuchet MS" panose="020B0603020202020204" pitchFamily="34" charset="0"/>
              </a:rPr>
              <a:t>					</a:t>
            </a:r>
            <a:endParaRPr lang="bs-Latn-BA" dirty="0">
              <a:latin typeface="Trebuchet MS" panose="020B0603020202020204" pitchFamily="34" charset="0"/>
            </a:endParaRPr>
          </a:p>
          <a:p>
            <a:pPr marL="0" indent="0">
              <a:buNone/>
            </a:pPr>
            <a:endParaRPr lang="bs-Cyrl-BA" dirty="0" smtClean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1692606" y="3725675"/>
            <a:ext cx="871267" cy="143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135275" y="3555912"/>
            <a:ext cx="287259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Latn-BA" dirty="0" smtClean="0">
                <a:latin typeface="Trebuchet MS" panose="020B0603020202020204" pitchFamily="34" charset="0"/>
              </a:rPr>
              <a:t>1</a:t>
            </a:r>
            <a:r>
              <a:rPr lang="bs-Cyrl-BA" dirty="0" smtClean="0">
                <a:latin typeface="Trebuchet MS" panose="020B0603020202020204" pitchFamily="34" charset="0"/>
              </a:rPr>
              <a:t> </a:t>
            </a:r>
            <a:r>
              <a:rPr lang="bs-Latn-BA" dirty="0" smtClean="0">
                <a:latin typeface="Trebuchet MS" panose="020B0603020202020204" pitchFamily="34" charset="0"/>
              </a:rPr>
              <a:t>m</a:t>
            </a:r>
            <a:r>
              <a:rPr lang="en-US" altLang="en-US" b="1" dirty="0" smtClean="0"/>
              <a:t>²</a:t>
            </a:r>
            <a:r>
              <a:rPr lang="bs-Latn-BA" dirty="0" smtClean="0">
                <a:latin typeface="Trebuchet MS" panose="020B0603020202020204" pitchFamily="34" charset="0"/>
              </a:rPr>
              <a:t>        </a:t>
            </a:r>
            <a:r>
              <a:rPr lang="bs-Cyrl-BA" dirty="0" smtClean="0">
                <a:latin typeface="Trebuchet MS" panose="020B0603020202020204" pitchFamily="34" charset="0"/>
              </a:rPr>
              <a:t>   </a:t>
            </a:r>
            <a:r>
              <a:rPr lang="bs-Latn-BA" dirty="0" smtClean="0">
                <a:latin typeface="Trebuchet MS" panose="020B0603020202020204" pitchFamily="34" charset="0"/>
              </a:rPr>
              <a:t>   24 </a:t>
            </a:r>
            <a:r>
              <a:rPr lang="bs-Cyrl-BA" dirty="0" smtClean="0">
                <a:latin typeface="Trebuchet MS" panose="020B0603020202020204" pitchFamily="34" charset="0"/>
              </a:rPr>
              <a:t>цвијета</a:t>
            </a:r>
          </a:p>
          <a:p>
            <a:endParaRPr lang="bs-Cyrl-BA" dirty="0" smtClean="0">
              <a:latin typeface="Trebuchet MS" panose="020B0603020202020204" pitchFamily="34" charset="0"/>
            </a:endParaRPr>
          </a:p>
          <a:p>
            <a:endParaRPr lang="bs-Cyrl-BA" dirty="0">
              <a:latin typeface="Trebuchet MS" panose="020B0603020202020204" pitchFamily="34" charset="0"/>
            </a:endParaRPr>
          </a:p>
          <a:p>
            <a:endParaRPr lang="bs-Cyrl-BA" dirty="0" smtClean="0">
              <a:latin typeface="Trebuchet MS" panose="020B0603020202020204" pitchFamily="34" charset="0"/>
            </a:endParaRPr>
          </a:p>
          <a:p>
            <a:endParaRPr lang="bs-Cyrl-BA" dirty="0" smtClean="0">
              <a:latin typeface="Trebuchet MS" panose="020B0603020202020204" pitchFamily="34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4867429" y="3727114"/>
            <a:ext cx="704144" cy="62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4897226" y="4301509"/>
            <a:ext cx="528788" cy="574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Picture 2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2582" y="1652996"/>
            <a:ext cx="2746866" cy="1471393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1692606" y="3058754"/>
            <a:ext cx="6747305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Latn-BA" sz="2000" dirty="0" smtClean="0">
                <a:latin typeface="Trebuchet MS" panose="020B0603020202020204" pitchFamily="34" charset="0"/>
              </a:rPr>
              <a:t>a=</a:t>
            </a:r>
            <a:r>
              <a:rPr lang="bs-Cyrl-BA" sz="2000" dirty="0" smtClean="0">
                <a:latin typeface="Trebuchet MS" panose="020B0603020202020204" pitchFamily="34" charset="0"/>
              </a:rPr>
              <a:t> </a:t>
            </a:r>
            <a:r>
              <a:rPr lang="bs-Latn-BA" sz="2000" dirty="0" smtClean="0">
                <a:latin typeface="Trebuchet MS" panose="020B0603020202020204" pitchFamily="34" charset="0"/>
              </a:rPr>
              <a:t>8m </a:t>
            </a:r>
          </a:p>
          <a:p>
            <a:r>
              <a:rPr lang="bs-Latn-BA" sz="2000" dirty="0" smtClean="0">
                <a:latin typeface="Trebuchet MS" panose="020B0603020202020204" pitchFamily="34" charset="0"/>
              </a:rPr>
              <a:t>b= 2m</a:t>
            </a:r>
          </a:p>
          <a:p>
            <a:r>
              <a:rPr lang="bs-Latn-BA" sz="2000" dirty="0" smtClean="0">
                <a:latin typeface="Trebuchet MS" panose="020B0603020202020204" pitchFamily="34" charset="0"/>
              </a:rPr>
              <a:t>P=</a:t>
            </a:r>
            <a:r>
              <a:rPr lang="sr-Cyrl-RS" sz="2000" dirty="0" smtClean="0">
                <a:latin typeface="Trebuchet MS" panose="020B0603020202020204" pitchFamily="34" charset="0"/>
              </a:rPr>
              <a:t> </a:t>
            </a:r>
            <a:r>
              <a:rPr lang="bs-Latn-BA" sz="2000" dirty="0" smtClean="0">
                <a:latin typeface="Trebuchet MS" panose="020B0603020202020204" pitchFamily="34" charset="0"/>
              </a:rPr>
              <a:t>?</a:t>
            </a:r>
          </a:p>
          <a:p>
            <a:r>
              <a:rPr lang="bs-Latn-BA" sz="2000" dirty="0" smtClean="0">
                <a:latin typeface="Trebuchet MS" panose="020B0603020202020204" pitchFamily="34" charset="0"/>
              </a:rPr>
              <a:t>P= a</a:t>
            </a:r>
            <a:r>
              <a:rPr lang="sr-Cyrl-RS" sz="2000" dirty="0" smtClean="0">
                <a:latin typeface="Trebuchet MS" panose="020B0603020202020204" pitchFamily="34" charset="0"/>
              </a:rPr>
              <a:t> </a:t>
            </a:r>
            <a:r>
              <a:rPr lang="bs-Latn-BA" sz="2000" dirty="0" smtClean="0">
                <a:latin typeface="Trebuchet MS" panose="020B0603020202020204" pitchFamily="34" charset="0"/>
              </a:rPr>
              <a:t>•</a:t>
            </a:r>
            <a:r>
              <a:rPr lang="sr-Cyrl-RS" sz="2000" dirty="0" smtClean="0">
                <a:latin typeface="Trebuchet MS" panose="020B0603020202020204" pitchFamily="34" charset="0"/>
              </a:rPr>
              <a:t> </a:t>
            </a:r>
            <a:r>
              <a:rPr lang="bs-Latn-BA" sz="2000" dirty="0" smtClean="0">
                <a:latin typeface="Trebuchet MS" panose="020B0603020202020204" pitchFamily="34" charset="0"/>
              </a:rPr>
              <a:t>b</a:t>
            </a:r>
          </a:p>
          <a:p>
            <a:r>
              <a:rPr lang="bs-Latn-BA" sz="2000" dirty="0" smtClean="0">
                <a:latin typeface="Trebuchet MS" panose="020B0603020202020204" pitchFamily="34" charset="0"/>
              </a:rPr>
              <a:t>P= 8m • 2m</a:t>
            </a:r>
          </a:p>
          <a:p>
            <a:r>
              <a:rPr lang="bs-Latn-BA" sz="2000" dirty="0" smtClean="0">
                <a:latin typeface="Trebuchet MS" panose="020B0603020202020204" pitchFamily="34" charset="0"/>
              </a:rPr>
              <a:t>P= 16m</a:t>
            </a:r>
            <a:r>
              <a:rPr lang="en-US" altLang="en-US" sz="2000" b="1" dirty="0" smtClean="0"/>
              <a:t>²</a:t>
            </a:r>
            <a:endParaRPr lang="bs-Latn-BA" altLang="en-US" sz="2000" b="1" dirty="0" smtClean="0"/>
          </a:p>
          <a:p>
            <a:endParaRPr lang="bs-Latn-BA" altLang="en-US" b="1" dirty="0"/>
          </a:p>
          <a:p>
            <a:endParaRPr lang="bs-Latn-BA" altLang="en-US" b="1" dirty="0" smtClean="0"/>
          </a:p>
          <a:p>
            <a:r>
              <a:rPr lang="bs-Cyrl-BA" dirty="0" smtClean="0">
                <a:latin typeface="Trebuchet MS" panose="020B0603020202020204" pitchFamily="34" charset="0"/>
              </a:rPr>
              <a:t>	</a:t>
            </a:r>
            <a:r>
              <a:rPr lang="bs-Cyrl-BA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Одговор</a:t>
            </a:r>
            <a:r>
              <a:rPr lang="bs-Latn-BA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: </a:t>
            </a:r>
            <a:r>
              <a:rPr lang="bs-Cyrl-BA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Из баште се могу убрати 384 цвијета. </a:t>
            </a:r>
            <a:endParaRPr lang="bs-Latn-BA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</a:endParaRPr>
          </a:p>
          <a:p>
            <a:endParaRPr lang="bs-Latn-BA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</a:endParaRPr>
          </a:p>
          <a:p>
            <a:endParaRPr lang="bs-Latn-BA" dirty="0" smtClean="0">
              <a:latin typeface="Trebuchet MS" panose="020B0603020202020204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135274" y="4109672"/>
            <a:ext cx="3209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dirty="0" smtClean="0">
                <a:latin typeface="Trebuchet MS" panose="020B0603020202020204" pitchFamily="34" charset="0"/>
              </a:rPr>
              <a:t>16</a:t>
            </a:r>
            <a:r>
              <a:rPr lang="bs-Latn-BA" dirty="0" smtClean="0">
                <a:latin typeface="Trebuchet MS" panose="020B0603020202020204" pitchFamily="34" charset="0"/>
              </a:rPr>
              <a:t>m</a:t>
            </a:r>
            <a:r>
              <a:rPr lang="en-US" altLang="en-US" b="1" dirty="0" smtClean="0"/>
              <a:t>²</a:t>
            </a:r>
            <a:r>
              <a:rPr lang="bs-Latn-BA" dirty="0" smtClean="0">
                <a:latin typeface="Trebuchet MS" panose="020B0603020202020204" pitchFamily="34" charset="0"/>
              </a:rPr>
              <a:t>          16 • 24 = 384</a:t>
            </a:r>
          </a:p>
        </p:txBody>
      </p:sp>
    </p:spTree>
    <p:extLst>
      <p:ext uri="{BB962C8B-B14F-4D97-AF65-F5344CB8AC3E}">
        <p14:creationId xmlns:p14="http://schemas.microsoft.com/office/powerpoint/2010/main" val="3292053016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0" grpId="0"/>
      <p:bldP spid="3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5364" y="1498307"/>
            <a:ext cx="9404723" cy="1400530"/>
          </a:xfrm>
        </p:spPr>
        <p:txBody>
          <a:bodyPr/>
          <a:lstStyle/>
          <a:p>
            <a:r>
              <a:rPr lang="bs-Cyrl-BA" sz="3200" dirty="0" smtClean="0">
                <a:latin typeface="Trebuchet MS" panose="020B0603020202020204" pitchFamily="34" charset="0"/>
              </a:rPr>
              <a:t>Задаци за самосталан рад</a:t>
            </a:r>
            <a:r>
              <a:rPr lang="en-US" sz="3200" dirty="0" smtClean="0">
                <a:latin typeface="Trebuchet MS" panose="020B0603020202020204" pitchFamily="34" charset="0"/>
              </a:rPr>
              <a:t>:</a:t>
            </a:r>
            <a:r>
              <a:rPr lang="sr-Cyrl-RS" sz="3200" dirty="0" smtClean="0">
                <a:latin typeface="Trebuchet MS" panose="020B0603020202020204" pitchFamily="34" charset="0"/>
              </a:rPr>
              <a:t/>
            </a:r>
            <a:br>
              <a:rPr lang="sr-Cyrl-RS" sz="3200" dirty="0" smtClean="0">
                <a:latin typeface="Trebuchet MS" panose="020B0603020202020204" pitchFamily="34" charset="0"/>
              </a:rPr>
            </a:br>
            <a:r>
              <a:rPr lang="sr-Cyrl-BA" sz="3200" dirty="0" smtClean="0">
                <a:latin typeface="Trebuchet MS" panose="020B0603020202020204" pitchFamily="34" charset="0"/>
              </a:rPr>
              <a:t/>
            </a:r>
            <a:br>
              <a:rPr lang="sr-Cyrl-BA" sz="3200" dirty="0" smtClean="0">
                <a:latin typeface="Trebuchet MS" panose="020B0603020202020204" pitchFamily="34" charset="0"/>
              </a:rPr>
            </a:br>
            <a:r>
              <a:rPr lang="sr-Cyrl-BA" sz="3200" dirty="0" smtClean="0">
                <a:latin typeface="Trebuchet MS" panose="020B0603020202020204" pitchFamily="34" charset="0"/>
              </a:rPr>
              <a:t>Радна свеска на 55. </a:t>
            </a:r>
            <a:r>
              <a:rPr lang="sr-Cyrl-BA" sz="3200" dirty="0" smtClean="0">
                <a:latin typeface="Trebuchet MS" panose="020B0603020202020204" pitchFamily="34" charset="0"/>
              </a:rPr>
              <a:t>стр</a:t>
            </a:r>
            <a:r>
              <a:rPr lang="sr-Latn-CS" sz="3200" dirty="0" smtClean="0">
                <a:latin typeface="Trebuchet MS" panose="020B0603020202020204" pitchFamily="34" charset="0"/>
              </a:rPr>
              <a:t>a</a:t>
            </a:r>
            <a:r>
              <a:rPr lang="sr-Cyrl-RS" sz="3200" dirty="0" smtClean="0">
                <a:latin typeface="Trebuchet MS" panose="020B0603020202020204" pitchFamily="34" charset="0"/>
              </a:rPr>
              <a:t>ни</a:t>
            </a:r>
            <a:r>
              <a:rPr lang="sr-Cyrl-BA" sz="3200" dirty="0" smtClean="0">
                <a:latin typeface="Trebuchet MS" panose="020B0603020202020204" pitchFamily="34" charset="0"/>
              </a:rPr>
              <a:t>, </a:t>
            </a:r>
            <a:r>
              <a:rPr lang="sr-Cyrl-BA" sz="3200" dirty="0" smtClean="0">
                <a:latin typeface="Trebuchet MS" panose="020B0603020202020204" pitchFamily="34" charset="0"/>
              </a:rPr>
              <a:t>11. и 13. задатак.</a:t>
            </a:r>
            <a:endParaRPr lang="en-US" sz="3200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8031830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runge Textur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67000"/>
                <a:shade val="65000"/>
              </a:schemeClr>
              <a:schemeClr val="phClr">
                <a:tint val="10000"/>
                <a:satMod val="130000"/>
              </a:schemeClr>
            </a:duotone>
          </a:blip>
          <a:tile tx="0" ty="0" sx="60000" sy="59000" flip="none" algn="b"/>
        </a:blipFill>
        <a:blipFill rotWithShape="1">
          <a:blip xmlns:r="http://schemas.openxmlformats.org/officeDocument/2006/relationships" r:embed="rId1">
            <a:duotone>
              <a:schemeClr val="phClr">
                <a:shade val="30000"/>
                <a:satMod val="115000"/>
              </a:schemeClr>
              <a:schemeClr val="phClr">
                <a:tint val="34000"/>
              </a:schemeClr>
            </a:duotone>
          </a:blip>
          <a:tile tx="0" ty="0" sx="60000" sy="59000" flip="none" algn="b"/>
        </a:blipFill>
      </a:fillStyleLst>
      <a:lnStyleLst>
        <a:ln w="6350" cap="flat" cmpd="sng" algn="ctr">
          <a:solidFill>
            <a:schemeClr val="phClr">
              <a:tint val="7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2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248</TotalTime>
  <Words>226</Words>
  <Application>Microsoft Office PowerPoint</Application>
  <PresentationFormat>Prilagođavanje</PresentationFormat>
  <Paragraphs>85</Paragraphs>
  <Slides>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6</vt:i4>
      </vt:variant>
    </vt:vector>
  </HeadingPairs>
  <TitlesOfParts>
    <vt:vector size="7" baseType="lpstr">
      <vt:lpstr>Ion</vt:lpstr>
      <vt:lpstr>Математика 5. разред</vt:lpstr>
      <vt:lpstr>PowerPoint prezentacija</vt:lpstr>
      <vt:lpstr>PowerPoint prezentacija</vt:lpstr>
      <vt:lpstr>PowerPoint prezentacija</vt:lpstr>
      <vt:lpstr>PowerPoint prezentacija</vt:lpstr>
      <vt:lpstr>Задаци за самосталан рад:  Радна свеска на 55. стрaни, 11. и 13. задатак.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Korisnik</dc:creator>
  <cp:lastModifiedBy>Nevena Stankovic</cp:lastModifiedBy>
  <cp:revision>29</cp:revision>
  <dcterms:created xsi:type="dcterms:W3CDTF">2020-11-17T23:26:34Z</dcterms:created>
  <dcterms:modified xsi:type="dcterms:W3CDTF">2020-11-23T17:03:07Z</dcterms:modified>
</cp:coreProperties>
</file>