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0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1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0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66CC-5E24-4FC3-956A-2A66EBB5A377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C8854-BEB4-487F-9CD8-BB6B5692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6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Must (modal verb)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Positive and interrogative forms</a:t>
            </a:r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92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Must (modal 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Modal verbs in general are used for expressing a way (mode) actions are done.</a:t>
            </a:r>
          </a:p>
          <a:p>
            <a:pPr algn="just"/>
            <a:endParaRPr lang="en-US" dirty="0">
              <a:latin typeface="Cambria" panose="02040503050406030204" pitchFamily="18" charset="0"/>
            </a:endParaRPr>
          </a:p>
          <a:p>
            <a:pPr algn="just"/>
            <a:r>
              <a:rPr lang="en-US" b="1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, as a modal verb, is commonly used for expressing obligation, certainty or necessity and it is followed by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the base form of a verb</a:t>
            </a:r>
            <a:r>
              <a:rPr lang="en-US" dirty="0" smtClean="0">
                <a:latin typeface="Cambria" panose="02040503050406030204" pitchFamily="18" charset="0"/>
              </a:rPr>
              <a:t> in positive sentences, e.g.</a:t>
            </a:r>
          </a:p>
          <a:p>
            <a:pPr algn="just"/>
            <a:endParaRPr lang="en-US" dirty="0" smtClean="0">
              <a:latin typeface="Cambria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She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wear</a:t>
            </a:r>
            <a:r>
              <a:rPr lang="en-US" dirty="0" smtClean="0">
                <a:latin typeface="Cambria" panose="02040503050406030204" pitchFamily="18" charset="0"/>
              </a:rPr>
              <a:t> a helmet when she rides a motorcycle.</a:t>
            </a:r>
            <a:endParaRPr lang="en-US" dirty="0">
              <a:latin typeface="Cambria" panose="020405030504060302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This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be</a:t>
            </a:r>
            <a:r>
              <a:rPr lang="en-US" dirty="0" smtClean="0">
                <a:latin typeface="Cambria" panose="02040503050406030204" pitchFamily="18" charset="0"/>
              </a:rPr>
              <a:t> the right answer.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I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help</a:t>
            </a:r>
            <a:r>
              <a:rPr lang="en-US" dirty="0" smtClean="0">
                <a:latin typeface="Cambria" panose="02040503050406030204" pitchFamily="18" charset="0"/>
              </a:rPr>
              <a:t> him with his homework.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We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have</a:t>
            </a:r>
            <a:r>
              <a:rPr lang="en-US" dirty="0" smtClean="0">
                <a:latin typeface="Cambria" panose="02040503050406030204" pitchFamily="18" charset="0"/>
              </a:rPr>
              <a:t> a special permit to camp in the national park.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You got up very early. You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be</a:t>
            </a:r>
            <a:r>
              <a:rPr lang="en-US" dirty="0" smtClean="0">
                <a:latin typeface="Cambria" panose="02040503050406030204" pitchFamily="18" charset="0"/>
              </a:rPr>
              <a:t> tired.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The students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complete</a:t>
            </a:r>
            <a:r>
              <a:rPr lang="en-US" dirty="0" smtClean="0">
                <a:latin typeface="Cambria" panose="02040503050406030204" pitchFamily="18" charset="0"/>
              </a:rPr>
              <a:t> that essay by Friday.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talk</a:t>
            </a:r>
            <a:r>
              <a:rPr lang="en-US" dirty="0" smtClean="0">
                <a:latin typeface="Cambria" panose="02040503050406030204" pitchFamily="18" charset="0"/>
              </a:rPr>
              <a:t> to them immediately. 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4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Must (modal 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Cambria" panose="02040503050406030204" pitchFamily="18" charset="0"/>
              </a:rPr>
              <a:t>In interrogative sentences, on the other hand, </a:t>
            </a:r>
            <a:r>
              <a:rPr lang="en-US" sz="24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must</a:t>
            </a:r>
            <a:r>
              <a:rPr lang="en-US" sz="2400" dirty="0" smtClean="0">
                <a:latin typeface="Cambria" panose="02040503050406030204" pitchFamily="18" charset="0"/>
              </a:rPr>
              <a:t> is used before 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the subject</a:t>
            </a:r>
            <a:r>
              <a:rPr lang="en-US" sz="2400" dirty="0" smtClean="0">
                <a:latin typeface="Cambria" panose="02040503050406030204" pitchFamily="18" charset="0"/>
              </a:rPr>
              <a:t>, e.g.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 </a:t>
            </a:r>
            <a:r>
              <a:rPr lang="en-US" sz="2400" b="1" dirty="0">
                <a:solidFill>
                  <a:srgbClr val="006600"/>
                </a:solidFill>
                <a:latin typeface="Cambria" panose="02040503050406030204" pitchFamily="18" charset="0"/>
              </a:rPr>
              <a:t>s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he</a:t>
            </a:r>
            <a:r>
              <a:rPr lang="en-US" sz="2400" dirty="0" smtClean="0">
                <a:latin typeface="Cambria" panose="02040503050406030204" pitchFamily="18" charset="0"/>
              </a:rPr>
              <a:t> wear a helmet when she rides a motorcycle?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I</a:t>
            </a:r>
            <a:r>
              <a:rPr lang="en-US" sz="2400" dirty="0" smtClean="0">
                <a:latin typeface="Cambria" panose="02040503050406030204" pitchFamily="18" charset="0"/>
              </a:rPr>
              <a:t> help him with his homework?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 </a:t>
            </a:r>
            <a:r>
              <a:rPr lang="en-US" sz="2400" b="1" dirty="0">
                <a:solidFill>
                  <a:srgbClr val="006600"/>
                </a:solidFill>
                <a:latin typeface="Cambria" panose="02040503050406030204" pitchFamily="18" charset="0"/>
              </a:rPr>
              <a:t>w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e</a:t>
            </a:r>
            <a:r>
              <a:rPr lang="en-US" sz="2400" dirty="0" smtClean="0">
                <a:latin typeface="Cambria" panose="02040503050406030204" pitchFamily="18" charset="0"/>
              </a:rPr>
              <a:t> have a special permit to camp in the national park?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 </a:t>
            </a:r>
            <a:r>
              <a:rPr lang="en-US" sz="2400" b="1" dirty="0">
                <a:solidFill>
                  <a:srgbClr val="006600"/>
                </a:solidFill>
                <a:latin typeface="Cambria" panose="02040503050406030204" pitchFamily="18" charset="0"/>
              </a:rPr>
              <a:t>t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he students </a:t>
            </a:r>
            <a:r>
              <a:rPr lang="en-US" sz="2400" dirty="0" smtClean="0">
                <a:latin typeface="Cambria" panose="02040503050406030204" pitchFamily="18" charset="0"/>
              </a:rPr>
              <a:t>complete that essay by Friday?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Must </a:t>
            </a:r>
            <a:r>
              <a:rPr lang="en-US" sz="2400" b="1" dirty="0">
                <a:solidFill>
                  <a:srgbClr val="006600"/>
                </a:solidFill>
                <a:latin typeface="Cambria" panose="02040503050406030204" pitchFamily="18" charset="0"/>
              </a:rPr>
              <a:t>h</a:t>
            </a:r>
            <a:r>
              <a:rPr lang="en-US" sz="2400" b="1" dirty="0" smtClean="0">
                <a:solidFill>
                  <a:srgbClr val="006600"/>
                </a:solidFill>
                <a:latin typeface="Cambria" panose="02040503050406030204" pitchFamily="18" charset="0"/>
              </a:rPr>
              <a:t>e</a:t>
            </a:r>
            <a:r>
              <a:rPr lang="en-US" sz="2400" dirty="0" smtClean="0">
                <a:latin typeface="Cambria" panose="02040503050406030204" pitchFamily="18" charset="0"/>
              </a:rPr>
              <a:t> talk to them immediately?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Must (modal 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Write the following sentences in positive and interrogative forms using </a:t>
            </a:r>
            <a:r>
              <a:rPr lang="en-US" b="1" i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We/follow/the rules/at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She/take/an umbrella/to Belgium?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They/do/their homework/today.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Students/bring/their books/to school?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He/take/his sneakers/to a PE class.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8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Must (modal 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Answers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We </a:t>
            </a:r>
            <a:r>
              <a:rPr lang="en-US" b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follow the rules at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she take an umbrella to Belgium?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They </a:t>
            </a:r>
            <a:r>
              <a:rPr lang="en-US" b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do their homework today.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students bring their books to school?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 </a:t>
            </a:r>
            <a:r>
              <a:rPr lang="en-US" b="1" dirty="0" smtClean="0">
                <a:latin typeface="Cambria" panose="02040503050406030204" pitchFamily="18" charset="0"/>
              </a:rPr>
              <a:t>must</a:t>
            </a:r>
            <a:r>
              <a:rPr lang="en-US" dirty="0" smtClean="0">
                <a:latin typeface="Cambria" panose="02040503050406030204" pitchFamily="18" charset="0"/>
              </a:rPr>
              <a:t> take his sneakers to a PE class.</a:t>
            </a:r>
          </a:p>
          <a:p>
            <a:pPr marL="0" indent="0">
              <a:buNone/>
            </a:pP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3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</a:rPr>
              <a:t>Must (modal 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Homework</a:t>
            </a:r>
          </a:p>
          <a:p>
            <a:pPr marL="0" indent="0">
              <a:buNone/>
            </a:pPr>
            <a:endParaRPr lang="sr-Latn-BA" dirty="0" smtClean="0">
              <a:latin typeface="Cambria" panose="02040503050406030204" pitchFamily="18" charset="0"/>
            </a:endParaRPr>
          </a:p>
          <a:p>
            <a:r>
              <a:rPr lang="en-US" i="1" dirty="0">
                <a:latin typeface="Cambria" panose="02040503050406030204" pitchFamily="18" charset="0"/>
              </a:rPr>
              <a:t>A</a:t>
            </a:r>
            <a:r>
              <a:rPr lang="en-US" i="1" dirty="0" smtClean="0">
                <a:latin typeface="Cambria" panose="02040503050406030204" pitchFamily="18" charset="0"/>
              </a:rPr>
              <a:t>ctivity Book, page 25, exercise 3</a:t>
            </a:r>
            <a:endParaRPr lang="en-US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68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5597</TotalTime>
  <Words>301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Must (modal verb)</vt:lpstr>
      <vt:lpstr>Must (modal verb)</vt:lpstr>
      <vt:lpstr>Must (modal verb)</vt:lpstr>
      <vt:lpstr>Must (modal verb)</vt:lpstr>
      <vt:lpstr>Must (modal verb)</vt:lpstr>
      <vt:lpstr>Must (modal verb)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(modal verb)</dc:title>
  <dc:creator>Korisnik</dc:creator>
  <cp:lastModifiedBy>11. Kristina Mataruga</cp:lastModifiedBy>
  <cp:revision>19</cp:revision>
  <dcterms:created xsi:type="dcterms:W3CDTF">2020-12-09T16:37:08Z</dcterms:created>
  <dcterms:modified xsi:type="dcterms:W3CDTF">2020-12-21T10:35:40Z</dcterms:modified>
</cp:coreProperties>
</file>