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63" r:id="rId2"/>
    <p:sldId id="264" r:id="rId3"/>
    <p:sldId id="267" r:id="rId4"/>
    <p:sldId id="260" r:id="rId5"/>
    <p:sldId id="26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0E893-F166-4272-B5DE-81BFCF10DC9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43EAF-9733-457A-9384-2A67C0863E3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900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8827EE-6738-4C86-A670-3CAF83768BE0}" type="slidenum">
              <a:rPr lang="en-GB" altLang="sr-Latn-RS" sz="1200"/>
              <a:pPr eaLnBrk="1" hangingPunct="1"/>
              <a:t>1</a:t>
            </a:fld>
            <a:endParaRPr lang="en-GB" altLang="sr-Latn-R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4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9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931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07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62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92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7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5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9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7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A4EAB6-30EB-47B3-A8CB-F3EA772B024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3982" y="973540"/>
            <a:ext cx="7191693" cy="3860800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Множење вишецифреног броја двоцифреним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бројем</a:t>
            </a:r>
            <a:b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 – 5. разред</a:t>
            </a: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85812" y="275431"/>
            <a:ext cx="4921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sr-Latn-RS" dirty="0">
                <a:hlinkClick r:id="" action="ppaction://noaction"/>
              </a:rPr>
              <a:t>1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2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3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4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5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6</a:t>
            </a:r>
            <a:endParaRPr lang="en-GB" altLang="sr-Latn-RS" dirty="0"/>
          </a:p>
          <a:p>
            <a:pPr algn="ctr" eaLnBrk="1" hangingPunct="1"/>
            <a:r>
              <a:rPr lang="en-GB" altLang="sr-Latn-RS" dirty="0">
                <a:hlinkClick r:id="rId3" action="ppaction://hlinksldjump"/>
              </a:rPr>
              <a:t>7</a:t>
            </a:r>
            <a:endParaRPr lang="en-GB" altLang="sr-Latn-RS" dirty="0"/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8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9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10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11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12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13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14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15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16</a:t>
            </a:r>
            <a:endParaRPr lang="en-GB" altLang="sr-Latn-RS" dirty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048000" y="6096000"/>
            <a:ext cx="696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sr-Latn-RS">
                <a:hlinkClick r:id="" action="ppaction://noaction"/>
              </a:rPr>
              <a:t>17 18 19 20 21 22 23 24 25 26 27 28 29 30 31 32 33 34</a:t>
            </a:r>
            <a:endParaRPr lang="en-GB" altLang="sr-Latn-R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1221720" y="428178"/>
            <a:ext cx="49244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sr-Latn-RS" dirty="0">
                <a:hlinkClick r:id="" action="ppaction://noaction"/>
              </a:rPr>
              <a:t>50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49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48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47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46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45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44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43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42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41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40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39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38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37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36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35</a:t>
            </a:r>
            <a:endParaRPr lang="en-GB" altLang="sr-Latn-RS" dirty="0"/>
          </a:p>
        </p:txBody>
      </p:sp>
    </p:spTree>
    <p:extLst>
      <p:ext uri="{BB962C8B-B14F-4D97-AF65-F5344CB8AC3E}">
        <p14:creationId xmlns:p14="http://schemas.microsoft.com/office/powerpoint/2010/main" val="3415624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2AF1E-557D-4221-9D21-570A14FA3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6873" y="4234182"/>
            <a:ext cx="2647554" cy="1991557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</a:t>
            </a:r>
            <a:b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sr-Cyrl-RS" sz="3200" u="sng" dirty="0" smtClean="0">
                <a:cs typeface="Times New Roman" panose="02020603050405020304" pitchFamily="18" charset="0"/>
              </a:rPr>
              <a:t/>
            </a:r>
            <a:br>
              <a:rPr lang="sr-Cyrl-RS" sz="3200" u="sng" dirty="0" smtClean="0">
                <a:cs typeface="Times New Roman" panose="02020603050405020304" pitchFamily="18" charset="0"/>
              </a:rPr>
            </a:b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cs typeface="Times New Roman" panose="02020603050405020304" pitchFamily="18" charset="0"/>
              </a:rPr>
              <a:t/>
            </a:r>
            <a:br>
              <a:rPr lang="sr-Cyrl-RS" sz="3200" dirty="0" smtClean="0">
                <a:cs typeface="Times New Roman" panose="02020603050405020304" pitchFamily="18" charset="0"/>
              </a:rPr>
            </a:br>
            <a:r>
              <a:rPr lang="sr-Cyrl-R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13AD41-1953-48AD-B17B-8C2DC9202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207" y="364776"/>
            <a:ext cx="11798708" cy="780029"/>
          </a:xfrm>
        </p:spPr>
        <p:txBody>
          <a:bodyPr>
            <a:noAutofit/>
          </a:bodyPr>
          <a:lstStyle/>
          <a:p>
            <a:r>
              <a:rPr lang="ru-RU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исти начин се писменим путем множе троцифрени и вишецифрени број са </a:t>
            </a:r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двоцифреним бројем.</a:t>
            </a:r>
            <a:endParaRPr lang="ru-RU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4F12CC6-979F-46DD-8BD5-07EA177781D0}"/>
              </a:ext>
            </a:extLst>
          </p:cNvPr>
          <p:cNvSpPr txBox="1"/>
          <p:nvPr/>
        </p:nvSpPr>
        <p:spPr>
          <a:xfrm flipH="1">
            <a:off x="2438924" y="3574358"/>
            <a:ext cx="432360" cy="59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6D5946B-0B13-4A50-A115-E40E465C959B}"/>
              </a:ext>
            </a:extLst>
          </p:cNvPr>
          <p:cNvSpPr txBox="1"/>
          <p:nvPr/>
        </p:nvSpPr>
        <p:spPr>
          <a:xfrm flipH="1">
            <a:off x="2258499" y="3586830"/>
            <a:ext cx="38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F8ED21E2-A722-4F53-818F-3C611ED314DE}"/>
              </a:ext>
            </a:extLst>
          </p:cNvPr>
          <p:cNvCxnSpPr/>
          <p:nvPr/>
        </p:nvCxnSpPr>
        <p:spPr>
          <a:xfrm flipV="1">
            <a:off x="1286429" y="4511507"/>
            <a:ext cx="1863360" cy="1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9A4CD95-C44E-4AA5-9B90-1DE74D680AD1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17AB319-9923-4BD5-8655-F59EE408755F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786D7A7-51BC-427F-BCFC-23610EE1814A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1F636AE-1A39-4C49-A8A9-11EF71B1CFF3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9C7876B-171F-4DE7-8C66-E271F62E7535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536B299-886F-46BF-A727-512432A21BF0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60D4248-E401-44EA-BB24-1F4C5C5D08C2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63E8F66-81C6-45AC-AE5B-C8FB5146E5A1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BC06E08-B07E-4B12-B3DD-064765C23ED3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DC707008-9CE5-4B4C-B380-FB1909FF30C2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7A0C4FDC-4D0E-4880-92B4-D6BF2A5F617A}"/>
              </a:ext>
            </a:extLst>
          </p:cNvPr>
          <p:cNvSpPr txBox="1"/>
          <p:nvPr/>
        </p:nvSpPr>
        <p:spPr>
          <a:xfrm>
            <a:off x="970020" y="3754810"/>
            <a:ext cx="32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+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B73FA4C-DCB1-4A75-9AA1-5735FFD02EED}"/>
              </a:ext>
            </a:extLst>
          </p:cNvPr>
          <p:cNvSpPr txBox="1"/>
          <p:nvPr/>
        </p:nvSpPr>
        <p:spPr>
          <a:xfrm>
            <a:off x="1103829" y="4452717"/>
            <a:ext cx="2228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1677534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2A7A08D3-9D95-4F5E-9EFC-51654567DA08}"/>
              </a:ext>
            </a:extLst>
          </p:cNvPr>
          <p:cNvSpPr/>
          <p:nvPr/>
        </p:nvSpPr>
        <p:spPr>
          <a:xfrm>
            <a:off x="8018585" y="3826412"/>
            <a:ext cx="45719" cy="5627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BCDB0F0-FD18-40C1-930B-330B538B66A7}"/>
              </a:ext>
            </a:extLst>
          </p:cNvPr>
          <p:cNvSpPr/>
          <p:nvPr/>
        </p:nvSpPr>
        <p:spPr>
          <a:xfrm>
            <a:off x="4750563" y="2629411"/>
            <a:ext cx="6210031" cy="42031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ОБРАЗЛОЖЕЊЕ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6= 54</a:t>
            </a:r>
            <a:r>
              <a:rPr lang="sr-Latn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4= 36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41.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1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4= 76.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 а памтимо 7.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=63+7= 70. Пишемо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6=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4= 8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1= 9.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8 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6, 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7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=14+1= 15.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5 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10+ 1= 11.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Подвучемо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саберемо.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8303" y="4001304"/>
            <a:ext cx="3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2</a:t>
            </a:r>
            <a:endParaRPr lang="sr-Latn-RS" sz="3200" dirty="0"/>
          </a:p>
        </p:txBody>
      </p:sp>
      <p:sp>
        <p:nvSpPr>
          <p:cNvPr id="4" name="Rectangle 3"/>
          <p:cNvSpPr/>
          <p:nvPr/>
        </p:nvSpPr>
        <p:spPr>
          <a:xfrm>
            <a:off x="277342" y="1272753"/>
            <a:ext cx="118145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Израчунаћемо призвод бројева 57 846 и 29 са помицањем улијево, тј. </a:t>
            </a:r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ножећи прво цифром јединица, па онда цифром десетица.</a:t>
            </a:r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sr-Latn-C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97169" y="4293691"/>
            <a:ext cx="905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9857" y="2405410"/>
            <a:ext cx="356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Први  начин: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43399" y="3173874"/>
            <a:ext cx="315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57846 · 29</a:t>
            </a:r>
            <a:endParaRPr lang="sr-Latn-R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43359" y="3588023"/>
            <a:ext cx="311265" cy="58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6</a:t>
            </a:r>
            <a:endParaRPr lang="sr-Latn-R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584136" y="3602328"/>
            <a:ext cx="23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2036" y="3601799"/>
            <a:ext cx="23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5</a:t>
            </a:r>
            <a:endParaRPr lang="sr-Latn-R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815071" y="3602857"/>
            <a:ext cx="23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43359" y="4003366"/>
            <a:ext cx="3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9</a:t>
            </a:r>
            <a:endParaRPr lang="sr-Latn-R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777036" y="4003366"/>
            <a:ext cx="3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8284" y="4003366"/>
            <a:ext cx="3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5</a:t>
            </a:r>
            <a:endParaRPr lang="sr-Latn-R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190021" y="4012556"/>
            <a:ext cx="806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7162" y="2967183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5" name="Rectangle 54"/>
          <p:cNvSpPr/>
          <p:nvPr/>
        </p:nvSpPr>
        <p:spPr>
          <a:xfrm>
            <a:off x="2181482" y="2979655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6" name="Rectangle 55"/>
          <p:cNvSpPr/>
          <p:nvPr/>
        </p:nvSpPr>
        <p:spPr>
          <a:xfrm>
            <a:off x="1975933" y="296478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7" name="Rectangle 56"/>
          <p:cNvSpPr/>
          <p:nvPr/>
        </p:nvSpPr>
        <p:spPr>
          <a:xfrm>
            <a:off x="1827439" y="296478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8" name="Rectangle 57"/>
          <p:cNvSpPr/>
          <p:nvPr/>
        </p:nvSpPr>
        <p:spPr>
          <a:xfrm>
            <a:off x="1650972" y="2951221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9" name="Rectangle 58"/>
          <p:cNvSpPr/>
          <p:nvPr/>
        </p:nvSpPr>
        <p:spPr>
          <a:xfrm>
            <a:off x="3181511" y="2985842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60" name="Rectangle 59"/>
          <p:cNvSpPr/>
          <p:nvPr/>
        </p:nvSpPr>
        <p:spPr>
          <a:xfrm>
            <a:off x="2946950" y="3014849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0727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2" grpId="0"/>
      <p:bldP spid="54" grpId="0"/>
      <p:bldP spid="27" grpId="0"/>
      <p:bldP spid="11" grpId="0"/>
      <p:bldP spid="33" grpId="0"/>
      <p:bldP spid="34" grpId="0"/>
      <p:bldP spid="36" grpId="0"/>
      <p:bldP spid="31" grpId="0"/>
      <p:bldP spid="32" grpId="0"/>
      <p:bldP spid="38" grpId="0"/>
      <p:bldP spid="39" grpId="0"/>
      <p:bldP spid="8" grpId="0"/>
      <p:bldP spid="8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2AF1E-557D-4221-9D21-570A14FA3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6873" y="4234182"/>
            <a:ext cx="2647554" cy="1991557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</a:t>
            </a:r>
            <a:b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sr-Cyrl-RS" sz="3200" u="sng" dirty="0" smtClean="0">
                <a:cs typeface="Times New Roman" panose="02020603050405020304" pitchFamily="18" charset="0"/>
              </a:rPr>
              <a:t/>
            </a:r>
            <a:br>
              <a:rPr lang="sr-Cyrl-RS" sz="3200" u="sng" dirty="0" smtClean="0">
                <a:cs typeface="Times New Roman" panose="02020603050405020304" pitchFamily="18" charset="0"/>
              </a:rPr>
            </a:b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cs typeface="Times New Roman" panose="02020603050405020304" pitchFamily="18" charset="0"/>
              </a:rPr>
              <a:t/>
            </a:r>
            <a:br>
              <a:rPr lang="sr-Cyrl-RS" sz="3200" dirty="0" smtClean="0">
                <a:cs typeface="Times New Roman" panose="02020603050405020304" pitchFamily="18" charset="0"/>
              </a:rPr>
            </a:br>
            <a:r>
              <a:rPr lang="sr-Cyrl-RS" sz="3200" dirty="0" smtClean="0">
                <a:cs typeface="Times New Roman" panose="02020603050405020304" pitchFamily="18" charset="0"/>
              </a:rPr>
              <a:t> 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4F12CC6-979F-46DD-8BD5-07EA177781D0}"/>
              </a:ext>
            </a:extLst>
          </p:cNvPr>
          <p:cNvSpPr txBox="1"/>
          <p:nvPr/>
        </p:nvSpPr>
        <p:spPr>
          <a:xfrm flipH="1">
            <a:off x="2466123" y="3587788"/>
            <a:ext cx="432360" cy="59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6D5946B-0B13-4A50-A115-E40E465C959B}"/>
              </a:ext>
            </a:extLst>
          </p:cNvPr>
          <p:cNvSpPr txBox="1"/>
          <p:nvPr/>
        </p:nvSpPr>
        <p:spPr>
          <a:xfrm flipH="1">
            <a:off x="2275507" y="3602327"/>
            <a:ext cx="38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F8ED21E2-A722-4F53-818F-3C611ED314DE}"/>
              </a:ext>
            </a:extLst>
          </p:cNvPr>
          <p:cNvCxnSpPr/>
          <p:nvPr/>
        </p:nvCxnSpPr>
        <p:spPr>
          <a:xfrm flipV="1">
            <a:off x="1286429" y="4511507"/>
            <a:ext cx="1863360" cy="1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9A4CD95-C44E-4AA5-9B90-1DE74D680AD1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17AB319-9923-4BD5-8655-F59EE408755F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786D7A7-51BC-427F-BCFC-23610EE1814A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1F636AE-1A39-4C49-A8A9-11EF71B1CFF3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9C7876B-171F-4DE7-8C66-E271F62E7535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536B299-886F-46BF-A727-512432A21BF0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60D4248-E401-44EA-BB24-1F4C5C5D08C2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63E8F66-81C6-45AC-AE5B-C8FB5146E5A1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BC06E08-B07E-4B12-B3DD-064765C23ED3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DC707008-9CE5-4B4C-B380-FB1909FF30C2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7A0C4FDC-4D0E-4880-92B4-D6BF2A5F617A}"/>
              </a:ext>
            </a:extLst>
          </p:cNvPr>
          <p:cNvSpPr txBox="1"/>
          <p:nvPr/>
        </p:nvSpPr>
        <p:spPr>
          <a:xfrm>
            <a:off x="970020" y="3754810"/>
            <a:ext cx="32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+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B73FA4C-DCB1-4A75-9AA1-5735FFD02EED}"/>
              </a:ext>
            </a:extLst>
          </p:cNvPr>
          <p:cNvSpPr txBox="1"/>
          <p:nvPr/>
        </p:nvSpPr>
        <p:spPr>
          <a:xfrm>
            <a:off x="1339086" y="4410257"/>
            <a:ext cx="2228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1677534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2A7A08D3-9D95-4F5E-9EFC-51654567DA08}"/>
              </a:ext>
            </a:extLst>
          </p:cNvPr>
          <p:cNvSpPr/>
          <p:nvPr/>
        </p:nvSpPr>
        <p:spPr>
          <a:xfrm>
            <a:off x="8018585" y="3826412"/>
            <a:ext cx="45719" cy="5627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95243" y="3946554"/>
            <a:ext cx="3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4</a:t>
            </a:r>
            <a:endParaRPr lang="sr-Latn-RS" sz="3200" dirty="0"/>
          </a:p>
        </p:txBody>
      </p:sp>
      <p:sp>
        <p:nvSpPr>
          <p:cNvPr id="4" name="Rectangle 3"/>
          <p:cNvSpPr/>
          <p:nvPr/>
        </p:nvSpPr>
        <p:spPr>
          <a:xfrm>
            <a:off x="420341" y="501883"/>
            <a:ext cx="11384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Израчунаћемо призвод бројева 57 846 и 29  на други начин, са помицањем удесно, тј. </a:t>
            </a:r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ножећи прво цифром десетица, па онда цифром јединица.</a:t>
            </a:r>
            <a:r>
              <a:rPr lang="sr-Cyrl-R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sr-Latn-C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857" y="2405410"/>
            <a:ext cx="356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  </a:t>
            </a:r>
            <a:r>
              <a:rPr lang="sr-Cyrl-R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начин: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67644" y="3216247"/>
            <a:ext cx="3157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57846 </a:t>
            </a:r>
            <a:r>
              <a:rPr lang="sr-Cyrl-R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R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sr-Latn-R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43359" y="3588023"/>
            <a:ext cx="311265" cy="58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6</a:t>
            </a:r>
            <a:endParaRPr lang="sr-Latn-R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584136" y="3602328"/>
            <a:ext cx="23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2036" y="3601799"/>
            <a:ext cx="23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15071" y="3602857"/>
            <a:ext cx="23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59656" y="3945472"/>
            <a:ext cx="276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1</a:t>
            </a:r>
            <a:endParaRPr lang="sr-Latn-R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267318" y="3973810"/>
            <a:ext cx="366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19851" y="3960085"/>
            <a:ext cx="349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0</a:t>
            </a:r>
            <a:endParaRPr lang="sr-Latn-R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597325" y="3973809"/>
            <a:ext cx="7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728" y="2966928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5" name="Rectangle 54"/>
          <p:cNvSpPr/>
          <p:nvPr/>
        </p:nvSpPr>
        <p:spPr>
          <a:xfrm>
            <a:off x="2248694" y="2991878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6" name="Rectangle 55"/>
          <p:cNvSpPr/>
          <p:nvPr/>
        </p:nvSpPr>
        <p:spPr>
          <a:xfrm>
            <a:off x="2002502" y="2977312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7" name="Rectangle 56"/>
          <p:cNvSpPr/>
          <p:nvPr/>
        </p:nvSpPr>
        <p:spPr>
          <a:xfrm>
            <a:off x="1836125" y="2964698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8" name="Rectangle 57"/>
          <p:cNvSpPr/>
          <p:nvPr/>
        </p:nvSpPr>
        <p:spPr>
          <a:xfrm>
            <a:off x="1618406" y="300695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9" name="Rectangle 58"/>
          <p:cNvSpPr/>
          <p:nvPr/>
        </p:nvSpPr>
        <p:spPr>
          <a:xfrm>
            <a:off x="3194559" y="3019113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60" name="Rectangle 59"/>
          <p:cNvSpPr/>
          <p:nvPr/>
        </p:nvSpPr>
        <p:spPr>
          <a:xfrm>
            <a:off x="2961264" y="299015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ABCDB0F0-FD18-40C1-930B-330B538B66A7}"/>
              </a:ext>
            </a:extLst>
          </p:cNvPr>
          <p:cNvSpPr/>
          <p:nvPr/>
        </p:nvSpPr>
        <p:spPr>
          <a:xfrm>
            <a:off x="5586511" y="1724815"/>
            <a:ext cx="6028282" cy="42031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ОБРАЗЛОЖЕЊЕ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6=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2, 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· 4= 8 + 1=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· 8 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6, 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· 7 =14+1=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5, 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· 5 = 10+ 1=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11.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6= 54.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4= 36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41. Пишемо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· 8 = 72 + 4=76. Пишемо 6, а памтимо 7.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=63+7= 70. Пишемо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памтимо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Подвучемо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саберемо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endCxn id="2" idx="0"/>
          </p:cNvCxnSpPr>
          <p:nvPr/>
        </p:nvCxnSpPr>
        <p:spPr>
          <a:xfrm>
            <a:off x="3149789" y="4234182"/>
            <a:ext cx="1200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88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2" grpId="0"/>
      <p:bldP spid="54" grpId="0"/>
      <p:bldP spid="27" grpId="0"/>
      <p:bldP spid="11" grpId="0"/>
      <p:bldP spid="33" grpId="0"/>
      <p:bldP spid="34" grpId="0"/>
      <p:bldP spid="36" grpId="0"/>
      <p:bldP spid="31" grpId="0"/>
      <p:bldP spid="32" grpId="0"/>
      <p:bldP spid="38" grpId="0"/>
      <p:bldP spid="39" grpId="0"/>
      <p:bldP spid="8" grpId="0"/>
      <p:bldP spid="8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60" grpId="0"/>
      <p:bldP spid="6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13D506-47E5-4522-AB94-DDF283A54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085" y="407963"/>
            <a:ext cx="10821766" cy="773018"/>
          </a:xfrm>
        </p:spPr>
        <p:txBody>
          <a:bodyPr>
            <a:noAutofit/>
          </a:bodyPr>
          <a:lstStyle/>
          <a:p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BA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Израчунај и провјери добијене резултате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BA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Уџбеник стр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125, </a:t>
            </a:r>
            <a:r>
              <a:rPr lang="sr-Cyrl-BA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148.):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б)</a:t>
            </a:r>
          </a:p>
          <a:p>
            <a:pPr algn="l"/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4056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23                                                84057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2289D1A-97BC-4B49-BCD6-E5AF06CC614E}"/>
              </a:ext>
            </a:extLst>
          </p:cNvPr>
          <p:cNvCxnSpPr>
            <a:cxnSpLocks/>
          </p:cNvCxnSpPr>
          <p:nvPr/>
        </p:nvCxnSpPr>
        <p:spPr>
          <a:xfrm>
            <a:off x="145171" y="2258057"/>
            <a:ext cx="177123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C074F15-E7A8-41AF-A9E7-0A927B1ABFC1}"/>
              </a:ext>
            </a:extLst>
          </p:cNvPr>
          <p:cNvCxnSpPr>
            <a:cxnSpLocks/>
          </p:cNvCxnSpPr>
          <p:nvPr/>
        </p:nvCxnSpPr>
        <p:spPr>
          <a:xfrm flipV="1">
            <a:off x="145171" y="3067251"/>
            <a:ext cx="1771235" cy="1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EE5BB56-465F-460D-B452-001955F6186F}"/>
              </a:ext>
            </a:extLst>
          </p:cNvPr>
          <p:cNvSpPr txBox="1"/>
          <p:nvPr/>
        </p:nvSpPr>
        <p:spPr>
          <a:xfrm>
            <a:off x="97662" y="2641432"/>
            <a:ext cx="37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+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2D6ADF-C00B-412E-9F08-1551894DFEEF}"/>
              </a:ext>
            </a:extLst>
          </p:cNvPr>
          <p:cNvSpPr txBox="1"/>
          <p:nvPr/>
        </p:nvSpPr>
        <p:spPr>
          <a:xfrm>
            <a:off x="477490" y="3031801"/>
            <a:ext cx="1252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93288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77D00437-EDDF-4B43-B1F1-A777CFE1AD82}"/>
              </a:ext>
            </a:extLst>
          </p:cNvPr>
          <p:cNvCxnSpPr/>
          <p:nvPr/>
        </p:nvCxnSpPr>
        <p:spPr>
          <a:xfrm>
            <a:off x="5121025" y="2246529"/>
            <a:ext cx="1505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12567CB5-A75F-4912-9914-79EF2EE11B41}"/>
              </a:ext>
            </a:extLst>
          </p:cNvPr>
          <p:cNvCxnSpPr/>
          <p:nvPr/>
        </p:nvCxnSpPr>
        <p:spPr>
          <a:xfrm flipV="1">
            <a:off x="5146506" y="2927687"/>
            <a:ext cx="1683843" cy="29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747216B-5888-4598-AC84-13B37A279600}"/>
              </a:ext>
            </a:extLst>
          </p:cNvPr>
          <p:cNvSpPr txBox="1"/>
          <p:nvPr/>
        </p:nvSpPr>
        <p:spPr>
          <a:xfrm>
            <a:off x="4679169" y="2456766"/>
            <a:ext cx="45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+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95057" y="2588880"/>
            <a:ext cx="746038" cy="1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BB01E6-A32B-4577-A211-F5B1D6739A5E}"/>
              </a:ext>
            </a:extLst>
          </p:cNvPr>
          <p:cNvSpPr txBox="1"/>
          <p:nvPr/>
        </p:nvSpPr>
        <p:spPr>
          <a:xfrm>
            <a:off x="5003208" y="2890967"/>
            <a:ext cx="174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3782565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468560" y="2510876"/>
            <a:ext cx="632328" cy="2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0267" y="22250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4381" y="25499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 flipV="1">
            <a:off x="1193331" y="2580119"/>
            <a:ext cx="31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090" y="22250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256" y="22284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6435" y="2231874"/>
            <a:ext cx="29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09308" y="21801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1390" y="25600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7972" y="25745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770" y="2560028"/>
            <a:ext cx="40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10642" y="2185988"/>
            <a:ext cx="29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00124" y="2194055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61070" y="2196430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67481" y="2508959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03861" y="2506697"/>
            <a:ext cx="379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37045" y="2501971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93677" y="2518079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09779" y="2193184"/>
            <a:ext cx="502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63580" y="2183366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76816" y="2511221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87000" y="2496627"/>
            <a:ext cx="4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13D506-47E5-4522-AB94-DDF283A54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576" y="700906"/>
            <a:ext cx="11497524" cy="773018"/>
          </a:xfrm>
        </p:spPr>
        <p:txBody>
          <a:bodyPr>
            <a:noAutofit/>
          </a:bodyPr>
          <a:lstStyle/>
          <a:p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Израчунај и провјери добијене резултате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BA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Радна свеска </a:t>
            </a:r>
            <a:r>
              <a:rPr lang="sr-Cyrl-BA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73, </a:t>
            </a:r>
            <a:r>
              <a:rPr lang="sr-Cyrl-BA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97.):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</a:t>
            </a: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3078 · 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2289D1A-97BC-4B49-BCD6-E5AF06CC614E}"/>
              </a:ext>
            </a:extLst>
          </p:cNvPr>
          <p:cNvCxnSpPr>
            <a:cxnSpLocks/>
          </p:cNvCxnSpPr>
          <p:nvPr/>
        </p:nvCxnSpPr>
        <p:spPr>
          <a:xfrm>
            <a:off x="369860" y="2257757"/>
            <a:ext cx="177123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C074F15-E7A8-41AF-A9E7-0A927B1ABFC1}"/>
              </a:ext>
            </a:extLst>
          </p:cNvPr>
          <p:cNvCxnSpPr>
            <a:cxnSpLocks/>
          </p:cNvCxnSpPr>
          <p:nvPr/>
        </p:nvCxnSpPr>
        <p:spPr>
          <a:xfrm flipV="1">
            <a:off x="477490" y="3052406"/>
            <a:ext cx="1771235" cy="1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EE5BB56-465F-460D-B452-001955F6186F}"/>
              </a:ext>
            </a:extLst>
          </p:cNvPr>
          <p:cNvSpPr txBox="1"/>
          <p:nvPr/>
        </p:nvSpPr>
        <p:spPr>
          <a:xfrm>
            <a:off x="97662" y="2641432"/>
            <a:ext cx="37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+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2D6ADF-C00B-412E-9F08-1551894DFEEF}"/>
              </a:ext>
            </a:extLst>
          </p:cNvPr>
          <p:cNvSpPr txBox="1"/>
          <p:nvPr/>
        </p:nvSpPr>
        <p:spPr>
          <a:xfrm>
            <a:off x="673750" y="3029579"/>
            <a:ext cx="1252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80028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95057" y="2588880"/>
            <a:ext cx="746038" cy="1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6958" y="22421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2047" y="25792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 flipV="1">
            <a:off x="1310790" y="2596632"/>
            <a:ext cx="31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256" y="22284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6435" y="2231874"/>
            <a:ext cx="29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3221" y="25610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30486" y="257374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826" y="2562997"/>
            <a:ext cx="40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116" y="2235265"/>
            <a:ext cx="516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4175" y="1716885"/>
            <a:ext cx="39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1024" y="1713970"/>
            <a:ext cx="39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130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4" grpId="0"/>
      <p:bldP spid="27" grpId="0"/>
      <p:bldP spid="28" grpId="0"/>
      <p:bldP spid="30" grpId="0"/>
      <p:bldP spid="31" grpId="0"/>
      <p:bldP spid="33" grpId="0"/>
      <p:bldP spid="34" grpId="0"/>
      <p:bldP spid="35" grpId="0"/>
      <p:bldP spid="2" grpId="0"/>
      <p:bldP spid="6" grpId="0"/>
      <p:bldP spid="6" grpId="1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B492C-2A1E-4696-B2DA-4334849B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" y="844063"/>
            <a:ext cx="11184988" cy="541606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/>
              <a:t/>
            </a:r>
            <a:br>
              <a:rPr lang="sr-Cyrl-RS" dirty="0"/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уџбенику на страни </a:t>
            </a:r>
            <a:r>
              <a:rPr lang="sr-Cyrl-B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125. 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ријешите </a:t>
            </a:r>
            <a:r>
              <a:rPr lang="sr-Cyrl-B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148. под в) и г) 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B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149. задатак.</a:t>
            </a:r>
            <a:r>
              <a:rPr lang="sr-Cyrl-RS" sz="3600" dirty="0">
                <a:solidFill>
                  <a:schemeClr val="tx1"/>
                </a:solidFill>
              </a:rPr>
              <a:t/>
            </a:r>
            <a:br>
              <a:rPr lang="sr-Cyrl-R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818</TotalTime>
  <Words>554</Words>
  <Application>Microsoft Office PowerPoint</Application>
  <PresentationFormat>Widescreen</PresentationFormat>
  <Paragraphs>154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Ion</vt:lpstr>
      <vt:lpstr>Множење вишецифреног броја двоцифреним бројем  Математика – 5. разред </vt:lpstr>
      <vt:lpstr>           </vt:lpstr>
      <vt:lpstr>           </vt:lpstr>
      <vt:lpstr>PowerPoint Presentation</vt:lpstr>
      <vt:lpstr>PowerPoint Presentation</vt:lpstr>
      <vt:lpstr>  Задаци за самосталан рад:  У уџбенику на страни 125. ријешите 148. под в) и г) и 149. задатак.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Jadranka</dc:creator>
  <cp:lastModifiedBy>Lenovo</cp:lastModifiedBy>
  <cp:revision>130</cp:revision>
  <dcterms:created xsi:type="dcterms:W3CDTF">2021-01-27T21:44:23Z</dcterms:created>
  <dcterms:modified xsi:type="dcterms:W3CDTF">2021-02-02T05:09:27Z</dcterms:modified>
</cp:coreProperties>
</file>