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0062-4F18-4358-AB3F-001DC2A8F441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6D88B-3AFB-4747-9C01-D866A867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2286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FRIENDS 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</a:rPr>
              <a:t>MATTER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67056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Gordan\Desktop\Friends-Forever-Latest-Hindi-Dosti-Shayari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096000" cy="3381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erlin Sans FB" pitchFamily="34" charset="0"/>
              </a:rPr>
              <a:t>Homework: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Workbook, page 33: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Exercise 1: The sentences below are jumbled. Read them in proper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Exercise 4: Use everyday expressions from the text  to complete the dialogs.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Exercise 5: Read the text in exercise 1 again and write T(true) or F (false)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Gordan\Desktop\BYN17807_SammiIntern_BlogIcon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5897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endParaRPr lang="en-US" sz="5400" i="1" dirty="0" smtClean="0">
              <a:solidFill>
                <a:srgbClr val="FF0000"/>
              </a:solidFill>
              <a:latin typeface="Bernard MT Condensed" pitchFamily="18" charset="0"/>
            </a:endParaRPr>
          </a:p>
          <a:p>
            <a:r>
              <a:rPr lang="en-US" sz="5400" i="1" dirty="0" smtClean="0">
                <a:solidFill>
                  <a:srgbClr val="FF0000"/>
                </a:solidFill>
                <a:latin typeface="Bernard MT Condensed" pitchFamily="18" charset="0"/>
              </a:rPr>
              <a:t>What kind of series do you like?</a:t>
            </a:r>
          </a:p>
          <a:p>
            <a:r>
              <a:rPr lang="en-US" sz="5400" i="1" dirty="0" smtClean="0">
                <a:solidFill>
                  <a:srgbClr val="FF0000"/>
                </a:solidFill>
                <a:latin typeface="Bernard MT Condensed" pitchFamily="18" charset="0"/>
              </a:rPr>
              <a:t>When do they show your favorite TV series?</a:t>
            </a:r>
            <a:endParaRPr lang="en-US" sz="5400" i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1266" name="AutoShape 2" descr="Djeca i TV: šta gledati, u kojoj dobi, koliko - i može li dijete uopće gledati  TV? - Psihologija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 descr="C:\Users\Gordan\Desktop\image_3w2g4EFzmTpyX9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Gordan\Desktop\MV5BODg3ZmFmMzAtMTY0Yi00ZDdmLTk1MWMtOThjNjJjODlhMzkwXkEyXkFqcGdeQXVyNTE1NjY5Mg@@._V1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537610" cy="5074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>
                <a:latin typeface="Bernard MT Condensed" pitchFamily="18" charset="0"/>
              </a:rPr>
              <a:t>New vocabulary: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ernard MT Condensed" pitchFamily="18" charset="0"/>
              </a:rPr>
              <a:t>m</a:t>
            </a:r>
            <a:r>
              <a:rPr lang="en-US" dirty="0" smtClean="0">
                <a:latin typeface="Bernard MT Condensed" pitchFamily="18" charset="0"/>
              </a:rPr>
              <a:t>atter- something that matters is important</a:t>
            </a:r>
          </a:p>
          <a:p>
            <a:r>
              <a:rPr lang="en-US" dirty="0">
                <a:latin typeface="Bernard MT Condensed" pitchFamily="18" charset="0"/>
              </a:rPr>
              <a:t>t</a:t>
            </a:r>
            <a:r>
              <a:rPr lang="en-US" dirty="0" smtClean="0">
                <a:latin typeface="Bernard MT Condensed" pitchFamily="18" charset="0"/>
              </a:rPr>
              <a:t>he other day- a few days ago or yesterday</a:t>
            </a:r>
          </a:p>
          <a:p>
            <a:r>
              <a:rPr lang="en-US" dirty="0">
                <a:latin typeface="Bernard MT Condensed" pitchFamily="18" charset="0"/>
              </a:rPr>
              <a:t>d</a:t>
            </a:r>
            <a:r>
              <a:rPr lang="en-US" dirty="0" smtClean="0">
                <a:latin typeface="Bernard MT Condensed" pitchFamily="18" charset="0"/>
              </a:rPr>
              <a:t>owntown – in the center of the city</a:t>
            </a:r>
          </a:p>
          <a:p>
            <a:r>
              <a:rPr lang="en-US" dirty="0">
                <a:latin typeface="Bernard MT Condensed" pitchFamily="18" charset="0"/>
              </a:rPr>
              <a:t>c</a:t>
            </a:r>
            <a:r>
              <a:rPr lang="en-US" dirty="0" smtClean="0">
                <a:latin typeface="Bernard MT Condensed" pitchFamily="18" charset="0"/>
              </a:rPr>
              <a:t>omic books – story in pictures e.g. Mickey Mouse</a:t>
            </a:r>
          </a:p>
          <a:p>
            <a:r>
              <a:rPr lang="en-US" dirty="0" smtClean="0">
                <a:latin typeface="Bernard MT Condensed" pitchFamily="18" charset="0"/>
              </a:rPr>
              <a:t>science-fiction (sci-fi)- modern story or movie about the way of living in the future</a:t>
            </a:r>
          </a:p>
          <a:p>
            <a:endParaRPr lang="en-US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AutoShape 4" descr="18&quot; Birthday Present &amp; B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18&quot; Birthday Present &amp; B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5" name="Picture 11" descr="C:\Users\Gordan\Desktop\323-happybirthday_gifttag-85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8458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erlin Sans FB" pitchFamily="34" charset="0"/>
              </a:rPr>
              <a:t>Choose the correct word or </a:t>
            </a:r>
            <a:r>
              <a:rPr lang="en-US" sz="3200" dirty="0" smtClean="0">
                <a:latin typeface="Berlin Sans FB" pitchFamily="34" charset="0"/>
              </a:rPr>
              <a:t>phrase</a:t>
            </a:r>
            <a:r>
              <a:rPr lang="sr-Latn-RS" sz="3200" dirty="0" smtClean="0">
                <a:latin typeface="Berlin Sans FB" pitchFamily="34" charset="0"/>
              </a:rPr>
              <a:t> </a:t>
            </a:r>
            <a:r>
              <a:rPr lang="en-US" sz="3200" dirty="0" smtClean="0">
                <a:latin typeface="Berlin Sans FB" pitchFamily="34" charset="0"/>
              </a:rPr>
              <a:t>(Student</a:t>
            </a:r>
            <a:r>
              <a:rPr lang="sr-Latn-RS" sz="3200" dirty="0" smtClean="0">
                <a:latin typeface="Berlin Sans FB" pitchFamily="34" charset="0"/>
              </a:rPr>
              <a:t>’s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smtClean="0">
                <a:latin typeface="Berlin Sans FB" pitchFamily="34" charset="0"/>
              </a:rPr>
              <a:t>book page 52, exercise 1) 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You can find the most shops and restaurants in big cities </a:t>
            </a:r>
            <a:r>
              <a:rPr lang="en-US" b="1" dirty="0" smtClean="0">
                <a:latin typeface="Berlin Sans FB" pitchFamily="34" charset="0"/>
              </a:rPr>
              <a:t>downtown/out of the city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That’s </a:t>
            </a:r>
            <a:r>
              <a:rPr lang="en-US" b="1" dirty="0" smtClean="0">
                <a:latin typeface="Berlin Sans FB" pitchFamily="34" charset="0"/>
              </a:rPr>
              <a:t>correctly/exactly </a:t>
            </a:r>
            <a:r>
              <a:rPr lang="en-US" dirty="0" smtClean="0">
                <a:latin typeface="Berlin Sans FB" pitchFamily="34" charset="0"/>
              </a:rPr>
              <a:t>what he said.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rlin Sans FB" pitchFamily="34" charset="0"/>
              </a:rPr>
              <a:t>Rare/Real </a:t>
            </a:r>
            <a:r>
              <a:rPr lang="en-US" dirty="0" smtClean="0">
                <a:latin typeface="Berlin Sans FB" pitchFamily="34" charset="0"/>
              </a:rPr>
              <a:t>collections of comic books and movies are often more expensive than new 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Books and movies about life on other planets belong to </a:t>
            </a:r>
            <a:r>
              <a:rPr lang="en-US" b="1" dirty="0" smtClean="0">
                <a:latin typeface="Berlin Sans FB" pitchFamily="34" charset="0"/>
              </a:rPr>
              <a:t>romantic stories/science fiction.</a:t>
            </a:r>
            <a:endParaRPr lang="en-US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I like some school  subjects, </a:t>
            </a:r>
            <a:r>
              <a:rPr lang="en-US" b="1" dirty="0" smtClean="0">
                <a:latin typeface="Berlin Sans FB" pitchFamily="34" charset="0"/>
              </a:rPr>
              <a:t>special/especially   </a:t>
            </a:r>
            <a:r>
              <a:rPr lang="en-US" dirty="0" smtClean="0">
                <a:latin typeface="Berlin Sans FB" pitchFamily="34" charset="0"/>
              </a:rPr>
              <a:t>English.</a:t>
            </a:r>
          </a:p>
          <a:p>
            <a:pPr marL="514350" indent="-514350">
              <a:buNone/>
            </a:pPr>
            <a:endParaRPr lang="en-US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erlin Sans FB Demi" pitchFamily="34" charset="0"/>
              </a:rPr>
              <a:t>Key : </a:t>
            </a:r>
            <a:r>
              <a:rPr lang="en-US" sz="3200" dirty="0" smtClean="0">
                <a:latin typeface="Berlin Sans FB Demi" pitchFamily="34" charset="0"/>
              </a:rPr>
              <a:t>Student</a:t>
            </a:r>
            <a:r>
              <a:rPr lang="sr-Latn-RS" sz="3200" dirty="0" smtClean="0">
                <a:latin typeface="Berlin Sans FB Demi" pitchFamily="34" charset="0"/>
              </a:rPr>
              <a:t>’s</a:t>
            </a:r>
            <a:r>
              <a:rPr lang="en-US" sz="3200" dirty="0" smtClean="0">
                <a:latin typeface="Berlin Sans FB Demi" pitchFamily="34" charset="0"/>
              </a:rPr>
              <a:t> </a:t>
            </a:r>
            <a:r>
              <a:rPr lang="en-US" sz="3200" dirty="0" smtClean="0">
                <a:latin typeface="Berlin Sans FB Demi" pitchFamily="34" charset="0"/>
              </a:rPr>
              <a:t>book page 52, exercise 1</a:t>
            </a:r>
            <a:endParaRPr lang="en-US" sz="3200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You can find the most shops and restaurants in big cities </a:t>
            </a:r>
            <a:r>
              <a:rPr lang="en-US" b="1" dirty="0" smtClean="0">
                <a:latin typeface="Berlin Sans FB" pitchFamily="34" charset="0"/>
              </a:rPr>
              <a:t>downtown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That’s </a:t>
            </a:r>
            <a:r>
              <a:rPr lang="en-US" b="1" dirty="0" smtClean="0">
                <a:latin typeface="Berlin Sans FB" pitchFamily="34" charset="0"/>
              </a:rPr>
              <a:t>exactly </a:t>
            </a:r>
            <a:r>
              <a:rPr lang="en-US" dirty="0" smtClean="0">
                <a:latin typeface="Berlin Sans FB" pitchFamily="34" charset="0"/>
              </a:rPr>
              <a:t>what he said.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erlin Sans FB" pitchFamily="34" charset="0"/>
              </a:rPr>
              <a:t>Rare </a:t>
            </a:r>
            <a:r>
              <a:rPr lang="en-US" dirty="0" smtClean="0">
                <a:latin typeface="Berlin Sans FB" pitchFamily="34" charset="0"/>
              </a:rPr>
              <a:t>collections of comic books and movies are often more expensive than new 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Books and movies about life on other planets belong to </a:t>
            </a:r>
            <a:r>
              <a:rPr lang="en-US" b="1" dirty="0" smtClean="0">
                <a:latin typeface="Berlin Sans FB" pitchFamily="34" charset="0"/>
              </a:rPr>
              <a:t>romantic stories.</a:t>
            </a:r>
            <a:endParaRPr lang="en-US" dirty="0" smtClean="0"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lin Sans FB" pitchFamily="34" charset="0"/>
              </a:rPr>
              <a:t>I like some school  subjects, </a:t>
            </a:r>
            <a:r>
              <a:rPr lang="en-US" b="1" dirty="0" smtClean="0">
                <a:latin typeface="Berlin Sans FB" pitchFamily="34" charset="0"/>
              </a:rPr>
              <a:t>especially   </a:t>
            </a:r>
            <a:r>
              <a:rPr lang="en-US" dirty="0" smtClean="0">
                <a:latin typeface="Berlin Sans FB" pitchFamily="34" charset="0"/>
              </a:rPr>
              <a:t>English.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erlin Sans FB" pitchFamily="34" charset="0"/>
              </a:rPr>
              <a:t>Join the parts on the left and right to get everyday expressions from text 4.6:</a:t>
            </a:r>
            <a:endParaRPr lang="en-US" sz="3200" dirty="0">
              <a:latin typeface="Berlin Sans FB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Berlin Sans FB" pitchFamily="34" charset="0"/>
                        </a:rPr>
                        <a:t>have</a:t>
                      </a:r>
                      <a:endParaRPr lang="en-US" sz="3200" b="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Berlin Sans FB" pitchFamily="34" charset="0"/>
                        </a:rPr>
                        <a:t>did last year</a:t>
                      </a:r>
                      <a:endParaRPr lang="en-US" sz="3200" b="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the other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chance 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like we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of fact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didn’t have a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matter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as a matter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an idea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friends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erlin Sans FB" pitchFamily="34" charset="0"/>
                        </a:rPr>
                        <a:t>day</a:t>
                      </a:r>
                      <a:endParaRPr lang="en-US" sz="3200" dirty="0"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Berlin Sans FB" pitchFamily="34" charset="0"/>
              </a:rPr>
              <a:t>Key: student</a:t>
            </a:r>
            <a:r>
              <a:rPr lang="sr-Latn-RS" sz="3200" dirty="0" smtClean="0">
                <a:latin typeface="Berlin Sans FB" pitchFamily="34" charset="0"/>
              </a:rPr>
              <a:t>’s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smtClean="0">
                <a:latin typeface="Berlin Sans FB" pitchFamily="34" charset="0"/>
              </a:rPr>
              <a:t>book page 52, exercise 2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erlin Sans FB" pitchFamily="34" charset="0"/>
              </a:rPr>
              <a:t>h</a:t>
            </a:r>
            <a:r>
              <a:rPr lang="en-US" dirty="0" smtClean="0">
                <a:latin typeface="Berlin Sans FB" pitchFamily="34" charset="0"/>
              </a:rPr>
              <a:t>ave an idea</a:t>
            </a:r>
          </a:p>
          <a:p>
            <a:r>
              <a:rPr lang="en-US" dirty="0">
                <a:latin typeface="Berlin Sans FB" pitchFamily="34" charset="0"/>
              </a:rPr>
              <a:t>t</a:t>
            </a:r>
            <a:r>
              <a:rPr lang="en-US" dirty="0" smtClean="0">
                <a:latin typeface="Berlin Sans FB" pitchFamily="34" charset="0"/>
              </a:rPr>
              <a:t>he other day</a:t>
            </a:r>
          </a:p>
          <a:p>
            <a:r>
              <a:rPr lang="en-US" dirty="0">
                <a:latin typeface="Berlin Sans FB" pitchFamily="34" charset="0"/>
              </a:rPr>
              <a:t>l</a:t>
            </a:r>
            <a:r>
              <a:rPr lang="en-US" dirty="0" smtClean="0">
                <a:latin typeface="Berlin Sans FB" pitchFamily="34" charset="0"/>
              </a:rPr>
              <a:t>ike we did last year</a:t>
            </a:r>
          </a:p>
          <a:p>
            <a:r>
              <a:rPr lang="en-US" dirty="0">
                <a:latin typeface="Berlin Sans FB" pitchFamily="34" charset="0"/>
              </a:rPr>
              <a:t>d</a:t>
            </a:r>
            <a:r>
              <a:rPr lang="en-US" dirty="0" smtClean="0">
                <a:latin typeface="Berlin Sans FB" pitchFamily="34" charset="0"/>
              </a:rPr>
              <a:t>idn’t have a chance</a:t>
            </a:r>
          </a:p>
          <a:p>
            <a:r>
              <a:rPr lang="en-US" dirty="0">
                <a:latin typeface="Berlin Sans FB" pitchFamily="34" charset="0"/>
              </a:rPr>
              <a:t>a</a:t>
            </a:r>
            <a:r>
              <a:rPr lang="en-US" dirty="0" smtClean="0">
                <a:latin typeface="Berlin Sans FB" pitchFamily="34" charset="0"/>
              </a:rPr>
              <a:t>s a matter of fact</a:t>
            </a:r>
          </a:p>
          <a:p>
            <a:r>
              <a:rPr lang="en-US" dirty="0">
                <a:latin typeface="Berlin Sans FB" pitchFamily="34" charset="0"/>
              </a:rPr>
              <a:t>f</a:t>
            </a:r>
            <a:r>
              <a:rPr lang="en-US" dirty="0" smtClean="0">
                <a:latin typeface="Berlin Sans FB" pitchFamily="34" charset="0"/>
              </a:rPr>
              <a:t>riends matter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338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Berlin Sans FB Demi</vt:lpstr>
      <vt:lpstr>Bernard MT Condensed</vt:lpstr>
      <vt:lpstr>Calibri</vt:lpstr>
      <vt:lpstr>Office Theme</vt:lpstr>
      <vt:lpstr>FRIENDS MATTER</vt:lpstr>
      <vt:lpstr>PowerPoint Presentation</vt:lpstr>
      <vt:lpstr>PowerPoint Presentation</vt:lpstr>
      <vt:lpstr>New vocabulary:</vt:lpstr>
      <vt:lpstr>PowerPoint Presentation</vt:lpstr>
      <vt:lpstr>Choose the correct word or phrase (Student’s book page 52, exercise 1) </vt:lpstr>
      <vt:lpstr>Key : Student’s book page 52, exercise 1</vt:lpstr>
      <vt:lpstr>Join the parts on the left and right to get everyday expressions from text 4.6:</vt:lpstr>
      <vt:lpstr>Key: student’s book page 52, exercise 2</vt:lpstr>
      <vt:lpstr>Homework: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FRIEND’S MATTER</dc:title>
  <dc:creator>Gordan</dc:creator>
  <cp:lastModifiedBy>11. Kristina Mataruga</cp:lastModifiedBy>
  <cp:revision>17</cp:revision>
  <dcterms:created xsi:type="dcterms:W3CDTF">2021-02-24T13:53:14Z</dcterms:created>
  <dcterms:modified xsi:type="dcterms:W3CDTF">2021-02-26T10:47:49Z</dcterms:modified>
</cp:coreProperties>
</file>