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59" r:id="rId7"/>
    <p:sldId id="267" r:id="rId8"/>
    <p:sldId id="261" r:id="rId9"/>
    <p:sldId id="268" r:id="rId10"/>
    <p:sldId id="260" r:id="rId11"/>
    <p:sldId id="262" r:id="rId12"/>
    <p:sldId id="264" r:id="rId13"/>
    <p:sldId id="265" r:id="rId14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73BE"/>
    <a:srgbClr val="99FF33"/>
    <a:srgbClr val="0033CC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3416" autoAdjust="0"/>
  </p:normalViewPr>
  <p:slideViewPr>
    <p:cSldViewPr>
      <p:cViewPr>
        <p:scale>
          <a:sx n="78" d="100"/>
          <a:sy n="78" d="100"/>
        </p:scale>
        <p:origin x="-1140" y="-2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5D9-37D7-4FB1-880D-102BD9E494D5}" type="datetimeFigureOut">
              <a:rPr lang="sr-Latn-BA" smtClean="0"/>
              <a:pPr/>
              <a:t>1.3.2021.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D9-DC67-4ED5-A881-B5807E93417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08018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5D9-37D7-4FB1-880D-102BD9E494D5}" type="datetimeFigureOut">
              <a:rPr lang="sr-Latn-BA" smtClean="0"/>
              <a:pPr/>
              <a:t>1.3.2021.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D9-DC67-4ED5-A881-B5807E93417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78625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5D9-37D7-4FB1-880D-102BD9E494D5}" type="datetimeFigureOut">
              <a:rPr lang="sr-Latn-BA" smtClean="0"/>
              <a:pPr/>
              <a:t>1.3.2021.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D9-DC67-4ED5-A881-B5807E93417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45086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5D9-37D7-4FB1-880D-102BD9E494D5}" type="datetimeFigureOut">
              <a:rPr lang="sr-Latn-BA" smtClean="0"/>
              <a:pPr/>
              <a:t>1.3.2021.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D9-DC67-4ED5-A881-B5807E93417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45628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5D9-37D7-4FB1-880D-102BD9E494D5}" type="datetimeFigureOut">
              <a:rPr lang="sr-Latn-BA" smtClean="0"/>
              <a:pPr/>
              <a:t>1.3.2021.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D9-DC67-4ED5-A881-B5807E93417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26694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5D9-37D7-4FB1-880D-102BD9E494D5}" type="datetimeFigureOut">
              <a:rPr lang="sr-Latn-BA" smtClean="0"/>
              <a:pPr/>
              <a:t>1.3.2021.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D9-DC67-4ED5-A881-B5807E93417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88829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5D9-37D7-4FB1-880D-102BD9E494D5}" type="datetimeFigureOut">
              <a:rPr lang="sr-Latn-BA" smtClean="0"/>
              <a:pPr/>
              <a:t>1.3.2021.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D9-DC67-4ED5-A881-B5807E93417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5260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5D9-37D7-4FB1-880D-102BD9E494D5}" type="datetimeFigureOut">
              <a:rPr lang="sr-Latn-BA" smtClean="0"/>
              <a:pPr/>
              <a:t>1.3.2021.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D9-DC67-4ED5-A881-B5807E93417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20093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5D9-37D7-4FB1-880D-102BD9E494D5}" type="datetimeFigureOut">
              <a:rPr lang="sr-Latn-BA" smtClean="0"/>
              <a:pPr/>
              <a:t>1.3.2021.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D9-DC67-4ED5-A881-B5807E93417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85671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5D9-37D7-4FB1-880D-102BD9E494D5}" type="datetimeFigureOut">
              <a:rPr lang="sr-Latn-BA" smtClean="0"/>
              <a:pPr/>
              <a:t>1.3.2021.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D9-DC67-4ED5-A881-B5807E93417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63308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5D9-37D7-4FB1-880D-102BD9E494D5}" type="datetimeFigureOut">
              <a:rPr lang="sr-Latn-BA" smtClean="0"/>
              <a:pPr/>
              <a:t>1.3.2021.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B4D9-DC67-4ED5-A881-B5807E93417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11978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D55D9-37D7-4FB1-880D-102BD9E494D5}" type="datetimeFigureOut">
              <a:rPr lang="sr-Latn-BA" smtClean="0"/>
              <a:pPr/>
              <a:t>1.3.2021.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5B4D9-DC67-4ED5-A881-B5807E93417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34857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1059582"/>
            <a:ext cx="7772400" cy="1424732"/>
          </a:xfrm>
        </p:spPr>
        <p:txBody>
          <a:bodyPr>
            <a:normAutofit/>
          </a:bodyPr>
          <a:lstStyle/>
          <a:p>
            <a:r>
              <a:rPr lang="bs-Cyrl-BA" dirty="0" smtClean="0">
                <a:latin typeface="Arial" pitchFamily="34" charset="0"/>
                <a:cs typeface="Arial" pitchFamily="34" charset="0"/>
              </a:rPr>
              <a:t>СРПСКИ ЈЕЗИК</a:t>
            </a:r>
            <a:r>
              <a:rPr lang="sr-Latn-BA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BA" dirty="0" smtClean="0">
                <a:latin typeface="Arial" pitchFamily="34" charset="0"/>
                <a:cs typeface="Arial" pitchFamily="34" charset="0"/>
              </a:rPr>
            </a:br>
            <a:r>
              <a:rPr lang="bs-Cyrl-BA" sz="4000" dirty="0" smtClean="0">
                <a:latin typeface="Arial" pitchFamily="34" charset="0"/>
                <a:cs typeface="Arial" pitchFamily="34" charset="0"/>
              </a:rPr>
              <a:t>3. РАЗРЕД</a:t>
            </a:r>
            <a:endParaRPr lang="sr-Latn-BA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787774"/>
            <a:ext cx="3600400" cy="206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794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Latn-BA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Dž dž</a:t>
            </a:r>
            <a:endParaRPr lang="sr-Latn-BA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5139" y="74409"/>
            <a:ext cx="3038333" cy="1075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8840" y="3487705"/>
            <a:ext cx="1229104" cy="148045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5963" y="94195"/>
            <a:ext cx="1580133" cy="105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6833" y="1696256"/>
            <a:ext cx="2518259" cy="13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6257"/>
            <a:ext cx="2016224" cy="137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928" y="1707654"/>
            <a:ext cx="234828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792" y="3487705"/>
            <a:ext cx="7425420" cy="14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17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3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sz="3600" dirty="0" smtClean="0">
                <a:latin typeface="Arial" pitchFamily="34" charset="0"/>
                <a:cs typeface="Arial" pitchFamily="34" charset="0"/>
              </a:rPr>
              <a:t>Препиши сљедеће реченице писаним словима латинице:</a:t>
            </a:r>
            <a:r>
              <a:rPr lang="bs-Cyrl-BA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bs-Cyrl-BA" sz="3100" dirty="0" smtClean="0">
                <a:latin typeface="Arial" pitchFamily="34" charset="0"/>
                <a:cs typeface="Arial" pitchFamily="34" charset="0"/>
              </a:rPr>
            </a:br>
            <a:endParaRPr lang="sr-Latn-BA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131590"/>
            <a:ext cx="8229600" cy="3394472"/>
          </a:xfrm>
        </p:spPr>
        <p:txBody>
          <a:bodyPr/>
          <a:lstStyle/>
          <a:p>
            <a:pPr marL="0" indent="0">
              <a:buNone/>
            </a:pPr>
            <a:endParaRPr lang="bs-Cyrl-BA" dirty="0" smtClean="0"/>
          </a:p>
          <a:p>
            <a:pPr marL="0" indent="0">
              <a:buNone/>
            </a:pPr>
            <a:endParaRPr lang="bs-Cyrl-BA" dirty="0" smtClean="0"/>
          </a:p>
          <a:p>
            <a:pPr>
              <a:buFont typeface="Courier New" pitchFamily="49" charset="0"/>
              <a:buChar char="o"/>
            </a:pPr>
            <a:r>
              <a:rPr lang="bs-Cyrl-BA" dirty="0" smtClean="0">
                <a:latin typeface="Arial" pitchFamily="34" charset="0"/>
                <a:cs typeface="Arial" pitchFamily="34" charset="0"/>
              </a:rPr>
              <a:t>Ђак има смеђи  џак.</a:t>
            </a:r>
          </a:p>
          <a:p>
            <a:pPr>
              <a:buFont typeface="Courier New" pitchFamily="49" charset="0"/>
              <a:buChar char="o"/>
            </a:pPr>
            <a:r>
              <a:rPr lang="bs-Cyrl-BA" dirty="0" smtClean="0">
                <a:latin typeface="Arial" pitchFamily="34" charset="0"/>
                <a:cs typeface="Arial" pitchFamily="34" charset="0"/>
              </a:rPr>
              <a:t>Анђела је дала Даци дињу. </a:t>
            </a:r>
            <a:endParaRPr lang="sr-Latn-B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4590" y="1995686"/>
            <a:ext cx="1437889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70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4"/>
          </a:xfrm>
        </p:spPr>
        <p:txBody>
          <a:bodyPr>
            <a:normAutofit/>
          </a:bodyPr>
          <a:lstStyle/>
          <a:p>
            <a:r>
              <a:rPr lang="bs-Cyrl-BA" sz="2800" dirty="0" smtClean="0">
                <a:latin typeface="Arial" pitchFamily="34" charset="0"/>
                <a:cs typeface="Arial" pitchFamily="34" charset="0"/>
              </a:rPr>
              <a:t>ЗАДАТАК ЗА САМОСТАЛАН РАД:</a:t>
            </a:r>
            <a:endParaRPr lang="sr-Latn-B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34760"/>
            <a:ext cx="2376264" cy="308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800" y="915567"/>
            <a:ext cx="8361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s-Cyrl-BA" sz="2400" dirty="0" smtClean="0">
                <a:latin typeface="Arial" pitchFamily="34" charset="0"/>
                <a:cs typeface="Arial" pitchFamily="34" charset="0"/>
              </a:rPr>
              <a:t>Урадити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задатке на </a:t>
            </a:r>
            <a:r>
              <a:rPr lang="bs-Cyrl-BA" sz="2400" dirty="0" smtClean="0">
                <a:latin typeface="Arial" pitchFamily="34" charset="0"/>
                <a:cs typeface="Arial" pitchFamily="34" charset="0"/>
              </a:rPr>
              <a:t>56</a:t>
            </a:r>
            <a:r>
              <a:rPr lang="bs-Cyrl-BA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bs-Cyrl-BA" sz="2400" dirty="0" smtClean="0">
                <a:latin typeface="Arial" pitchFamily="34" charset="0"/>
                <a:cs typeface="Arial" pitchFamily="34" charset="0"/>
              </a:rPr>
              <a:t>страни </a:t>
            </a:r>
            <a:r>
              <a:rPr lang="bs-Cyrl-BA" sz="24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bs-Cyrl-BA" sz="2400" dirty="0" smtClean="0">
                <a:latin typeface="Arial" pitchFamily="34" charset="0"/>
                <a:cs typeface="Arial" pitchFamily="34" charset="0"/>
              </a:rPr>
              <a:t>уџбенику “Учим латиницу”. </a:t>
            </a:r>
            <a:endParaRPr lang="bs-Cyrl-BA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34759"/>
            <a:ext cx="2376264" cy="311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67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49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123204"/>
            <a:ext cx="1584176" cy="1344074"/>
          </a:xfrm>
        </p:spPr>
      </p:pic>
      <p:sp>
        <p:nvSpPr>
          <p:cNvPr id="5" name="Oval Callout 4"/>
          <p:cNvSpPr/>
          <p:nvPr/>
        </p:nvSpPr>
        <p:spPr>
          <a:xfrm>
            <a:off x="2123728" y="2085696"/>
            <a:ext cx="2358427" cy="1512168"/>
          </a:xfrm>
          <a:prstGeom prst="wedgeEllipseCallout">
            <a:avLst>
              <a:gd name="adj1" fmla="val -54874"/>
              <a:gd name="adj2" fmla="val 53789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BA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Šta nam to </a:t>
            </a:r>
            <a:r>
              <a:rPr lang="sr-Latn-B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dž</a:t>
            </a:r>
            <a:r>
              <a:rPr lang="sr-Latn-BA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sr-Latn-B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dž</a:t>
            </a:r>
            <a:r>
              <a:rPr lang="sr-Latn-BA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 poručuje</a:t>
            </a:r>
            <a:r>
              <a:rPr lang="bs-Cyrl-BA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sr-Latn-BA" sz="2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46196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r-Latn-B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ječak </a:t>
            </a:r>
            <a:r>
              <a:rPr lang="sr-Latn-B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sr-Latn-B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sr-Latn-B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sr-Latn-B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endParaRPr lang="sr-Latn-BA" sz="28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419872" y="195486"/>
            <a:ext cx="3456383" cy="2229712"/>
          </a:xfrm>
          <a:prstGeom prst="wedgeEllipseCallout">
            <a:avLst>
              <a:gd name="adj1" fmla="val 52579"/>
              <a:gd name="adj2" fmla="val 3704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Dž</a:t>
            </a:r>
            <a:r>
              <a:rPr lang="sr-Latn-BA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bs-Cyrl-BA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Latn-B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dž</a:t>
            </a:r>
            <a:r>
              <a:rPr lang="sr-Latn-BA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bs-Cyrl-BA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Latn-B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dž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bs-Cyrl-BA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r>
              <a:rPr lang="sr-Latn-B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r-Latn-BA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ivan</a:t>
            </a:r>
            <a:r>
              <a:rPr lang="bs-Cyrl-BA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je</a:t>
            </a:r>
            <a:r>
              <a:rPr lang="bs-Cyrl-BA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r-Latn-BA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sr-Latn-B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bs-Cyrl-BA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sr-Latn-B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sr-Latn-BA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aci</a:t>
            </a:r>
            <a:r>
              <a:rPr lang="bs-Cyrl-BA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nauče sva pisana slova latinice</a:t>
            </a:r>
            <a:r>
              <a:rPr lang="bs-Cyrl-BA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Latn-BA" sz="24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696" y="1707654"/>
            <a:ext cx="2050669" cy="163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328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61616"/>
          </a:xfrm>
        </p:spPr>
        <p:txBody>
          <a:bodyPr>
            <a:noAutofit/>
          </a:bodyPr>
          <a:lstStyle/>
          <a:p>
            <a:r>
              <a:rPr lang="bs-Cyrl-BA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bs-Cyrl-BA" sz="2800" dirty="0" smtClean="0">
                <a:latin typeface="Arial" pitchFamily="34" charset="0"/>
                <a:cs typeface="Arial" pitchFamily="34" charset="0"/>
              </a:rPr>
            </a:br>
            <a:r>
              <a:rPr lang="bs-Cyrl-BA" sz="2800" dirty="0" smtClean="0">
                <a:latin typeface="Arial" pitchFamily="34" charset="0"/>
                <a:cs typeface="Arial" pitchFamily="34" charset="0"/>
              </a:rPr>
              <a:t>ПИСАНА СЛОВА ЛАТИНИЦЕ</a:t>
            </a:r>
            <a:br>
              <a:rPr lang="bs-Cyrl-BA" sz="2800" dirty="0" smtClean="0">
                <a:latin typeface="Arial" pitchFamily="34" charset="0"/>
                <a:cs typeface="Arial" pitchFamily="34" charset="0"/>
              </a:rPr>
            </a:br>
            <a:r>
              <a:rPr lang="bs-Cyrl-BA" sz="2800" dirty="0" smtClean="0">
                <a:latin typeface="Arial" pitchFamily="34" charset="0"/>
                <a:cs typeface="Arial" pitchFamily="34" charset="0"/>
              </a:rPr>
              <a:t>(мала и велика латинична слова </a:t>
            </a:r>
            <a:br>
              <a:rPr lang="bs-Cyrl-BA" sz="2800" dirty="0" smtClean="0">
                <a:latin typeface="Arial" pitchFamily="34" charset="0"/>
                <a:cs typeface="Arial" pitchFamily="34" charset="0"/>
              </a:rPr>
            </a:b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Dd, Đđ </a:t>
            </a:r>
            <a:r>
              <a:rPr lang="bs-Cyrl-BA" sz="2800" dirty="0">
                <a:latin typeface="Arial" pitchFamily="34" charset="0"/>
                <a:cs typeface="Arial" pitchFamily="34" charset="0"/>
              </a:rPr>
              <a:t>и</a:t>
            </a:r>
            <a:r>
              <a:rPr lang="bs-Cyrl-B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Dž dž</a:t>
            </a:r>
            <a:r>
              <a:rPr lang="sr-Latn-BA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sr-Latn-B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355726"/>
            <a:ext cx="5098554" cy="2395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827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8929416" cy="4868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65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8568952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92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507288" cy="857250"/>
          </a:xfrm>
        </p:spPr>
        <p:txBody>
          <a:bodyPr>
            <a:noAutofit/>
          </a:bodyPr>
          <a:lstStyle/>
          <a:p>
            <a:pPr algn="l"/>
            <a:r>
              <a:rPr lang="sr-Latn-BA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D d</a:t>
            </a:r>
            <a:endParaRPr lang="sr-Latn-BA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111"/>
            <a:ext cx="2592288" cy="39648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398" y="109914"/>
            <a:ext cx="2413034" cy="1134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67107"/>
            <a:ext cx="1855368" cy="117693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3" y="1563638"/>
            <a:ext cx="1911152" cy="125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686" y="1563638"/>
            <a:ext cx="1763522" cy="125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6326" y="3219822"/>
            <a:ext cx="5900458" cy="187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63638"/>
            <a:ext cx="1886080" cy="125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08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085"/>
            <a:ext cx="8568951" cy="4483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20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Latn-BA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 đ</a:t>
            </a:r>
            <a:endParaRPr lang="sr-Latn-BA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167594"/>
            <a:ext cx="2592288" cy="378042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206" y="141480"/>
            <a:ext cx="2404918" cy="990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3131" y="38750"/>
            <a:ext cx="1101668" cy="126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3131" y="1735186"/>
            <a:ext cx="206829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405" y="1726715"/>
            <a:ext cx="2041291" cy="124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9593" y="1726714"/>
            <a:ext cx="1436531" cy="12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363838"/>
            <a:ext cx="6120679" cy="146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07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05" y="360476"/>
            <a:ext cx="8912891" cy="4515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46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1009</TotalTime>
  <Words>63</Words>
  <Application>Microsoft Office PowerPoint</Application>
  <PresentationFormat>On-screen Show (16:9)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СРПСКИ ЈЕЗИК 3. РАЗРЕД</vt:lpstr>
      <vt:lpstr>Slide 2</vt:lpstr>
      <vt:lpstr> ПИСАНА СЛОВА ЛАТИНИЦЕ (мала и велика латинична слова  Dd, Đđ и Dž dž)</vt:lpstr>
      <vt:lpstr>Slide 4</vt:lpstr>
      <vt:lpstr>Slide 5</vt:lpstr>
      <vt:lpstr>    D d</vt:lpstr>
      <vt:lpstr>Slide 7</vt:lpstr>
      <vt:lpstr>Đ đ</vt:lpstr>
      <vt:lpstr>Slide 9</vt:lpstr>
      <vt:lpstr>Dž dž</vt:lpstr>
      <vt:lpstr>  Препиши сљедеће реченице писаним словима латинице: </vt:lpstr>
      <vt:lpstr>ЗАДАТАК ЗА САМОСТАЛАН РАД: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 3. РАЗРЕД</dc:title>
  <dc:creator>ADMIN-PC</dc:creator>
  <cp:lastModifiedBy>Gordana Popadic</cp:lastModifiedBy>
  <cp:revision>71</cp:revision>
  <dcterms:created xsi:type="dcterms:W3CDTF">2021-02-24T07:06:17Z</dcterms:created>
  <dcterms:modified xsi:type="dcterms:W3CDTF">2021-03-01T08:50:30Z</dcterms:modified>
</cp:coreProperties>
</file>