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s-Latn-BA" smtClean="0"/>
              <a:t>Kliknite da dodate stil podnaslova prototipa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8C62-1F76-4888-992C-79BE78EE8E0E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1D0C-4C74-4B0B-A306-0B9AC4CF2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8C62-1F76-4888-992C-79BE78EE8E0E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1D0C-4C74-4B0B-A306-0B9AC4CF2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8C62-1F76-4888-992C-79BE78EE8E0E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1D0C-4C74-4B0B-A306-0B9AC4CF2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8C62-1F76-4888-992C-79BE78EE8E0E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1D0C-4C74-4B0B-A306-0B9AC4CF2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8C62-1F76-4888-992C-79BE78EE8E0E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1D0C-4C74-4B0B-A306-0B9AC4CF2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8C62-1F76-4888-992C-79BE78EE8E0E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1D0C-4C74-4B0B-A306-0B9AC4CF2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5" name="Čuvar mjesta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6" name="Čuvar mjesta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8C62-1F76-4888-992C-79BE78EE8E0E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8" name="Čuvar mjesta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1D0C-4C74-4B0B-A306-0B9AC4CF2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podata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8C62-1F76-4888-992C-79BE78EE8E0E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4" name="Čuvar mjesta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1D0C-4C74-4B0B-A306-0B9AC4CF2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podata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8C62-1F76-4888-992C-79BE78EE8E0E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1D0C-4C74-4B0B-A306-0B9AC4CF2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8C62-1F76-4888-992C-79BE78EE8E0E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1D0C-4C74-4B0B-A306-0B9AC4CF2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z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8C62-1F76-4888-992C-79BE78EE8E0E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1D0C-4C74-4B0B-A306-0B9AC4CF2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6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08C62-1F76-4888-992C-79BE78EE8E0E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31D0C-4C74-4B0B-A306-0B9AC4CF2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28600" y="0"/>
            <a:ext cx="8915400" cy="1927225"/>
          </a:xfrm>
        </p:spPr>
        <p:txBody>
          <a:bodyPr>
            <a:normAutofit/>
          </a:bodyPr>
          <a:lstStyle/>
          <a:p>
            <a:r>
              <a:rPr lang="it-IT" sz="5400" dirty="0" smtClean="0">
                <a:latin typeface="Britannic Bold" pitchFamily="34" charset="0"/>
              </a:rPr>
              <a:t>Gli Italiani a tavola</a:t>
            </a:r>
            <a:r>
              <a:rPr lang="bs-Cyrl-BA" sz="5400" dirty="0" smtClean="0">
                <a:latin typeface="Britannic Bold" pitchFamily="34" charset="0"/>
              </a:rPr>
              <a:t/>
            </a:r>
            <a:br>
              <a:rPr lang="bs-Cyrl-BA" sz="5400" dirty="0" smtClean="0">
                <a:latin typeface="Britannic Bold" pitchFamily="34" charset="0"/>
              </a:rPr>
            </a:br>
            <a:r>
              <a:rPr lang="bs-Cyrl-BA" sz="5400" dirty="0" smtClean="0">
                <a:latin typeface="Britannic Bold" pitchFamily="34" charset="0"/>
              </a:rPr>
              <a:t>Италијани за столом</a:t>
            </a:r>
            <a:endParaRPr lang="en-US" sz="5400" dirty="0">
              <a:latin typeface="Britannic Bold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486400" y="4724400"/>
            <a:ext cx="2895600" cy="914400"/>
          </a:xfrm>
        </p:spPr>
        <p:txBody>
          <a:bodyPr/>
          <a:lstStyle/>
          <a:p>
            <a:endParaRPr lang="it-IT" dirty="0" smtClean="0"/>
          </a:p>
          <a:p>
            <a:endParaRPr lang="en-US" dirty="0"/>
          </a:p>
        </p:txBody>
      </p:sp>
      <p:pic>
        <p:nvPicPr>
          <p:cNvPr id="11266" name="Picture 2" descr="Резултат слика за пица италиј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172" y="1981200"/>
            <a:ext cx="7741428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</a:t>
            </a:r>
            <a:endParaRPr lang="en-US" dirty="0"/>
          </a:p>
        </p:txBody>
      </p:sp>
      <p:sp>
        <p:nvSpPr>
          <p:cNvPr id="6" name="Čuvar mjesta sadržaja 5"/>
          <p:cNvSpPr>
            <a:spLocks noGrp="1"/>
          </p:cNvSpPr>
          <p:nvPr>
            <p:ph sz="half" idx="1"/>
          </p:nvPr>
        </p:nvSpPr>
        <p:spPr>
          <a:xfrm>
            <a:off x="304800" y="381000"/>
            <a:ext cx="4724400" cy="6096000"/>
          </a:xfrm>
        </p:spPr>
        <p:txBody>
          <a:bodyPr>
            <a:noAutofit/>
          </a:bodyPr>
          <a:lstStyle/>
          <a:p>
            <a:r>
              <a:rPr lang="it-IT" sz="3000" dirty="0" smtClean="0"/>
              <a:t>Gli Italiani apprezzano la buona cucina. Grazie alle cucine regionali ci sono moltissimi piat</a:t>
            </a:r>
            <a:r>
              <a:rPr lang="bs-Latn-BA" sz="3000" dirty="0" smtClean="0"/>
              <a:t>t</a:t>
            </a:r>
            <a:r>
              <a:rPr lang="it-IT" sz="3000" dirty="0" smtClean="0"/>
              <a:t>i. Infatti, tutti i popoli che sono passati dall’Italia ( francesi, spagnoli, arabi, austriaci ecc.) hanno lasciato le loro ricette e i loro sapori. Oggi la cucina italiana è famosa in tutto il mondo e dappertutto si trovano pizzerie e ristoranti italiani.</a:t>
            </a:r>
            <a:endParaRPr lang="en-US" sz="3000" dirty="0"/>
          </a:p>
        </p:txBody>
      </p:sp>
      <p:pic>
        <p:nvPicPr>
          <p:cNvPr id="8" name="Čuvar mjesta sadržaja 7" descr="ресторан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05400" y="1371600"/>
            <a:ext cx="3786981" cy="393938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latin typeface="Arial Rounded MT Bold" pitchFamily="34" charset="0"/>
              </a:rPr>
              <a:t>La storia della pasta e della pizza 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267200" cy="5105400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Nel lontano 1292, secondo la leggenda, Marco Polo porta gli spaghetti dalla Cina. Ma molto probabilmente già dal 1100, i siciliani conoscono la pasta grazie agli </a:t>
            </a:r>
            <a:r>
              <a:rPr lang="bs-Latn-BA" dirty="0" smtClean="0"/>
              <a:t>A</a:t>
            </a:r>
            <a:r>
              <a:rPr lang="it-IT" dirty="0" smtClean="0"/>
              <a:t>rabi. I </a:t>
            </a:r>
            <a:r>
              <a:rPr lang="bs-Latn-BA" dirty="0" smtClean="0"/>
              <a:t>S</a:t>
            </a:r>
            <a:r>
              <a:rPr lang="it-IT" dirty="0" smtClean="0"/>
              <a:t>iciliani sono stati, infatti, per secoli dei veri maestri nel cuccinare la pasta che presto si diffonde in tutta l’Italia e nel mondo.</a:t>
            </a:r>
            <a:endParaRPr lang="en-US" dirty="0"/>
          </a:p>
        </p:txBody>
      </p:sp>
      <p:pic>
        <p:nvPicPr>
          <p:cNvPr id="7" name="Čuvar mjesta sadržaja 6" descr="pasta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95800" y="1447800"/>
            <a:ext cx="4267200" cy="43434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 </a:t>
            </a:r>
            <a:endParaRPr lang="en-US" dirty="0"/>
          </a:p>
        </p:txBody>
      </p:sp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228600" y="533400"/>
            <a:ext cx="45720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     Nella cucina degli </a:t>
            </a:r>
            <a:r>
              <a:rPr lang="bs-Latn-BA" dirty="0" smtClean="0"/>
              <a:t>E</a:t>
            </a:r>
            <a:r>
              <a:rPr lang="it-IT" dirty="0" smtClean="0"/>
              <a:t>gizi, degli </a:t>
            </a:r>
            <a:r>
              <a:rPr lang="bs-Latn-BA" dirty="0" smtClean="0"/>
              <a:t>E</a:t>
            </a:r>
            <a:r>
              <a:rPr lang="it-IT" dirty="0" smtClean="0"/>
              <a:t>truschi e dei </a:t>
            </a:r>
            <a:r>
              <a:rPr lang="bs-Latn-BA" dirty="0" smtClean="0"/>
              <a:t>R</a:t>
            </a:r>
            <a:r>
              <a:rPr lang="it-IT" dirty="0" smtClean="0"/>
              <a:t>omani esiste già un tipo di pane rotondo e sottile. Nel Rinascimento serve come piatto per i poveri, che la mangiano alla fine del pasto. Nel Settecento il sapore della pizza è arricchito dal pomodoro che arriva dall’America: solo allora è apprezzata anche delle classi più ricche.</a:t>
            </a:r>
            <a:endParaRPr lang="en-US" dirty="0"/>
          </a:p>
        </p:txBody>
      </p:sp>
      <p:pic>
        <p:nvPicPr>
          <p:cNvPr id="5" name="Čuvar mjesta sadržaja 4" descr="маргарита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29200" y="1524000"/>
            <a:ext cx="3886200" cy="4191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bs-Cyrl-BA" dirty="0" smtClean="0"/>
              <a:t> </a:t>
            </a:r>
            <a:endParaRPr lang="en-US" dirty="0"/>
          </a:p>
        </p:txBody>
      </p:sp>
      <p:sp>
        <p:nvSpPr>
          <p:cNvPr id="6" name="Čuvar mjesta sadržaja 5"/>
          <p:cNvSpPr>
            <a:spLocks noGrp="1"/>
          </p:cNvSpPr>
          <p:nvPr>
            <p:ph idx="1"/>
          </p:nvPr>
        </p:nvSpPr>
        <p:spPr>
          <a:xfrm>
            <a:off x="457200" y="304800"/>
            <a:ext cx="8534400" cy="6324600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Le parole meno conosciute</a:t>
            </a:r>
            <a:endParaRPr lang="bs-Latn-BA" dirty="0" smtClean="0"/>
          </a:p>
          <a:p>
            <a:endParaRPr lang="it-IT" dirty="0" smtClean="0"/>
          </a:p>
          <a:p>
            <a:r>
              <a:rPr lang="bs-Latn-BA" dirty="0" smtClean="0"/>
              <a:t>Il p</a:t>
            </a:r>
            <a:r>
              <a:rPr lang="it-IT" dirty="0" smtClean="0"/>
              <a:t>iatto         - jelo</a:t>
            </a:r>
          </a:p>
          <a:p>
            <a:r>
              <a:rPr lang="bs-Latn-BA" dirty="0" smtClean="0"/>
              <a:t>Le r</a:t>
            </a:r>
            <a:r>
              <a:rPr lang="it-IT" dirty="0" smtClean="0"/>
              <a:t>icette       - recepti</a:t>
            </a:r>
          </a:p>
          <a:p>
            <a:r>
              <a:rPr lang="bs-Latn-BA" dirty="0" smtClean="0"/>
              <a:t>I s</a:t>
            </a:r>
            <a:r>
              <a:rPr lang="it-IT" dirty="0" smtClean="0"/>
              <a:t>apori        - ukusi</a:t>
            </a:r>
          </a:p>
          <a:p>
            <a:r>
              <a:rPr lang="it-IT" dirty="0" smtClean="0"/>
              <a:t>Rotondo     - okrugli</a:t>
            </a:r>
          </a:p>
          <a:p>
            <a:r>
              <a:rPr lang="it-IT" dirty="0" smtClean="0"/>
              <a:t>Sottile         -  tanak</a:t>
            </a:r>
          </a:p>
          <a:p>
            <a:r>
              <a:rPr lang="bs-Latn-BA" dirty="0" smtClean="0"/>
              <a:t>Il </a:t>
            </a:r>
            <a:r>
              <a:rPr lang="it-IT" dirty="0" smtClean="0"/>
              <a:t>Rinascimento- renesansa</a:t>
            </a:r>
          </a:p>
          <a:p>
            <a:r>
              <a:rPr lang="bs-Cyrl-BA" dirty="0" smtClean="0"/>
              <a:t>а</a:t>
            </a:r>
            <a:r>
              <a:rPr lang="it-IT" dirty="0" smtClean="0"/>
              <a:t>rricchito     - oboga</a:t>
            </a:r>
            <a:r>
              <a:rPr lang="bs-Latn-BA" dirty="0" err="1" smtClean="0"/>
              <a:t>ćen</a:t>
            </a:r>
            <a:endParaRPr lang="bs-Latn-BA" dirty="0" smtClean="0"/>
          </a:p>
          <a:p>
            <a:r>
              <a:rPr lang="bs-Cyrl-BA" dirty="0" smtClean="0"/>
              <a:t>а</a:t>
            </a:r>
            <a:r>
              <a:rPr lang="bs-Latn-BA" dirty="0" err="1" smtClean="0"/>
              <a:t>pprezzata</a:t>
            </a:r>
            <a:r>
              <a:rPr lang="bs-Latn-BA" dirty="0" smtClean="0"/>
              <a:t>   -  cijenjena</a:t>
            </a:r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r>
              <a:rPr lang="it-IT" dirty="0" smtClean="0"/>
              <a:t> 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 </a:t>
            </a:r>
            <a:endParaRPr lang="en-US" dirty="0"/>
          </a:p>
        </p:txBody>
      </p:sp>
      <p:sp>
        <p:nvSpPr>
          <p:cNvPr id="5" name="Čuvar mjesta sadržaja 4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6019800"/>
          </a:xfrm>
        </p:spPr>
        <p:txBody>
          <a:bodyPr>
            <a:normAutofit/>
          </a:bodyPr>
          <a:lstStyle/>
          <a:p>
            <a:r>
              <a:rPr lang="it-IT" dirty="0" smtClean="0"/>
              <a:t>Indicate al quattro informazioni presenti nei due testi precedenti</a:t>
            </a:r>
          </a:p>
          <a:p>
            <a:endParaRPr lang="it-IT" dirty="0"/>
          </a:p>
          <a:p>
            <a:pPr>
              <a:buNone/>
            </a:pPr>
            <a:r>
              <a:rPr lang="it-IT" dirty="0" smtClean="0"/>
              <a:t>   1. Ci sono piatti diversi in ogni regione d’Italia.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2. Ci sono molti ristoranti italiani in Cina.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3. Non c’è solo una teoria sulle origini della pasta.</a:t>
            </a:r>
          </a:p>
          <a:p>
            <a:pPr>
              <a:buNone/>
            </a:pPr>
            <a:r>
              <a:rPr lang="it-IT" dirty="0" smtClean="0"/>
              <a:t>   4. La pasta non è un’invenzione del tutto italiana.</a:t>
            </a:r>
          </a:p>
          <a:p>
            <a:pPr>
              <a:buNone/>
            </a:pPr>
            <a:r>
              <a:rPr lang="it-IT" dirty="0" smtClean="0"/>
              <a:t>   5. I </a:t>
            </a:r>
            <a:r>
              <a:rPr lang="bs-Latn-BA" dirty="0" smtClean="0"/>
              <a:t>R</a:t>
            </a:r>
            <a:r>
              <a:rPr lang="it-IT" dirty="0" smtClean="0"/>
              <a:t>omani hanno conosciuto la pizza grazie agli </a:t>
            </a:r>
            <a:r>
              <a:rPr lang="bs-Latn-BA" dirty="0" smtClean="0"/>
              <a:t>E</a:t>
            </a:r>
            <a:r>
              <a:rPr lang="it-IT" dirty="0" smtClean="0"/>
              <a:t>gizi.</a:t>
            </a:r>
          </a:p>
          <a:p>
            <a:pPr>
              <a:buNone/>
            </a:pPr>
            <a:r>
              <a:rPr lang="it-IT" dirty="0" smtClean="0"/>
              <a:t>   6. Il pomodoro ha cambiato la storia della pizza.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bs-Latn-BA" dirty="0" smtClean="0"/>
              <a:t>C</a:t>
            </a:r>
            <a:r>
              <a:rPr lang="it-IT" dirty="0" smtClean="0"/>
              <a:t>olleghiamo le frasi dal testo precedente:</a:t>
            </a:r>
            <a:endParaRPr lang="en-US" dirty="0"/>
          </a:p>
        </p:txBody>
      </p:sp>
      <p:sp>
        <p:nvSpPr>
          <p:cNvPr id="8" name="Čuvar mjesta sadržaja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bs-Latn-BA" dirty="0" smtClean="0"/>
          </a:p>
          <a:p>
            <a:r>
              <a:rPr lang="bs-Latn-BA" dirty="0" smtClean="0"/>
              <a:t>1. Grazie alle </a:t>
            </a:r>
            <a:r>
              <a:rPr lang="bs-Latn-BA" dirty="0" err="1" smtClean="0"/>
              <a:t>cucine</a:t>
            </a:r>
            <a:r>
              <a:rPr lang="bs-Latn-BA" dirty="0" smtClean="0"/>
              <a:t> </a:t>
            </a:r>
            <a:r>
              <a:rPr lang="bs-Latn-BA" dirty="0" err="1" smtClean="0"/>
              <a:t>regionali</a:t>
            </a:r>
            <a:r>
              <a:rPr lang="bs-Latn-BA" dirty="0" smtClean="0"/>
              <a:t>...</a:t>
            </a:r>
          </a:p>
          <a:p>
            <a:r>
              <a:rPr lang="bs-Latn-BA" dirty="0" smtClean="0"/>
              <a:t>2. </a:t>
            </a:r>
            <a:r>
              <a:rPr lang="bs-Latn-BA" dirty="0" err="1" smtClean="0"/>
              <a:t>Nel</a:t>
            </a:r>
            <a:r>
              <a:rPr lang="bs-Latn-BA" dirty="0" smtClean="0"/>
              <a:t> 1292...</a:t>
            </a:r>
          </a:p>
          <a:p>
            <a:r>
              <a:rPr lang="bs-Latn-BA" dirty="0" smtClean="0"/>
              <a:t>3. </a:t>
            </a:r>
            <a:r>
              <a:rPr lang="bs-Latn-BA" dirty="0" err="1" smtClean="0"/>
              <a:t>Nel</a:t>
            </a:r>
            <a:r>
              <a:rPr lang="bs-Latn-BA" dirty="0" smtClean="0"/>
              <a:t> </a:t>
            </a:r>
            <a:r>
              <a:rPr lang="bs-Latn-BA" dirty="0" err="1" smtClean="0"/>
              <a:t>Rinascimento</a:t>
            </a:r>
            <a:r>
              <a:rPr lang="bs-Latn-BA" dirty="0" smtClean="0"/>
              <a:t> </a:t>
            </a:r>
            <a:r>
              <a:rPr lang="bs-Latn-BA" dirty="0" err="1" smtClean="0"/>
              <a:t>pizza</a:t>
            </a:r>
            <a:r>
              <a:rPr lang="bs-Latn-BA" dirty="0" smtClean="0"/>
              <a:t>...</a:t>
            </a:r>
          </a:p>
          <a:p>
            <a:r>
              <a:rPr lang="bs-Latn-BA" dirty="0" smtClean="0"/>
              <a:t>4. </a:t>
            </a:r>
            <a:r>
              <a:rPr lang="it-IT" dirty="0" smtClean="0"/>
              <a:t>Nel Settecento il sapore della pizza</a:t>
            </a:r>
            <a:r>
              <a:rPr lang="bs-Latn-BA" dirty="0" smtClean="0"/>
              <a:t>...</a:t>
            </a:r>
          </a:p>
          <a:p>
            <a:r>
              <a:rPr lang="bs-Latn-BA" dirty="0" smtClean="0"/>
              <a:t>5. </a:t>
            </a:r>
            <a:r>
              <a:rPr lang="bs-Latn-BA" dirty="0" err="1" smtClean="0"/>
              <a:t>Pomodoro</a:t>
            </a:r>
            <a:r>
              <a:rPr lang="bs-Latn-BA" dirty="0" smtClean="0"/>
              <a:t>...</a:t>
            </a:r>
          </a:p>
          <a:p>
            <a:endParaRPr lang="en-US" dirty="0"/>
          </a:p>
        </p:txBody>
      </p:sp>
      <p:sp>
        <p:nvSpPr>
          <p:cNvPr id="9" name="Čuvar mjesta sadržaja 8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bs-Latn-BA" dirty="0" smtClean="0"/>
          </a:p>
          <a:p>
            <a:r>
              <a:rPr lang="bs-Latn-BA" dirty="0" smtClean="0"/>
              <a:t>__</a:t>
            </a:r>
            <a:r>
              <a:rPr lang="it-IT" dirty="0" smtClean="0"/>
              <a:t> arriva dall’America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__ </a:t>
            </a:r>
            <a:r>
              <a:rPr lang="it-IT" dirty="0" smtClean="0"/>
              <a:t>Marco Polo porta gli spaghetti dalla Cina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__ </a:t>
            </a:r>
            <a:r>
              <a:rPr lang="it-IT" dirty="0" smtClean="0"/>
              <a:t>ci sono moltissimi piat</a:t>
            </a:r>
            <a:r>
              <a:rPr lang="bs-Latn-BA" dirty="0" smtClean="0"/>
              <a:t>t</a:t>
            </a:r>
            <a:r>
              <a:rPr lang="it-IT" dirty="0" smtClean="0"/>
              <a:t>i.</a:t>
            </a:r>
            <a:endParaRPr lang="bs-Latn-BA" dirty="0" smtClean="0"/>
          </a:p>
          <a:p>
            <a:r>
              <a:rPr lang="bs-Latn-BA" dirty="0" smtClean="0"/>
              <a:t>___ </a:t>
            </a:r>
            <a:r>
              <a:rPr lang="it-IT" dirty="0" smtClean="0"/>
              <a:t>è arricchito dal pomodoro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___ </a:t>
            </a:r>
            <a:r>
              <a:rPr lang="it-IT" dirty="0" smtClean="0"/>
              <a:t>serve come piatto per i poveri</a:t>
            </a:r>
            <a:r>
              <a:rPr lang="bs-Latn-BA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bs-Cyrl-BA" dirty="0" smtClean="0"/>
              <a:t> </a:t>
            </a:r>
            <a:endParaRPr lang="en-US" dirty="0"/>
          </a:p>
        </p:txBody>
      </p:sp>
      <p:sp>
        <p:nvSpPr>
          <p:cNvPr id="5" name="Čuvar mjesta sadržaja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4800" b="1" i="1" dirty="0" smtClean="0">
                <a:solidFill>
                  <a:srgbClr val="7030A0"/>
                </a:solidFill>
              </a:rPr>
              <a:t>ARRIVEDERCI!</a:t>
            </a:r>
            <a:endParaRPr lang="en-US" sz="4800" b="1" i="1" dirty="0">
              <a:solidFill>
                <a:srgbClr val="7030A0"/>
              </a:solidFill>
            </a:endParaRPr>
          </a:p>
        </p:txBody>
      </p:sp>
      <p:pic>
        <p:nvPicPr>
          <p:cNvPr id="6" name="Slika 5" descr="БУОН АП.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219200"/>
            <a:ext cx="8077200" cy="533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406</Words>
  <Application>Microsoft Office PowerPoint</Application>
  <PresentationFormat>Prikazivanje na ekranu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Office tema</vt:lpstr>
      <vt:lpstr>Gli Italiani a tavola Италијани за столом</vt:lpstr>
      <vt:lpstr> </vt:lpstr>
      <vt:lpstr>La storia della pasta e della pizza </vt:lpstr>
      <vt:lpstr>  </vt:lpstr>
      <vt:lpstr> </vt:lpstr>
      <vt:lpstr> </vt:lpstr>
      <vt:lpstr>Colleghiamo le frasi dal testo precedente:</vt:lpstr>
      <vt:lpstr>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Gli Italiani a tavola</dc:title>
  <dc:creator>korisnik</dc:creator>
  <cp:lastModifiedBy>korisnik</cp:lastModifiedBy>
  <cp:revision>32</cp:revision>
  <dcterms:created xsi:type="dcterms:W3CDTF">2021-02-18T14:42:56Z</dcterms:created>
  <dcterms:modified xsi:type="dcterms:W3CDTF">2021-02-27T11:08:22Z</dcterms:modified>
</cp:coreProperties>
</file>