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0" r:id="rId6"/>
    <p:sldId id="261" r:id="rId7"/>
    <p:sldId id="265" r:id="rId8"/>
    <p:sldId id="284" r:id="rId9"/>
    <p:sldId id="262" r:id="rId10"/>
    <p:sldId id="263" r:id="rId11"/>
    <p:sldId id="264"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588" autoAdjust="0"/>
    <p:restoredTop sz="80431" autoAdjust="0"/>
  </p:normalViewPr>
  <p:slideViewPr>
    <p:cSldViewPr>
      <p:cViewPr>
        <p:scale>
          <a:sx n="89" d="100"/>
          <a:sy n="89" d="100"/>
        </p:scale>
        <p:origin x="-846" y="-240"/>
      </p:cViewPr>
      <p:guideLst>
        <p:guide orient="horz" pos="1620"/>
        <p:guide pos="2880"/>
      </p:guideLst>
    </p:cSldViewPr>
  </p:slideViewPr>
  <p:outlineViewPr>
    <p:cViewPr>
      <p:scale>
        <a:sx n="33" d="100"/>
        <a:sy n="33" d="100"/>
      </p:scale>
      <p:origin x="0" y="354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ED1090-47C8-4007-87BF-11FE0D80A605}" type="datetimeFigureOut">
              <a:rPr lang="en-US" smtClean="0"/>
              <a:pPr/>
              <a:t>3/11/2021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94175-7514-4DD3-B8C1-06371B4025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494175-7514-4DD3-B8C1-06371B40255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494175-7514-4DD3-B8C1-06371B402550}"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FFF57F-EA76-4F63-8040-CCA81E288770}"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FF57F-EA76-4F63-8040-CCA81E288770}"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FF57F-EA76-4F63-8040-CCA81E288770}"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FF57F-EA76-4F63-8040-CCA81E288770}"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FFF57F-EA76-4F63-8040-CCA81E288770}" type="datetimeFigureOut">
              <a:rPr lang="en-US" smtClean="0"/>
              <a:pPr/>
              <a:t>3/11/2021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FFF57F-EA76-4F63-8040-CCA81E288770}"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FFF57F-EA76-4F63-8040-CCA81E288770}" type="datetimeFigureOut">
              <a:rPr lang="en-US" smtClean="0"/>
              <a:pPr/>
              <a:t>3/11/2021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FFF57F-EA76-4F63-8040-CCA81E288770}" type="datetimeFigureOut">
              <a:rPr lang="en-US" smtClean="0"/>
              <a:pPr/>
              <a:t>3/11/2021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FF57F-EA76-4F63-8040-CCA81E288770}" type="datetimeFigureOut">
              <a:rPr lang="en-US" smtClean="0"/>
              <a:pPr/>
              <a:t>3/11/2021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FF57F-EA76-4F63-8040-CCA81E288770}"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FFF57F-EA76-4F63-8040-CCA81E288770}" type="datetimeFigureOut">
              <a:rPr lang="en-US" smtClean="0"/>
              <a:pPr/>
              <a:t>3/11/2021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CCD2A3-FC5C-4921-87C2-F77DD322C7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1FFF57F-EA76-4F63-8040-CCA81E288770}" type="datetimeFigureOut">
              <a:rPr lang="en-US" smtClean="0"/>
              <a:pPr/>
              <a:t>3/11/2021</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DCCD2A3-FC5C-4921-87C2-F77DD322C74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2910" y="160718"/>
            <a:ext cx="7772400" cy="1102519"/>
          </a:xfrm>
        </p:spPr>
        <p:txBody>
          <a:bodyPr>
            <a:normAutofit/>
          </a:bodyPr>
          <a:lstStyle/>
          <a:p>
            <a:r>
              <a:rPr lang="sr-Cyrl-BA" sz="2800" b="1" dirty="0" smtClean="0">
                <a:solidFill>
                  <a:schemeClr val="bg1">
                    <a:lumMod val="95000"/>
                  </a:schemeClr>
                </a:solidFill>
                <a:latin typeface="Times New Roman" pitchFamily="18" charset="0"/>
                <a:cs typeface="Times New Roman" pitchFamily="18" charset="0"/>
              </a:rPr>
              <a:t>Математика 2. разред</a:t>
            </a:r>
            <a:br>
              <a:rPr lang="sr-Cyrl-BA" sz="2800" b="1" dirty="0" smtClean="0">
                <a:solidFill>
                  <a:schemeClr val="bg1">
                    <a:lumMod val="95000"/>
                  </a:schemeClr>
                </a:solidFill>
                <a:latin typeface="Times New Roman" pitchFamily="18" charset="0"/>
                <a:cs typeface="Times New Roman" pitchFamily="18" charset="0"/>
              </a:rPr>
            </a:br>
            <a:r>
              <a:rPr lang="sr-Cyrl-BA" sz="2800" b="1" dirty="0" smtClean="0">
                <a:solidFill>
                  <a:schemeClr val="bg1">
                    <a:lumMod val="95000"/>
                  </a:schemeClr>
                </a:solidFill>
                <a:latin typeface="Times New Roman" pitchFamily="18" charset="0"/>
                <a:cs typeface="Times New Roman" pitchFamily="18" charset="0"/>
              </a:rPr>
              <a:t>Одређивање непознатог умањиоца</a:t>
            </a:r>
            <a:endParaRPr lang="en-US" sz="2800" b="1" dirty="0">
              <a:solidFill>
                <a:schemeClr val="bg1">
                  <a:lumMod val="95000"/>
                </a:schemeClr>
              </a:solidFill>
              <a:latin typeface="Times New Roman" pitchFamily="18" charset="0"/>
              <a:cs typeface="Times New Roman" pitchFamily="18" charset="0"/>
            </a:endParaRPr>
          </a:p>
        </p:txBody>
      </p:sp>
      <p:pic>
        <p:nvPicPr>
          <p:cNvPr id="1026" name="Picture 2" descr="C:\Users\KULA\Downloads\unnamed-removebg-preview (1).png"/>
          <p:cNvPicPr>
            <a:picLocks noChangeAspect="1" noChangeArrowheads="1"/>
          </p:cNvPicPr>
          <p:nvPr/>
        </p:nvPicPr>
        <p:blipFill>
          <a:blip r:embed="rId2"/>
          <a:srcRect/>
          <a:stretch>
            <a:fillRect/>
          </a:stretch>
        </p:blipFill>
        <p:spPr bwMode="auto">
          <a:xfrm>
            <a:off x="857224" y="1178709"/>
            <a:ext cx="7786742" cy="39647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2800" b="1" dirty="0" smtClean="0">
                <a:solidFill>
                  <a:srgbClr val="C00000"/>
                </a:solidFill>
                <a:latin typeface="Times New Roman" pitchFamily="18" charset="0"/>
                <a:cs typeface="Times New Roman" pitchFamily="18" charset="0"/>
              </a:rPr>
              <a:t>Шта су то бајке?</a:t>
            </a:r>
            <a:endParaRPr lang="en-US" sz="2800" b="1" dirty="0">
              <a:solidFill>
                <a:srgbClr val="C00000"/>
              </a:solidFill>
              <a:latin typeface="Times New Roman" pitchFamily="18" charset="0"/>
              <a:cs typeface="Times New Roman" pitchFamily="18" charset="0"/>
            </a:endParaRPr>
          </a:p>
        </p:txBody>
      </p:sp>
      <p:sp>
        <p:nvSpPr>
          <p:cNvPr id="5" name="Content Placeholder 4"/>
          <p:cNvSpPr>
            <a:spLocks noGrp="1"/>
          </p:cNvSpPr>
          <p:nvPr>
            <p:ph idx="1"/>
          </p:nvPr>
        </p:nvSpPr>
        <p:spPr>
          <a:xfrm>
            <a:off x="428596" y="928676"/>
            <a:ext cx="8229600" cy="3951699"/>
          </a:xfrm>
        </p:spPr>
        <p:txBody>
          <a:bodyPr>
            <a:normAutofit/>
          </a:bodyPr>
          <a:lstStyle/>
          <a:p>
            <a:pPr>
              <a:buFont typeface="Wingdings" pitchFamily="2" charset="2"/>
              <a:buChar char="§"/>
            </a:pPr>
            <a:endParaRPr lang="sr-Cyrl-BA" sz="2400" b="1" dirty="0" smtClean="0">
              <a:solidFill>
                <a:srgbClr val="FF0000"/>
              </a:solidFill>
              <a:latin typeface="Times New Roman" pitchFamily="18" charset="0"/>
              <a:cs typeface="Times New Roman" pitchFamily="18" charset="0"/>
            </a:endParaRPr>
          </a:p>
          <a:p>
            <a:pPr>
              <a:buFont typeface="Wingdings" pitchFamily="2" charset="2"/>
              <a:buChar char="§"/>
            </a:pPr>
            <a:r>
              <a:rPr lang="sr-Cyrl-BA" sz="2400" b="1" dirty="0" smtClean="0">
                <a:solidFill>
                  <a:srgbClr val="FF0000"/>
                </a:solidFill>
                <a:latin typeface="Times New Roman" pitchFamily="18" charset="0"/>
                <a:cs typeface="Times New Roman" pitchFamily="18" charset="0"/>
              </a:rPr>
              <a:t>Бајка је прича намијењена дјеци, у којој се</a:t>
            </a:r>
          </a:p>
          <a:p>
            <a:pPr>
              <a:buNone/>
            </a:pPr>
            <a:r>
              <a:rPr lang="sr-Cyrl-BA" sz="2400" b="1" dirty="0" smtClean="0">
                <a:solidFill>
                  <a:srgbClr val="FF0000"/>
                </a:solidFill>
                <a:latin typeface="Times New Roman" pitchFamily="18" charset="0"/>
                <a:cs typeface="Times New Roman" pitchFamily="18" charset="0"/>
              </a:rPr>
              <a:t>      преплићу стварни и нестварни ликови и догађаји.</a:t>
            </a:r>
          </a:p>
          <a:p>
            <a:pPr>
              <a:buFont typeface="Wingdings" pitchFamily="2" charset="2"/>
              <a:buChar char="§"/>
            </a:pPr>
            <a:r>
              <a:rPr lang="sr-Cyrl-BA" sz="2400" dirty="0" smtClean="0">
                <a:solidFill>
                  <a:srgbClr val="FF0000"/>
                </a:solidFill>
                <a:latin typeface="Times New Roman" pitchFamily="18" charset="0"/>
                <a:cs typeface="Times New Roman" pitchFamily="18" charset="0"/>
              </a:rPr>
              <a:t> </a:t>
            </a:r>
            <a:r>
              <a:rPr lang="sr-Cyrl-BA" sz="2400" b="1" dirty="0" smtClean="0">
                <a:solidFill>
                  <a:srgbClr val="FF0000"/>
                </a:solidFill>
                <a:latin typeface="Times New Roman" pitchFamily="18" charset="0"/>
                <a:cs typeface="Times New Roman" pitchFamily="18" charset="0"/>
              </a:rPr>
              <a:t>Бајке нас воде у шарени свијет маште и чаролије.</a:t>
            </a:r>
          </a:p>
          <a:p>
            <a:pPr>
              <a:buFont typeface="Wingdings" pitchFamily="2" charset="2"/>
              <a:buChar char="§"/>
            </a:pPr>
            <a:r>
              <a:rPr lang="sr-Cyrl-BA" sz="2400" b="1" dirty="0" smtClean="0">
                <a:solidFill>
                  <a:srgbClr val="FF0000"/>
                </a:solidFill>
                <a:latin typeface="Times New Roman" pitchFamily="18" charset="0"/>
                <a:cs typeface="Times New Roman" pitchFamily="18" charset="0"/>
              </a:rPr>
              <a:t> У сталној борби између добра и зла у бајкама увијек побјеђује добро.</a:t>
            </a:r>
          </a:p>
          <a:p>
            <a:pPr>
              <a:buFont typeface="Wingdings" pitchFamily="2" charset="2"/>
              <a:buChar char="§"/>
            </a:pPr>
            <a:r>
              <a:rPr lang="sr-Cyrl-BA" sz="2400" b="1" dirty="0" smtClean="0">
                <a:solidFill>
                  <a:srgbClr val="FF0000"/>
                </a:solidFill>
                <a:latin typeface="Times New Roman" pitchFamily="18" charset="0"/>
                <a:cs typeface="Times New Roman" pitchFamily="18" charset="0"/>
              </a:rPr>
              <a:t> Читајући бајке развијамо нашу машту, одлазимо у нестварне чаробне предјеле и учимо да израстемо у добре људе.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8596" y="0"/>
            <a:ext cx="8229600" cy="857250"/>
          </a:xfrm>
        </p:spPr>
        <p:txBody>
          <a:bodyPr>
            <a:normAutofit/>
          </a:bodyPr>
          <a:lstStyle/>
          <a:p>
            <a:r>
              <a:rPr lang="sr-Cyrl-BA" sz="3200" b="1" dirty="0" smtClean="0">
                <a:solidFill>
                  <a:srgbClr val="C00000"/>
                </a:solidFill>
                <a:latin typeface="Times New Roman" pitchFamily="18" charset="0"/>
                <a:cs typeface="Times New Roman" pitchFamily="18" charset="0"/>
              </a:rPr>
              <a:t>Биљешка о писцима</a:t>
            </a:r>
            <a:endParaRPr lang="en-US" sz="32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28596" y="928676"/>
            <a:ext cx="8229600" cy="3394472"/>
          </a:xfrm>
        </p:spPr>
        <p:txBody>
          <a:bodyPr>
            <a:normAutofit fontScale="92500"/>
          </a:bodyPr>
          <a:lstStyle/>
          <a:p>
            <a:r>
              <a:rPr lang="sr-Latn-RS" sz="2400" dirty="0" smtClean="0">
                <a:solidFill>
                  <a:srgbClr val="FF0000"/>
                </a:solidFill>
                <a:latin typeface="Times New Roman" pitchFamily="18" charset="0"/>
                <a:cs typeface="Times New Roman" pitchFamily="18" charset="0"/>
              </a:rPr>
              <a:t> </a:t>
            </a:r>
            <a:r>
              <a:rPr lang="sr-Cyrl-BA" sz="2400" b="1" dirty="0" smtClean="0">
                <a:solidFill>
                  <a:srgbClr val="FF0000"/>
                </a:solidFill>
                <a:latin typeface="Times New Roman" pitchFamily="18" charset="0"/>
                <a:cs typeface="Times New Roman" pitchFamily="18" charset="0"/>
              </a:rPr>
              <a:t>Браћа Јакоб и Вилхелм Грим рођени су у Њемачкој, гдје су</a:t>
            </a:r>
          </a:p>
          <a:p>
            <a:pPr>
              <a:buNone/>
            </a:pPr>
            <a:r>
              <a:rPr lang="sr-Cyrl-BA" sz="2400" b="1" dirty="0" smtClean="0">
                <a:solidFill>
                  <a:srgbClr val="FF0000"/>
                </a:solidFill>
                <a:latin typeface="Times New Roman" pitchFamily="18" charset="0"/>
                <a:cs typeface="Times New Roman" pitchFamily="18" charset="0"/>
              </a:rPr>
              <a:t>      живјели и стварали своја дјела.</a:t>
            </a:r>
          </a:p>
          <a:p>
            <a:r>
              <a:rPr lang="sr-Cyrl-BA" sz="2400" b="1" dirty="0" smtClean="0">
                <a:solidFill>
                  <a:srgbClr val="FF0000"/>
                </a:solidFill>
                <a:latin typeface="Times New Roman" pitchFamily="18" charset="0"/>
                <a:cs typeface="Times New Roman" pitchFamily="18" charset="0"/>
              </a:rPr>
              <a:t>Заједно су скупљали и обрађивали народне приче.</a:t>
            </a:r>
          </a:p>
          <a:p>
            <a:r>
              <a:rPr lang="sr-Cyrl-BA" sz="2400" b="1" dirty="0" smtClean="0">
                <a:solidFill>
                  <a:srgbClr val="FF0000"/>
                </a:solidFill>
                <a:latin typeface="Times New Roman" pitchFamily="18" charset="0"/>
                <a:cs typeface="Times New Roman" pitchFamily="18" charset="0"/>
              </a:rPr>
              <a:t>Издали су укупно око двије стотине прича.</a:t>
            </a:r>
          </a:p>
          <a:p>
            <a:r>
              <a:rPr lang="sr-Cyrl-BA" sz="2400" b="1" dirty="0" smtClean="0">
                <a:solidFill>
                  <a:srgbClr val="FF0000"/>
                </a:solidFill>
                <a:latin typeface="Times New Roman" pitchFamily="18" charset="0"/>
                <a:cs typeface="Times New Roman" pitchFamily="18" charset="0"/>
              </a:rPr>
              <a:t>Њихове најпознатије бајке су: Вук и седам јарића, Ивица и</a:t>
            </a:r>
          </a:p>
          <a:p>
            <a:pPr>
              <a:buNone/>
            </a:pPr>
            <a:r>
              <a:rPr lang="sr-Cyrl-BA" sz="2400" b="1" dirty="0" smtClean="0">
                <a:solidFill>
                  <a:srgbClr val="FF0000"/>
                </a:solidFill>
                <a:latin typeface="Times New Roman" pitchFamily="18" charset="0"/>
                <a:cs typeface="Times New Roman" pitchFamily="18" charset="0"/>
              </a:rPr>
              <a:t>     Марица, Црвенкапица, Пепељуга, Трноружица,  Сњежана </a:t>
            </a:r>
          </a:p>
          <a:p>
            <a:pPr>
              <a:buNone/>
            </a:pPr>
            <a:r>
              <a:rPr lang="sr-Cyrl-BA" sz="2400" b="1" dirty="0" smtClean="0">
                <a:solidFill>
                  <a:srgbClr val="FF0000"/>
                </a:solidFill>
                <a:latin typeface="Times New Roman" pitchFamily="18" charset="0"/>
                <a:cs typeface="Times New Roman" pitchFamily="18" charset="0"/>
              </a:rPr>
              <a:t>     и седам патуљака и многе друге. </a:t>
            </a:r>
            <a:endParaRPr lang="en-US" sz="2400" b="1" dirty="0">
              <a:solidFill>
                <a:srgbClr val="FF0000"/>
              </a:solidFill>
              <a:latin typeface="Times New Roman" pitchFamily="18" charset="0"/>
              <a:cs typeface="Times New Roman" pitchFamily="18" charset="0"/>
            </a:endParaRPr>
          </a:p>
        </p:txBody>
      </p:sp>
      <p:pic>
        <p:nvPicPr>
          <p:cNvPr id="3074" name="Picture 2" descr="C:\Users\KULA\Downloads\преузимање__4_-removebg-preview (1).png"/>
          <p:cNvPicPr>
            <a:picLocks noChangeAspect="1" noChangeArrowheads="1"/>
          </p:cNvPicPr>
          <p:nvPr/>
        </p:nvPicPr>
        <p:blipFill>
          <a:blip r:embed="rId2"/>
          <a:srcRect/>
          <a:stretch>
            <a:fillRect/>
          </a:stretch>
        </p:blipFill>
        <p:spPr bwMode="auto">
          <a:xfrm>
            <a:off x="6143636" y="3286130"/>
            <a:ext cx="2209800" cy="1857370"/>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0"/>
            <a:ext cx="8229600" cy="857250"/>
          </a:xfrm>
        </p:spPr>
        <p:txBody>
          <a:bodyPr>
            <a:normAutofit/>
          </a:bodyPr>
          <a:lstStyle/>
          <a:p>
            <a:r>
              <a:rPr lang="sr-Cyrl-BA" sz="2800" b="1" dirty="0" smtClean="0">
                <a:solidFill>
                  <a:srgbClr val="C00000"/>
                </a:solidFill>
                <a:latin typeface="Times New Roman" pitchFamily="18" charset="0"/>
                <a:cs typeface="Times New Roman" pitchFamily="18" charset="0"/>
              </a:rPr>
              <a:t>Црвенкапица</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28596" y="785800"/>
            <a:ext cx="8229600" cy="3665947"/>
          </a:xfrm>
        </p:spPr>
        <p:txBody>
          <a:bodyPr>
            <a:normAutofit/>
          </a:bodyPr>
          <a:lstStyle/>
          <a:p>
            <a:pPr>
              <a:buNone/>
            </a:pPr>
            <a:r>
              <a:rPr lang="sr-Cyrl-BA" sz="2400" b="1" dirty="0" smtClean="0">
                <a:solidFill>
                  <a:srgbClr val="FF0000"/>
                </a:solidFill>
                <a:latin typeface="Times New Roman" pitchFamily="18" charset="0"/>
                <a:cs typeface="Times New Roman" pitchFamily="18" charset="0"/>
              </a:rPr>
              <a:t>     Била једном једна дјевојчица. Добра и умиљата, драга свима, а својој баки најдража. Бака јој од баршуна црвеног капицу направила – дијете је од радости и љубави стално носило па су је Црвенкапицом прозвали.</a:t>
            </a:r>
          </a:p>
          <a:p>
            <a:pPr>
              <a:buNone/>
            </a:pPr>
            <a:r>
              <a:rPr lang="sr-Cyrl-BA" sz="2400" b="1" dirty="0" smtClean="0">
                <a:solidFill>
                  <a:srgbClr val="FF0000"/>
                </a:solidFill>
                <a:latin typeface="Times New Roman" pitchFamily="18" charset="0"/>
                <a:cs typeface="Times New Roman" pitchFamily="18" charset="0"/>
              </a:rPr>
              <a:t>     Црвенкапица је са мајком живјела у кућици поред велике шуме. </a:t>
            </a:r>
            <a:endParaRPr lang="en-US" sz="2400" b="1" dirty="0">
              <a:solidFill>
                <a:srgbClr val="FF0000"/>
              </a:solidFill>
              <a:latin typeface="Times New Roman" pitchFamily="18" charset="0"/>
              <a:cs typeface="Times New Roman" pitchFamily="18" charset="0"/>
            </a:endParaRPr>
          </a:p>
        </p:txBody>
      </p:sp>
      <p:pic>
        <p:nvPicPr>
          <p:cNvPr id="5" name="Picture 4" descr="lush-dense-green-forest-sun-rays-touching-plants-trees-highly-detailed-vector-illustration-sun-rays-shining-120234740.jpg"/>
          <p:cNvPicPr>
            <a:picLocks noChangeAspect="1"/>
          </p:cNvPicPr>
          <p:nvPr/>
        </p:nvPicPr>
        <p:blipFill>
          <a:blip r:embed="rId2"/>
          <a:stretch>
            <a:fillRect/>
          </a:stretch>
        </p:blipFill>
        <p:spPr>
          <a:xfrm>
            <a:off x="2928926" y="3214692"/>
            <a:ext cx="4000528" cy="192880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35"/>
            <a:ext cx="8229600" cy="4143404"/>
          </a:xfrm>
        </p:spPr>
        <p:txBody>
          <a:bodyPr>
            <a:normAutofit fontScale="92500"/>
          </a:bodyPr>
          <a:lstStyle/>
          <a:p>
            <a:pPr>
              <a:buNone/>
            </a:pPr>
            <a:r>
              <a:rPr lang="sr-Cyrl-BA" sz="2400" b="1" dirty="0" smtClean="0">
                <a:solidFill>
                  <a:srgbClr val="FF0000"/>
                </a:solidFill>
                <a:latin typeface="Times New Roman" pitchFamily="18" charset="0"/>
                <a:cs typeface="Times New Roman" pitchFamily="18" charset="0"/>
              </a:rPr>
              <a:t>     А на другом крају шуме, у малој, усамљеној кући, становала је бака. Једног јутра мајка рече Црвенкапици: </a:t>
            </a:r>
          </a:p>
          <a:p>
            <a:pPr>
              <a:buNone/>
            </a:pPr>
            <a:r>
              <a:rPr lang="sr-Cyrl-BA" sz="2400" b="1" dirty="0" smtClean="0">
                <a:solidFill>
                  <a:srgbClr val="FF0000"/>
                </a:solidFill>
                <a:latin typeface="Times New Roman" pitchFamily="18" charset="0"/>
                <a:cs typeface="Times New Roman" pitchFamily="18" charset="0"/>
              </a:rPr>
              <a:t>    - Бака се разбољела. Сама је и лежи. Однеси јој кошарицу са храном и попричај мало с њом. Буди добра, не шетај по шуми, не завируј по бакиној кући и дођи до вечере.</a:t>
            </a:r>
          </a:p>
          <a:p>
            <a:pPr>
              <a:buNone/>
            </a:pPr>
            <a:r>
              <a:rPr lang="sr-Cyrl-BA" sz="2400" b="1" dirty="0" smtClean="0">
                <a:solidFill>
                  <a:srgbClr val="FF0000"/>
                </a:solidFill>
                <a:latin typeface="Times New Roman" pitchFamily="18" charset="0"/>
                <a:cs typeface="Times New Roman" pitchFamily="18" charset="0"/>
              </a:rPr>
              <a:t>   - Не брини, мајчице! Бићу добра и све ћу урадити како си ми казала! – насмија се Црвенкапица, узе корпу са јелом и крену у шуму. У шуми је било свијетло и мирно, а до бакине куће далеко. Одједанпут, пред Црвенкапицу ступи вук. Дјевојчица није знала да је то зла, опасна звијер, па му без имало страха одврати поздрав.</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34"/>
            <a:ext cx="8229600" cy="4308889"/>
          </a:xfrm>
        </p:spPr>
        <p:txBody>
          <a:bodyPr>
            <a:normAutofit/>
          </a:bodyPr>
          <a:lstStyle/>
          <a:p>
            <a:pPr>
              <a:buFontTx/>
              <a:buChar char="-"/>
            </a:pPr>
            <a:r>
              <a:rPr lang="sr-Cyrl-BA" sz="2400" b="1" dirty="0" smtClean="0">
                <a:solidFill>
                  <a:srgbClr val="FF0000"/>
                </a:solidFill>
                <a:latin typeface="Times New Roman" pitchFamily="18" charset="0"/>
                <a:cs typeface="Times New Roman" pitchFamily="18" charset="0"/>
              </a:rPr>
              <a:t>Куда идеш тако рано? – умиљато је упита вук. </a:t>
            </a:r>
          </a:p>
          <a:p>
            <a:pPr>
              <a:buFontTx/>
              <a:buChar char="-"/>
            </a:pPr>
            <a:r>
              <a:rPr lang="sr-Cyrl-BA" sz="2400" b="1" dirty="0" smtClean="0">
                <a:solidFill>
                  <a:srgbClr val="FF0000"/>
                </a:solidFill>
                <a:latin typeface="Times New Roman" pitchFamily="18" charset="0"/>
                <a:cs typeface="Times New Roman" pitchFamily="18" charset="0"/>
              </a:rPr>
              <a:t>Идем баки! – одговори Црвенкапица.</a:t>
            </a:r>
          </a:p>
          <a:p>
            <a:pPr>
              <a:buFontTx/>
              <a:buChar char="-"/>
            </a:pPr>
            <a:r>
              <a:rPr lang="sr-Cyrl-BA" sz="2400" b="1" dirty="0" smtClean="0">
                <a:solidFill>
                  <a:srgbClr val="FF0000"/>
                </a:solidFill>
                <a:latin typeface="Times New Roman" pitchFamily="18" charset="0"/>
                <a:cs typeface="Times New Roman" pitchFamily="18" charset="0"/>
              </a:rPr>
              <a:t>Шта то носиш у корпици? – распитивао се вук. </a:t>
            </a:r>
          </a:p>
          <a:p>
            <a:pPr>
              <a:buNone/>
            </a:pPr>
            <a:r>
              <a:rPr lang="sr-Cyrl-BA" sz="2400" b="1" dirty="0" smtClean="0">
                <a:solidFill>
                  <a:srgbClr val="FF0000"/>
                </a:solidFill>
                <a:latin typeface="Times New Roman" pitchFamily="18" charset="0"/>
                <a:cs typeface="Times New Roman" pitchFamily="18" charset="0"/>
              </a:rPr>
              <a:t>     Не сумњајући ништа, Црвенкапица исприча да је бака болесна, и да јој носи вина и колача да се окријепи и ојача</a:t>
            </a:r>
            <a:r>
              <a:rPr lang="sr-Cyrl-BA"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pic>
        <p:nvPicPr>
          <p:cNvPr id="4098" name="Picture 2" descr="C:\Users\KULA\Desktop\little-red-riding-hood-meeting-wolf-illustration-jungle-60534429.jpg"/>
          <p:cNvPicPr>
            <a:picLocks noChangeAspect="1" noChangeArrowheads="1"/>
          </p:cNvPicPr>
          <p:nvPr/>
        </p:nvPicPr>
        <p:blipFill>
          <a:blip r:embed="rId2" cstate="print"/>
          <a:srcRect/>
          <a:stretch>
            <a:fillRect/>
          </a:stretch>
        </p:blipFill>
        <p:spPr bwMode="auto">
          <a:xfrm>
            <a:off x="1857356" y="2500312"/>
            <a:ext cx="5357850" cy="264318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357172"/>
            <a:ext cx="8229600" cy="4451765"/>
          </a:xfrm>
        </p:spPr>
        <p:txBody>
          <a:bodyPr>
            <a:normAutofit lnSpcReduction="10000"/>
          </a:bodyPr>
          <a:lstStyle/>
          <a:p>
            <a:pPr>
              <a:buFontTx/>
              <a:buChar char="-"/>
            </a:pPr>
            <a:r>
              <a:rPr lang="sr-Cyrl-BA" sz="2400" b="1" dirty="0" smtClean="0">
                <a:solidFill>
                  <a:srgbClr val="FF0000"/>
                </a:solidFill>
                <a:latin typeface="Times New Roman" pitchFamily="18" charset="0"/>
                <a:cs typeface="Times New Roman" pitchFamily="18" charset="0"/>
              </a:rPr>
              <a:t>Гдје станује твоја бака?</a:t>
            </a:r>
          </a:p>
          <a:p>
            <a:pPr>
              <a:buFontTx/>
              <a:buChar char="-"/>
            </a:pPr>
            <a:r>
              <a:rPr lang="sr-Cyrl-BA" sz="2400" b="1" dirty="0" smtClean="0">
                <a:solidFill>
                  <a:srgbClr val="FF0000"/>
                </a:solidFill>
                <a:latin typeface="Times New Roman" pitchFamily="18" charset="0"/>
                <a:cs typeface="Times New Roman" pitchFamily="18" charset="0"/>
              </a:rPr>
              <a:t>На крају шуме, испод три храста, уз љескову живицу. Није је тешко наћи – мирно је приповиједало дијете. Смишљајући зло, вук је мирно ишао уз дјевојчицу, а онда јој рече:</a:t>
            </a:r>
          </a:p>
          <a:p>
            <a:pPr>
              <a:buFontTx/>
              <a:buChar char="-"/>
            </a:pPr>
            <a:r>
              <a:rPr lang="sr-Cyrl-BA" sz="2400" b="1" dirty="0" smtClean="0">
                <a:solidFill>
                  <a:srgbClr val="FF0000"/>
                </a:solidFill>
                <a:latin typeface="Times New Roman" pitchFamily="18" charset="0"/>
                <a:cs typeface="Times New Roman" pitchFamily="18" charset="0"/>
              </a:rPr>
              <a:t>Погледај, Црвенкапице, ово је дивно цвијеће, послушај птице. Зашто журиш? Стићи ћеш и до  баке. Одмори се, уживај. Црвенкапица подиже главу, погледа око себе и помисли: ”Заиста је лијепо. Знам да је бака болесна и сама. Убраћу јој који стручак цвијећа. Нека се радује, нека и њој буде мирисно и радосно. А још је и рано, па се могу мало задржати.”</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8"/>
            <a:ext cx="8229600" cy="4094575"/>
          </a:xfrm>
        </p:spPr>
        <p:txBody>
          <a:bodyPr>
            <a:normAutofit lnSpcReduction="10000"/>
          </a:bodyPr>
          <a:lstStyle/>
          <a:p>
            <a:pPr>
              <a:buNone/>
            </a:pPr>
            <a:r>
              <a:rPr lang="sr-Cyrl-BA" sz="2400" b="1" dirty="0" smtClean="0">
                <a:solidFill>
                  <a:srgbClr val="FF0000"/>
                </a:solidFill>
                <a:latin typeface="Times New Roman" pitchFamily="18" charset="0"/>
                <a:cs typeface="Times New Roman" pitchFamily="18" charset="0"/>
              </a:rPr>
              <a:t>    И Црвенкапица, заборављајући на обећање које је дала мајци, одскакута са стазе у шуму и почне брати цвијеће. Како би који цвијет убрала, учинило би јој се да је онај други љепши, потрчала би за њим и, тако, залазила све дубље у шуму. А вук се даде у трк и пречицом пожури бакиној кући. Кад стиже тамо, он провири кроз прозор, па кад видје да је старица сама, закуца на врата. </a:t>
            </a:r>
          </a:p>
          <a:p>
            <a:pPr>
              <a:buFontTx/>
              <a:buChar char="-"/>
            </a:pPr>
            <a:r>
              <a:rPr lang="sr-Cyrl-BA" sz="2400" b="1" dirty="0" smtClean="0">
                <a:solidFill>
                  <a:srgbClr val="FF0000"/>
                </a:solidFill>
                <a:latin typeface="Times New Roman" pitchFamily="18" charset="0"/>
                <a:cs typeface="Times New Roman" pitchFamily="18" charset="0"/>
              </a:rPr>
              <a:t>Ко је? – јави се бака с постеље.</a:t>
            </a:r>
          </a:p>
          <a:p>
            <a:pPr>
              <a:buFontTx/>
              <a:buChar char="-"/>
            </a:pPr>
            <a:r>
              <a:rPr lang="sr-Cyrl-BA" sz="2400" b="1" dirty="0" smtClean="0">
                <a:solidFill>
                  <a:srgbClr val="FF0000"/>
                </a:solidFill>
                <a:latin typeface="Times New Roman" pitchFamily="18" charset="0"/>
                <a:cs typeface="Times New Roman" pitchFamily="18" charset="0"/>
              </a:rPr>
              <a:t>Ја сам, Црвенкапица! – утањи вук гласом. – Носим ти, бакице, мало колача. Отвори ми!</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034" y="285734"/>
            <a:ext cx="8229600" cy="4166013"/>
          </a:xfrm>
        </p:spPr>
        <p:txBody>
          <a:bodyPr>
            <a:normAutofit/>
          </a:bodyPr>
          <a:lstStyle/>
          <a:p>
            <a:pPr>
              <a:buNone/>
            </a:pPr>
            <a:r>
              <a:rPr lang="sr-Cyrl-BA" sz="2400" b="1" dirty="0" smtClean="0">
                <a:solidFill>
                  <a:srgbClr val="FF0000"/>
                </a:solidFill>
                <a:latin typeface="Times New Roman" pitchFamily="18" charset="0"/>
                <a:cs typeface="Times New Roman" pitchFamily="18" charset="0"/>
              </a:rPr>
              <a:t>- Притисни само кваку! Врата нису закључана! – одговори бака. Кад вук то чу, нагло отвори врата, баци се на уплашену старицу и прогута је. Затим обуче њезине хаљине, стави на главу њезину капу, легне у кревет и повуче покривач све до њушке како га Црвенкапица не би одмах препознала. И стаде чекати. А Црвенкапица је трчала за цвијећем и кад га је набрала толико да га готово више није могла носити, сјети се баке и крене према њеној кући. Шума је бивала све гушћа, коријење дрвећа сметало нози да иде брже. Нестаде и Сунчеве свјетлости.</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72"/>
            <a:ext cx="8229600" cy="4237451"/>
          </a:xfrm>
        </p:spPr>
        <p:txBody>
          <a:bodyPr>
            <a:normAutofit lnSpcReduction="10000"/>
          </a:bodyPr>
          <a:lstStyle/>
          <a:p>
            <a:pPr>
              <a:buNone/>
            </a:pPr>
            <a:r>
              <a:rPr lang="sr-Cyrl-BA" sz="2400" b="1" dirty="0" smtClean="0">
                <a:solidFill>
                  <a:srgbClr val="FF0000"/>
                </a:solidFill>
                <a:latin typeface="Times New Roman" pitchFamily="18" charset="0"/>
                <a:cs typeface="Times New Roman" pitchFamily="18" charset="0"/>
              </a:rPr>
              <a:t>    Птице зашутјеше. Црвенкапица осјети страх и немир уђе у њено мало тијело. Кад напокон изби пред бакину кућицу, зачуди се отвореним вратима. </a:t>
            </a:r>
          </a:p>
          <a:p>
            <a:pPr>
              <a:buFontTx/>
              <a:buChar char="-"/>
            </a:pPr>
            <a:r>
              <a:rPr lang="sr-Cyrl-BA" sz="2400" b="1" dirty="0" smtClean="0">
                <a:solidFill>
                  <a:srgbClr val="FF0000"/>
                </a:solidFill>
                <a:latin typeface="Times New Roman" pitchFamily="18" charset="0"/>
                <a:cs typeface="Times New Roman" pitchFamily="18" charset="0"/>
              </a:rPr>
              <a:t>Бако, бакице! – звала је Црвенкапица, али јој нико не одговори.</a:t>
            </a:r>
          </a:p>
          <a:p>
            <a:pPr>
              <a:buFontTx/>
              <a:buChar char="-"/>
            </a:pPr>
            <a:r>
              <a:rPr lang="sr-Cyrl-BA" sz="2400" b="1" dirty="0" smtClean="0">
                <a:solidFill>
                  <a:srgbClr val="FF0000"/>
                </a:solidFill>
                <a:latin typeface="Times New Roman" pitchFamily="18" charset="0"/>
                <a:cs typeface="Times New Roman" pitchFamily="18" charset="0"/>
              </a:rPr>
              <a:t>Добар дан! – рече дијете, пређе преко прага и приђе кревету. Пред њом је лежала њена бака са капицом навученом дубоко на лице и њен изглед уплаши дјевојчицу. Јао, бакице! – узвикну Црвенкапица – Зашто имаш тако велике уши?</a:t>
            </a:r>
          </a:p>
          <a:p>
            <a:pPr>
              <a:buFontTx/>
              <a:buChar char="-"/>
            </a:pPr>
            <a:r>
              <a:rPr lang="sr-Cyrl-BA" sz="2400" b="1" dirty="0" smtClean="0">
                <a:solidFill>
                  <a:srgbClr val="FF0000"/>
                </a:solidFill>
                <a:latin typeface="Times New Roman" pitchFamily="18" charset="0"/>
                <a:cs typeface="Times New Roman" pitchFamily="18" charset="0"/>
              </a:rPr>
              <a:t>Да те боље чујем!</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214296"/>
            <a:ext cx="8229600" cy="4380327"/>
          </a:xfrm>
        </p:spPr>
        <p:txBody>
          <a:bodyPr>
            <a:normAutofit lnSpcReduction="10000"/>
          </a:bodyPr>
          <a:lstStyle/>
          <a:p>
            <a:pPr>
              <a:buFontTx/>
              <a:buChar char="-"/>
            </a:pPr>
            <a:endParaRPr lang="sr-Cyrl-BA" sz="2400" b="1" dirty="0" smtClean="0">
              <a:solidFill>
                <a:srgbClr val="FF0000"/>
              </a:solidFill>
              <a:latin typeface="Times New Roman" pitchFamily="18" charset="0"/>
              <a:cs typeface="Times New Roman" pitchFamily="18" charset="0"/>
            </a:endParaRPr>
          </a:p>
          <a:p>
            <a:pPr>
              <a:buFontTx/>
              <a:buChar char="-"/>
            </a:pPr>
            <a:endParaRPr lang="sr-Cyrl-BA" sz="2400" b="1" dirty="0" smtClean="0">
              <a:solidFill>
                <a:srgbClr val="FF0000"/>
              </a:solidFill>
              <a:latin typeface="Times New Roman" pitchFamily="18" charset="0"/>
              <a:cs typeface="Times New Roman" pitchFamily="18" charset="0"/>
            </a:endParaRPr>
          </a:p>
          <a:p>
            <a:pPr>
              <a:buFontTx/>
              <a:buChar char="-"/>
            </a:pPr>
            <a:r>
              <a:rPr lang="sr-Cyrl-BA" sz="2400" b="1" dirty="0" smtClean="0">
                <a:solidFill>
                  <a:srgbClr val="FF0000"/>
                </a:solidFill>
                <a:latin typeface="Times New Roman" pitchFamily="18" charset="0"/>
                <a:cs typeface="Times New Roman" pitchFamily="18" charset="0"/>
              </a:rPr>
              <a:t>А зашто имаш тако велике очи?</a:t>
            </a:r>
          </a:p>
          <a:p>
            <a:pPr>
              <a:buFontTx/>
              <a:buChar char="-"/>
            </a:pPr>
            <a:r>
              <a:rPr lang="sr-Cyrl-BA" sz="2400" b="1" dirty="0" smtClean="0">
                <a:solidFill>
                  <a:srgbClr val="FF0000"/>
                </a:solidFill>
                <a:latin typeface="Times New Roman" pitchFamily="18" charset="0"/>
                <a:cs typeface="Times New Roman" pitchFamily="18" charset="0"/>
              </a:rPr>
              <a:t>Да те боље видим!</a:t>
            </a:r>
          </a:p>
          <a:p>
            <a:pPr>
              <a:buFontTx/>
              <a:buChar char="-"/>
            </a:pPr>
            <a:r>
              <a:rPr lang="sr-Cyrl-BA" sz="2400" b="1" dirty="0" smtClean="0">
                <a:solidFill>
                  <a:srgbClr val="FF0000"/>
                </a:solidFill>
                <a:latin typeface="Times New Roman" pitchFamily="18" charset="0"/>
                <a:cs typeface="Times New Roman" pitchFamily="18" charset="0"/>
              </a:rPr>
              <a:t>А зашто имаш тако дугачке руке?</a:t>
            </a:r>
          </a:p>
          <a:p>
            <a:pPr>
              <a:buFontTx/>
              <a:buChar char="-"/>
            </a:pPr>
            <a:r>
              <a:rPr lang="sr-Cyrl-BA" sz="2400" b="1" dirty="0" smtClean="0">
                <a:solidFill>
                  <a:srgbClr val="FF0000"/>
                </a:solidFill>
                <a:latin typeface="Times New Roman" pitchFamily="18" charset="0"/>
                <a:cs typeface="Times New Roman" pitchFamily="18" charset="0"/>
              </a:rPr>
              <a:t>Да те лакше зграбим!</a:t>
            </a:r>
          </a:p>
          <a:p>
            <a:pPr>
              <a:buNone/>
            </a:pPr>
            <a:r>
              <a:rPr lang="sr-Cyrl-BA" sz="2400" b="1" dirty="0" smtClean="0">
                <a:solidFill>
                  <a:srgbClr val="FF0000"/>
                </a:solidFill>
                <a:latin typeface="Times New Roman" pitchFamily="18" charset="0"/>
                <a:cs typeface="Times New Roman" pitchFamily="18" charset="0"/>
              </a:rPr>
              <a:t>-   А зашто су ти, бакице, тако велика уста?</a:t>
            </a:r>
          </a:p>
          <a:p>
            <a:pPr>
              <a:buFontTx/>
              <a:buChar char="-"/>
            </a:pPr>
            <a:r>
              <a:rPr lang="sr-Cyrl-BA" sz="2400" b="1" dirty="0" smtClean="0">
                <a:solidFill>
                  <a:srgbClr val="FF0000"/>
                </a:solidFill>
                <a:latin typeface="Times New Roman" pitchFamily="18" charset="0"/>
                <a:cs typeface="Times New Roman" pitchFamily="18" charset="0"/>
              </a:rPr>
              <a:t>Да те лакше прогутам! – узвикну вук, скочи из постеље и прогута малу Црвенкапицу.</a:t>
            </a:r>
          </a:p>
          <a:p>
            <a:pPr>
              <a:buNone/>
            </a:pPr>
            <a:r>
              <a:rPr lang="sr-Cyrl-BA" sz="2400" b="1" dirty="0" smtClean="0">
                <a:solidFill>
                  <a:srgbClr val="FF0000"/>
                </a:solidFill>
                <a:latin typeface="Times New Roman" pitchFamily="18" charset="0"/>
                <a:cs typeface="Times New Roman" pitchFamily="18" charset="0"/>
              </a:rPr>
              <a:t>     Затим, сит и задовољан, леже опет у бакину постељу. Спавао је и гласно хркао. </a:t>
            </a:r>
            <a:endParaRPr lang="en-US" sz="2400" b="1" dirty="0">
              <a:solidFill>
                <a:srgbClr val="FF0000"/>
              </a:solidFill>
              <a:latin typeface="Times New Roman" pitchFamily="18" charset="0"/>
              <a:cs typeface="Times New Roman" pitchFamily="18" charset="0"/>
            </a:endParaRPr>
          </a:p>
        </p:txBody>
      </p:sp>
      <p:pic>
        <p:nvPicPr>
          <p:cNvPr id="5122" name="Picture 2" descr="C:\Users\KULA\Downloads\cartoon-little-red-riding-hood-and-wolf-vector-22717975-removebg-preview.png"/>
          <p:cNvPicPr>
            <a:picLocks noChangeAspect="1" noChangeArrowheads="1"/>
          </p:cNvPicPr>
          <p:nvPr/>
        </p:nvPicPr>
        <p:blipFill>
          <a:blip r:embed="rId2"/>
          <a:srcRect/>
          <a:stretch>
            <a:fillRect/>
          </a:stretch>
        </p:blipFill>
        <p:spPr bwMode="auto">
          <a:xfrm>
            <a:off x="5643570" y="0"/>
            <a:ext cx="3500430" cy="292894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2800" b="1" dirty="0" smtClean="0">
                <a:solidFill>
                  <a:schemeClr val="bg1">
                    <a:lumMod val="95000"/>
                  </a:schemeClr>
                </a:solidFill>
                <a:latin typeface="Times New Roman" pitchFamily="18" charset="0"/>
                <a:cs typeface="Times New Roman" pitchFamily="18" charset="0"/>
              </a:rPr>
              <a:t>Поновимо заједно</a:t>
            </a:r>
            <a:endParaRPr lang="en-US" sz="2800" b="1" dirty="0">
              <a:solidFill>
                <a:schemeClr val="bg1">
                  <a:lumMod val="95000"/>
                </a:schemeClr>
              </a:solidFill>
              <a:latin typeface="Times New Roman" pitchFamily="18" charset="0"/>
              <a:cs typeface="Times New Roman" pitchFamily="18" charset="0"/>
            </a:endParaRPr>
          </a:p>
        </p:txBody>
      </p:sp>
      <p:sp>
        <p:nvSpPr>
          <p:cNvPr id="5" name="Minus 4"/>
          <p:cNvSpPr/>
          <p:nvPr/>
        </p:nvSpPr>
        <p:spPr>
          <a:xfrm>
            <a:off x="2857488" y="3268271"/>
            <a:ext cx="500066" cy="578643"/>
          </a:xfrm>
          <a:prstGeom prst="mathMinus">
            <a:avLst>
              <a:gd name="adj1" fmla="val 235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qual 6"/>
          <p:cNvSpPr/>
          <p:nvPr/>
        </p:nvSpPr>
        <p:spPr>
          <a:xfrm>
            <a:off x="5572132" y="3321849"/>
            <a:ext cx="700086" cy="57864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0" y="3107535"/>
            <a:ext cx="2857488" cy="964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sz="2400" dirty="0" smtClean="0">
                <a:solidFill>
                  <a:schemeClr val="bg1">
                    <a:lumMod val="95000"/>
                  </a:schemeClr>
                </a:solidFill>
                <a:latin typeface="Times New Roman" pitchFamily="18" charset="0"/>
                <a:cs typeface="Times New Roman" pitchFamily="18" charset="0"/>
              </a:rPr>
              <a:t>УМАЊЕНИК</a:t>
            </a:r>
            <a:endParaRPr lang="en-US" sz="2400" dirty="0">
              <a:solidFill>
                <a:schemeClr val="bg1">
                  <a:lumMod val="95000"/>
                </a:schemeClr>
              </a:solidFill>
              <a:latin typeface="Times New Roman" pitchFamily="18" charset="0"/>
              <a:cs typeface="Times New Roman" pitchFamily="18" charset="0"/>
            </a:endParaRPr>
          </a:p>
        </p:txBody>
      </p:sp>
      <p:sp>
        <p:nvSpPr>
          <p:cNvPr id="10" name="Oval 9"/>
          <p:cNvSpPr/>
          <p:nvPr/>
        </p:nvSpPr>
        <p:spPr>
          <a:xfrm>
            <a:off x="3357554" y="3161113"/>
            <a:ext cx="2286016" cy="9108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sz="2400" dirty="0" smtClean="0">
                <a:latin typeface="Times New Roman" pitchFamily="18" charset="0"/>
                <a:cs typeface="Times New Roman" pitchFamily="18" charset="0"/>
              </a:rPr>
              <a:t>РАЗЛИКА</a:t>
            </a:r>
            <a:endParaRPr lang="en-US" sz="2400" dirty="0">
              <a:latin typeface="Times New Roman" pitchFamily="18" charset="0"/>
              <a:cs typeface="Times New Roman" pitchFamily="18" charset="0"/>
            </a:endParaRPr>
          </a:p>
        </p:txBody>
      </p:sp>
      <p:sp>
        <p:nvSpPr>
          <p:cNvPr id="11" name="Oval 10"/>
          <p:cNvSpPr/>
          <p:nvPr/>
        </p:nvSpPr>
        <p:spPr>
          <a:xfrm>
            <a:off x="6215074" y="3071816"/>
            <a:ext cx="2928926" cy="10358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Cyrl-BA" sz="2400" dirty="0" smtClean="0">
                <a:latin typeface="Times New Roman" pitchFamily="18" charset="0"/>
                <a:cs typeface="Times New Roman" pitchFamily="18" charset="0"/>
              </a:rPr>
              <a:t>УМАЊИЛАЦ</a:t>
            </a:r>
          </a:p>
        </p:txBody>
      </p:sp>
      <p:sp>
        <p:nvSpPr>
          <p:cNvPr id="12" name="TextBox 11"/>
          <p:cNvSpPr txBox="1"/>
          <p:nvPr/>
        </p:nvSpPr>
        <p:spPr>
          <a:xfrm>
            <a:off x="1643043" y="1232287"/>
            <a:ext cx="6049541" cy="1815882"/>
          </a:xfrm>
          <a:prstGeom prst="rect">
            <a:avLst/>
          </a:prstGeom>
          <a:noFill/>
        </p:spPr>
        <p:txBody>
          <a:bodyPr wrap="none" rtlCol="0">
            <a:spAutoFit/>
          </a:bodyPr>
          <a:lstStyle/>
          <a:p>
            <a:pPr algn="ctr"/>
            <a:r>
              <a:rPr lang="sr-Cyrl-BA" sz="2800" b="1" dirty="0" smtClean="0">
                <a:solidFill>
                  <a:schemeClr val="bg1">
                    <a:lumMod val="95000"/>
                  </a:schemeClr>
                </a:solidFill>
                <a:latin typeface="Times New Roman" pitchFamily="18" charset="0"/>
                <a:cs typeface="Times New Roman" pitchFamily="18" charset="0"/>
              </a:rPr>
              <a:t>Умањилац ако не знаш,</a:t>
            </a:r>
          </a:p>
          <a:p>
            <a:pPr algn="ctr"/>
            <a:r>
              <a:rPr lang="sr-Cyrl-BA" sz="2800" b="1" dirty="0">
                <a:solidFill>
                  <a:schemeClr val="bg1">
                    <a:lumMod val="95000"/>
                  </a:schemeClr>
                </a:solidFill>
                <a:latin typeface="Times New Roman" pitchFamily="18" charset="0"/>
                <a:cs typeface="Times New Roman" pitchFamily="18" charset="0"/>
              </a:rPr>
              <a:t>н</a:t>
            </a:r>
            <a:r>
              <a:rPr lang="sr-Cyrl-BA" sz="2800" b="1" dirty="0" smtClean="0">
                <a:solidFill>
                  <a:schemeClr val="bg1">
                    <a:lumMod val="95000"/>
                  </a:schemeClr>
                </a:solidFill>
                <a:latin typeface="Times New Roman" pitchFamily="18" charset="0"/>
                <a:cs typeface="Times New Roman" pitchFamily="18" charset="0"/>
              </a:rPr>
              <a:t>емој одмах да се предаш,</a:t>
            </a:r>
          </a:p>
          <a:p>
            <a:pPr algn="ctr"/>
            <a:r>
              <a:rPr lang="sr-Cyrl-BA" sz="2800" b="1" dirty="0">
                <a:solidFill>
                  <a:schemeClr val="bg1">
                    <a:lumMod val="95000"/>
                  </a:schemeClr>
                </a:solidFill>
                <a:latin typeface="Times New Roman" pitchFamily="18" charset="0"/>
                <a:cs typeface="Times New Roman" pitchFamily="18" charset="0"/>
              </a:rPr>
              <a:t>н</a:t>
            </a:r>
            <a:r>
              <a:rPr lang="sr-Cyrl-BA" sz="2800" b="1" dirty="0" smtClean="0">
                <a:solidFill>
                  <a:schemeClr val="bg1">
                    <a:lumMod val="95000"/>
                  </a:schemeClr>
                </a:solidFill>
                <a:latin typeface="Times New Roman" pitchFamily="18" charset="0"/>
                <a:cs typeface="Times New Roman" pitchFamily="18" charset="0"/>
              </a:rPr>
              <a:t>емој дизати панику,</a:t>
            </a:r>
          </a:p>
          <a:p>
            <a:pPr algn="ctr"/>
            <a:r>
              <a:rPr lang="sr-Cyrl-BA" sz="2800" b="1" dirty="0">
                <a:solidFill>
                  <a:schemeClr val="bg1">
                    <a:lumMod val="95000"/>
                  </a:schemeClr>
                </a:solidFill>
                <a:latin typeface="Times New Roman" pitchFamily="18" charset="0"/>
                <a:cs typeface="Times New Roman" pitchFamily="18" charset="0"/>
              </a:rPr>
              <a:t>с</a:t>
            </a:r>
            <a:r>
              <a:rPr lang="sr-Cyrl-BA" sz="2800" b="1" dirty="0" smtClean="0">
                <a:solidFill>
                  <a:schemeClr val="bg1">
                    <a:lumMod val="95000"/>
                  </a:schemeClr>
                </a:solidFill>
                <a:latin typeface="Times New Roman" pitchFamily="18" charset="0"/>
                <a:cs typeface="Times New Roman" pitchFamily="18" charset="0"/>
              </a:rPr>
              <a:t>амо од умањеника одузми разлику!</a:t>
            </a:r>
            <a:endParaRPr lang="en-US" sz="2800" b="1" dirty="0">
              <a:solidFill>
                <a:schemeClr val="bg1">
                  <a:lumMod val="95000"/>
                </a:schemeClr>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 calcmode="lin" valueType="num">
                                      <p:cBhvr additive="base">
                                        <p:cTn id="11"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 calcmode="lin" valueType="num">
                                      <p:cBhvr additive="base">
                                        <p:cTn id="1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 calcmode="lin" valueType="num">
                                      <p:cBhvr additive="base">
                                        <p:cTn id="19"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0" end="0"/>
                                            </p:txEl>
                                          </p:spTgt>
                                        </p:tgtEl>
                                        <p:attrNameLst>
                                          <p:attrName>style.visibility</p:attrName>
                                        </p:attrNameLst>
                                      </p:cBhvr>
                                      <p:to>
                                        <p:strVal val="visible"/>
                                      </p:to>
                                    </p:set>
                                    <p:anim calcmode="lin" valueType="num">
                                      <p:cBhvr additive="base">
                                        <p:cTn id="2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bg/>
                                          </p:spTgt>
                                        </p:tgtEl>
                                        <p:attrNameLst>
                                          <p:attrName>style.visibility</p:attrName>
                                        </p:attrNameLst>
                                      </p:cBhvr>
                                      <p:to>
                                        <p:strVal val="visible"/>
                                      </p:to>
                                    </p:set>
                                    <p:anim calcmode="lin" valueType="num">
                                      <p:cBhvr additive="base">
                                        <p:cTn id="41"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bg/>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1">
                                            <p:bg/>
                                          </p:spTgt>
                                        </p:tgtEl>
                                        <p:attrNameLst>
                                          <p:attrName>style.visibility</p:attrName>
                                        </p:attrNameLst>
                                      </p:cBhvr>
                                      <p:to>
                                        <p:strVal val="visible"/>
                                      </p:to>
                                    </p:set>
                                    <p:anim calcmode="lin" valueType="num">
                                      <p:cBhvr additive="base">
                                        <p:cTn id="5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11">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1">
                                            <p:txEl>
                                              <p:pRg st="0" end="0"/>
                                            </p:txEl>
                                          </p:spTgt>
                                        </p:tgtEl>
                                        <p:attrNameLst>
                                          <p:attrName>style.visibility</p:attrName>
                                        </p:attrNameLst>
                                      </p:cBhvr>
                                      <p:to>
                                        <p:strVal val="visible"/>
                                      </p:to>
                                    </p:set>
                                    <p:anim calcmode="lin" valueType="num">
                                      <p:cBhvr additive="base">
                                        <p:cTn id="6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build="allAtOnce" animBg="1"/>
      <p:bldP spid="10" grpId="0" build="allAtOnce" animBg="1"/>
      <p:bldP spid="11" grpId="0" build="allAtOnce" animBg="1"/>
      <p:bldP spid="12"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6"/>
            <a:ext cx="8229600" cy="4380327"/>
          </a:xfrm>
        </p:spPr>
        <p:txBody>
          <a:bodyPr>
            <a:normAutofit fontScale="92500"/>
          </a:bodyPr>
          <a:lstStyle/>
          <a:p>
            <a:pPr>
              <a:buNone/>
            </a:pPr>
            <a:r>
              <a:rPr lang="sr-Cyrl-BA" sz="2400" b="1" dirty="0" smtClean="0">
                <a:solidFill>
                  <a:srgbClr val="FF0000"/>
                </a:solidFill>
                <a:latin typeface="Times New Roman" pitchFamily="18" charset="0"/>
                <a:cs typeface="Times New Roman" pitchFamily="18" charset="0"/>
              </a:rPr>
              <a:t>Поред бакине куће пролазио је ловац. Кад је чуо вуково гласно хркање, уплаши се да се старици није шта десило и брзо уђе у кућицу. На своје велико изненађење, у бакином кревету угледа вука. Иако је имао спремну и напуњену пушку, није пуцао. Узео је велике маказе и, цак, цак по вуковом стомаку. </a:t>
            </a:r>
          </a:p>
          <a:p>
            <a:pPr>
              <a:buNone/>
            </a:pPr>
            <a:r>
              <a:rPr lang="sr-Cyrl-BA" sz="2400" b="1" dirty="0" smtClean="0">
                <a:solidFill>
                  <a:srgbClr val="FF0000"/>
                </a:solidFill>
                <a:latin typeface="Times New Roman" pitchFamily="18" charset="0"/>
                <a:cs typeface="Times New Roman" pitchFamily="18" charset="0"/>
              </a:rPr>
              <a:t>Одатле прва искочи Црвенкапица:</a:t>
            </a:r>
          </a:p>
          <a:p>
            <a:pPr>
              <a:buFontTx/>
              <a:buChar char="-"/>
            </a:pPr>
            <a:r>
              <a:rPr lang="sr-Cyrl-BA" sz="2400" b="1" dirty="0" smtClean="0">
                <a:solidFill>
                  <a:srgbClr val="FF0000"/>
                </a:solidFill>
                <a:latin typeface="Times New Roman" pitchFamily="18" charset="0"/>
                <a:cs typeface="Times New Roman" pitchFamily="18" charset="0"/>
              </a:rPr>
              <a:t>Ух, како ме било страх! У вуковом стомаку је </a:t>
            </a:r>
          </a:p>
          <a:p>
            <a:pPr>
              <a:buNone/>
            </a:pPr>
            <a:r>
              <a:rPr lang="sr-Cyrl-BA" sz="2400" b="1" dirty="0" smtClean="0">
                <a:solidFill>
                  <a:srgbClr val="FF0000"/>
                </a:solidFill>
                <a:latin typeface="Times New Roman" pitchFamily="18" charset="0"/>
                <a:cs typeface="Times New Roman" pitchFamily="18" charset="0"/>
              </a:rPr>
              <a:t>сами мрак. Затим ловац извуче баку, која је једва</a:t>
            </a:r>
          </a:p>
          <a:p>
            <a:pPr>
              <a:buNone/>
            </a:pPr>
            <a:r>
              <a:rPr lang="sr-Cyrl-BA" sz="2400" b="1" dirty="0" smtClean="0">
                <a:solidFill>
                  <a:srgbClr val="FF0000"/>
                </a:solidFill>
                <a:latin typeface="Times New Roman" pitchFamily="18" charset="0"/>
                <a:cs typeface="Times New Roman" pitchFamily="18" charset="0"/>
              </a:rPr>
              <a:t>дисала од страха и узбуђења. Онда су вуков </a:t>
            </a:r>
          </a:p>
          <a:p>
            <a:pPr>
              <a:buNone/>
            </a:pPr>
            <a:r>
              <a:rPr lang="sr-Cyrl-BA" sz="2400" b="1" dirty="0" smtClean="0">
                <a:solidFill>
                  <a:srgbClr val="FF0000"/>
                </a:solidFill>
                <a:latin typeface="Times New Roman" pitchFamily="18" charset="0"/>
                <a:cs typeface="Times New Roman" pitchFamily="18" charset="0"/>
              </a:rPr>
              <a:t>стомак напунили камењем и чекали да се вук</a:t>
            </a:r>
          </a:p>
          <a:p>
            <a:pPr>
              <a:buNone/>
            </a:pPr>
            <a:r>
              <a:rPr lang="sr-Cyrl-BA" sz="2400" b="1" dirty="0" smtClean="0">
                <a:solidFill>
                  <a:srgbClr val="FF0000"/>
                </a:solidFill>
                <a:latin typeface="Times New Roman" pitchFamily="18" charset="0"/>
                <a:cs typeface="Times New Roman" pitchFamily="18" charset="0"/>
              </a:rPr>
              <a:t>пробуди.</a:t>
            </a:r>
          </a:p>
          <a:p>
            <a:pPr>
              <a:buNone/>
            </a:pPr>
            <a:endParaRPr lang="en-US" sz="2400" b="1" dirty="0">
              <a:solidFill>
                <a:srgbClr val="FF0000"/>
              </a:solidFill>
              <a:latin typeface="Times New Roman" pitchFamily="18" charset="0"/>
              <a:cs typeface="Times New Roman" pitchFamily="18" charset="0"/>
            </a:endParaRPr>
          </a:p>
        </p:txBody>
      </p:sp>
      <p:pic>
        <p:nvPicPr>
          <p:cNvPr id="6146" name="Picture 2" descr="C:\Users\KULA\Downloads\e8bb8e0a105ccaae3542a50f0082500b-removebg-preview.png"/>
          <p:cNvPicPr>
            <a:picLocks noChangeAspect="1" noChangeArrowheads="1"/>
          </p:cNvPicPr>
          <p:nvPr/>
        </p:nvPicPr>
        <p:blipFill>
          <a:blip r:embed="rId2"/>
          <a:srcRect/>
          <a:stretch>
            <a:fillRect/>
          </a:stretch>
        </p:blipFill>
        <p:spPr bwMode="auto">
          <a:xfrm>
            <a:off x="6572264" y="1928808"/>
            <a:ext cx="2258038" cy="300037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6"/>
            <a:ext cx="8229600" cy="4380327"/>
          </a:xfrm>
        </p:spPr>
        <p:txBody>
          <a:bodyPr>
            <a:normAutofit lnSpcReduction="10000"/>
          </a:bodyPr>
          <a:lstStyle/>
          <a:p>
            <a:pPr>
              <a:buNone/>
            </a:pPr>
            <a:r>
              <a:rPr lang="sr-Cyrl-BA" sz="2400" b="1" dirty="0" smtClean="0">
                <a:solidFill>
                  <a:srgbClr val="FF0000"/>
                </a:solidFill>
                <a:latin typeface="Times New Roman" pitchFamily="18" charset="0"/>
                <a:cs typeface="Times New Roman" pitchFamily="18" charset="0"/>
              </a:rPr>
              <a:t>     И нису дуго чекали. А кад овај угледа ловца и пушку, хтједе побјећи, али није стигао даље од прага. Ту угину што од страха, што од камења кога му је био пун трбух. Тако су сад сви били задовољни. Ловац је вуку одерао кожу и с њом отишао кући. Бака је појела нешто колача и попила чашу вина па се брзо опоравила. А Црвенкапица је размишљала:</a:t>
            </a:r>
          </a:p>
          <a:p>
            <a:pPr>
              <a:buFontTx/>
              <a:buChar char="-"/>
            </a:pPr>
            <a:r>
              <a:rPr lang="sr-Cyrl-BA" sz="2400" b="1" dirty="0" smtClean="0">
                <a:solidFill>
                  <a:srgbClr val="FF0000"/>
                </a:solidFill>
                <a:latin typeface="Times New Roman" pitchFamily="18" charset="0"/>
                <a:cs typeface="Times New Roman" pitchFamily="18" charset="0"/>
              </a:rPr>
              <a:t>Док сам жива, нећу више скретати с пута и сама трчати по шуми. Вратила се кући. Тамо је чекала мајка и није се љутила на своје дијете. Знала је да њена Црвенкапица сада  зна и шта је вук и шта је шума и шта пут којим треба ићи.</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2800" b="1" dirty="0" smtClean="0">
                <a:solidFill>
                  <a:srgbClr val="C00000"/>
                </a:solidFill>
                <a:latin typeface="Times New Roman" pitchFamily="18" charset="0"/>
                <a:cs typeface="Times New Roman" pitchFamily="18" charset="0"/>
              </a:rPr>
              <a:t>Разговор о бајци</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14429"/>
            <a:ext cx="8229600" cy="2928957"/>
          </a:xfrm>
        </p:spPr>
        <p:txBody>
          <a:bodyPr>
            <a:normAutofit/>
          </a:bodyPr>
          <a:lstStyle/>
          <a:p>
            <a:pPr>
              <a:buFont typeface="Wingdings" pitchFamily="2" charset="2"/>
              <a:buChar char="§"/>
            </a:pPr>
            <a:r>
              <a:rPr lang="sr-Cyrl-BA" sz="2400" b="1" dirty="0" smtClean="0">
                <a:solidFill>
                  <a:srgbClr val="FF0000"/>
                </a:solidFill>
                <a:latin typeface="Times New Roman" pitchFamily="18" charset="0"/>
                <a:cs typeface="Times New Roman" pitchFamily="18" charset="0"/>
              </a:rPr>
              <a:t>Да ли у овој бајци има нестварних ликова?</a:t>
            </a:r>
          </a:p>
          <a:p>
            <a:pPr>
              <a:buNone/>
            </a:pPr>
            <a:r>
              <a:rPr lang="sr-Cyrl-BA" sz="2400" b="1" dirty="0" smtClean="0">
                <a:solidFill>
                  <a:srgbClr val="FF0000"/>
                </a:solidFill>
                <a:latin typeface="Times New Roman" pitchFamily="18" charset="0"/>
                <a:cs typeface="Times New Roman" pitchFamily="18" charset="0"/>
              </a:rPr>
              <a:t> </a:t>
            </a:r>
          </a:p>
          <a:p>
            <a:pPr>
              <a:buFont typeface="Wingdings" pitchFamily="2" charset="2"/>
              <a:buChar char="§"/>
            </a:pPr>
            <a:r>
              <a:rPr lang="sr-Cyrl-BA" sz="2400" b="1" dirty="0" smtClean="0">
                <a:solidFill>
                  <a:srgbClr val="FF0000"/>
                </a:solidFill>
                <a:latin typeface="Times New Roman" pitchFamily="18" charset="0"/>
                <a:cs typeface="Times New Roman" pitchFamily="18" charset="0"/>
              </a:rPr>
              <a:t>Који догађаји у бајци су нестварни?</a:t>
            </a:r>
          </a:p>
          <a:p>
            <a:pPr>
              <a:buFont typeface="Wingdings" pitchFamily="2" charset="2"/>
              <a:buChar char="§"/>
            </a:pPr>
            <a:endParaRPr lang="sr-Cyrl-BA" sz="2400" b="1" dirty="0" smtClean="0">
              <a:solidFill>
                <a:srgbClr val="FF0000"/>
              </a:solidFill>
              <a:latin typeface="Times New Roman" pitchFamily="18" charset="0"/>
              <a:cs typeface="Times New Roman" pitchFamily="18" charset="0"/>
            </a:endParaRPr>
          </a:p>
          <a:p>
            <a:pPr>
              <a:buFont typeface="Wingdings" pitchFamily="2" charset="2"/>
              <a:buChar char="§"/>
            </a:pPr>
            <a:r>
              <a:rPr lang="sr-Cyrl-BA" sz="2400" b="1" dirty="0" smtClean="0">
                <a:solidFill>
                  <a:srgbClr val="FF0000"/>
                </a:solidFill>
                <a:latin typeface="Times New Roman" pitchFamily="18" charset="0"/>
                <a:cs typeface="Times New Roman" pitchFamily="18" charset="0"/>
              </a:rPr>
              <a:t>Чему нас је научила бајка о Црвенкапици?</a:t>
            </a:r>
          </a:p>
          <a:p>
            <a:pPr>
              <a:buNone/>
            </a:pPr>
            <a:r>
              <a:rPr lang="sr-Cyrl-BA" sz="2400" b="1" dirty="0" smtClean="0">
                <a:solidFill>
                  <a:srgbClr val="FF0000"/>
                </a:solidFill>
                <a:latin typeface="Times New Roman" pitchFamily="18" charset="0"/>
                <a:cs typeface="Times New Roman" pitchFamily="18" charset="0"/>
              </a:rPr>
              <a:t> </a:t>
            </a:r>
          </a:p>
          <a:p>
            <a:pPr>
              <a:buFont typeface="Wingdings" pitchFamily="2" charset="2"/>
              <a:buChar char="§"/>
            </a:pPr>
            <a:endParaRPr lang="sr-Cyrl-BA" sz="2400" b="1" dirty="0" smtClean="0">
              <a:solidFill>
                <a:srgbClr val="FF0000"/>
              </a:solidFill>
              <a:latin typeface="Times New Roman" pitchFamily="18" charset="0"/>
              <a:cs typeface="Times New Roman" pitchFamily="18" charset="0"/>
            </a:endParaRPr>
          </a:p>
          <a:p>
            <a:pPr>
              <a:buFont typeface="Wingdings" pitchFamily="2" charset="2"/>
              <a:buChar char="§"/>
            </a:pPr>
            <a:endParaRPr lang="sr-Cyrl-BA" sz="2400" b="1" dirty="0" smtClean="0">
              <a:solidFill>
                <a:srgbClr val="FF0000"/>
              </a:solidFill>
              <a:latin typeface="Times New Roman" pitchFamily="18" charset="0"/>
              <a:cs typeface="Times New Roman" pitchFamily="18" charset="0"/>
            </a:endParaRPr>
          </a:p>
          <a:p>
            <a:pPr>
              <a:buNone/>
            </a:pPr>
            <a:endParaRPr lang="sr-Cyrl-BA" sz="2400" b="1" dirty="0" smtClean="0">
              <a:solidFill>
                <a:srgbClr val="FF0000"/>
              </a:solidFill>
              <a:latin typeface="Times New Roman" pitchFamily="18" charset="0"/>
              <a:cs typeface="Times New Roman" pitchFamily="18" charset="0"/>
            </a:endParaRPr>
          </a:p>
          <a:p>
            <a:pPr>
              <a:buNone/>
            </a:pPr>
            <a:endParaRPr lang="sr-Cyrl-BA" sz="2400" b="1" dirty="0" smtClean="0">
              <a:solidFill>
                <a:srgbClr val="FF0000"/>
              </a:solidFill>
              <a:latin typeface="Times New Roman" pitchFamily="18" charset="0"/>
              <a:cs typeface="Times New Roman" pitchFamily="18" charset="0"/>
            </a:endParaRPr>
          </a:p>
          <a:p>
            <a:pPr>
              <a:buNone/>
            </a:pP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2800" b="1" dirty="0" smtClean="0">
                <a:solidFill>
                  <a:srgbClr val="C00000"/>
                </a:solidFill>
                <a:latin typeface="Times New Roman" pitchFamily="18" charset="0"/>
                <a:cs typeface="Times New Roman" pitchFamily="18" charset="0"/>
              </a:rPr>
              <a:t>Задатак за самосталан рад</a:t>
            </a:r>
            <a:endParaRPr lang="en-US" sz="2800" b="1" dirty="0">
              <a:solidFill>
                <a:srgbClr val="C0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200151"/>
            <a:ext cx="8229600" cy="2728921"/>
          </a:xfrm>
        </p:spPr>
        <p:txBody>
          <a:bodyPr>
            <a:normAutofit/>
          </a:bodyPr>
          <a:lstStyle/>
          <a:p>
            <a:pPr>
              <a:buNone/>
            </a:pPr>
            <a:r>
              <a:rPr lang="sr-Cyrl-BA" sz="2400" b="1" dirty="0" smtClean="0">
                <a:solidFill>
                  <a:srgbClr val="FF0000"/>
                </a:solidFill>
                <a:latin typeface="Times New Roman" pitchFamily="18" charset="0"/>
                <a:cs typeface="Times New Roman" pitchFamily="18" charset="0"/>
              </a:rPr>
              <a:t>1. Илуструј бајку и напиши шта ти се највише допало док си је читао/ла.</a:t>
            </a:r>
            <a:endParaRPr lang="en-US" sz="2400" b="1" dirty="0">
              <a:solidFill>
                <a:srgbClr val="FF0000"/>
              </a:solidFill>
              <a:latin typeface="Times New Roman" pitchFamily="18" charset="0"/>
              <a:cs typeface="Times New Roman" pitchFamily="18" charset="0"/>
            </a:endParaRPr>
          </a:p>
        </p:txBody>
      </p:sp>
      <p:pic>
        <p:nvPicPr>
          <p:cNvPr id="1026" name="Picture 2" descr="C:\Users\KULA\Downloads\children-doing-homework-1-removebg-preview.png"/>
          <p:cNvPicPr>
            <a:picLocks noChangeAspect="1" noChangeArrowheads="1"/>
          </p:cNvPicPr>
          <p:nvPr/>
        </p:nvPicPr>
        <p:blipFill>
          <a:blip r:embed="rId2"/>
          <a:srcRect/>
          <a:stretch>
            <a:fillRect/>
          </a:stretch>
        </p:blipFill>
        <p:spPr bwMode="auto">
          <a:xfrm>
            <a:off x="2143108" y="2071684"/>
            <a:ext cx="4429156" cy="278608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Cyrl-BA" sz="2800" b="1" dirty="0" smtClean="0">
                <a:solidFill>
                  <a:srgbClr val="FFFF00"/>
                </a:solidFill>
                <a:latin typeface="Times New Roman" pitchFamily="18" charset="0"/>
                <a:cs typeface="Times New Roman" pitchFamily="18" charset="0"/>
              </a:rPr>
              <a:t>Природа и друштво – 2. разред</a:t>
            </a:r>
            <a:br>
              <a:rPr lang="sr-Cyrl-BA" sz="2800" b="1" dirty="0" smtClean="0">
                <a:solidFill>
                  <a:srgbClr val="FFFF00"/>
                </a:solidFill>
                <a:latin typeface="Times New Roman" pitchFamily="18" charset="0"/>
                <a:cs typeface="Times New Roman" pitchFamily="18" charset="0"/>
              </a:rPr>
            </a:br>
            <a:r>
              <a:rPr lang="sr-Cyrl-BA" sz="2800" b="1" dirty="0" smtClean="0">
                <a:solidFill>
                  <a:srgbClr val="FFFF00"/>
                </a:solidFill>
                <a:latin typeface="Times New Roman" pitchFamily="18" charset="0"/>
                <a:cs typeface="Times New Roman" pitchFamily="18" charset="0"/>
              </a:rPr>
              <a:t>Продавнице</a:t>
            </a:r>
            <a:endParaRPr lang="en-US" sz="2800" b="1" dirty="0">
              <a:solidFill>
                <a:srgbClr val="FFFF00"/>
              </a:solidFill>
              <a:latin typeface="Times New Roman" pitchFamily="18" charset="0"/>
              <a:cs typeface="Times New Roman" pitchFamily="18" charset="0"/>
            </a:endParaRPr>
          </a:p>
        </p:txBody>
      </p:sp>
      <p:pic>
        <p:nvPicPr>
          <p:cNvPr id="7170" name="Picture 2" descr="C:\Users\KULA\Desktop\vector-character-illustration-cashier-shoppers-supermarket-people-grocery-shopping-stand-line-checkout-woman-196230890.jpg"/>
          <p:cNvPicPr>
            <a:picLocks noGrp="1" noChangeAspect="1" noChangeArrowheads="1"/>
          </p:cNvPicPr>
          <p:nvPr>
            <p:ph idx="1"/>
          </p:nvPr>
        </p:nvPicPr>
        <p:blipFill>
          <a:blip r:embed="rId2"/>
          <a:srcRect/>
          <a:stretch>
            <a:fillRect/>
          </a:stretch>
        </p:blipFill>
        <p:spPr bwMode="auto">
          <a:xfrm>
            <a:off x="1071538" y="1214428"/>
            <a:ext cx="6858048" cy="380049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20" y="142858"/>
            <a:ext cx="8229600" cy="4523203"/>
          </a:xfrm>
        </p:spPr>
        <p:txBody>
          <a:bodyPr>
            <a:normAutofit/>
          </a:bodyPr>
          <a:lstStyle/>
          <a:p>
            <a:r>
              <a:rPr lang="sr-Cyrl-BA" sz="2400" b="1" dirty="0" smtClean="0">
                <a:solidFill>
                  <a:srgbClr val="FFFF00"/>
                </a:solidFill>
                <a:latin typeface="Times New Roman" pitchFamily="18" charset="0"/>
                <a:cs typeface="Times New Roman" pitchFamily="18" charset="0"/>
              </a:rPr>
              <a:t>Мјесто гдје купујемо оно што нам је потребно назива се</a:t>
            </a:r>
          </a:p>
          <a:p>
            <a:pPr>
              <a:buNone/>
            </a:pPr>
            <a:r>
              <a:rPr lang="sr-Cyrl-BA" sz="2400" b="1" dirty="0" smtClean="0">
                <a:solidFill>
                  <a:srgbClr val="FFFF00"/>
                </a:solidFill>
                <a:latin typeface="Times New Roman" pitchFamily="18" charset="0"/>
                <a:cs typeface="Times New Roman" pitchFamily="18" charset="0"/>
              </a:rPr>
              <a:t>     </a:t>
            </a:r>
            <a:r>
              <a:rPr lang="sr-Cyrl-BA" sz="2400" b="1" dirty="0" smtClean="0">
                <a:solidFill>
                  <a:srgbClr val="002060"/>
                </a:solidFill>
                <a:latin typeface="Times New Roman" pitchFamily="18" charset="0"/>
                <a:cs typeface="Times New Roman" pitchFamily="18" charset="0"/>
              </a:rPr>
              <a:t>продавница.</a:t>
            </a:r>
            <a:r>
              <a:rPr lang="sr-Cyrl-BA" sz="2400" b="1" dirty="0" smtClean="0">
                <a:solidFill>
                  <a:srgbClr val="FFFF00"/>
                </a:solidFill>
                <a:latin typeface="Times New Roman" pitchFamily="18" charset="0"/>
                <a:cs typeface="Times New Roman" pitchFamily="18" charset="0"/>
              </a:rPr>
              <a:t> </a:t>
            </a:r>
          </a:p>
          <a:p>
            <a:r>
              <a:rPr lang="sr-Cyrl-BA" sz="2400" b="1" dirty="0" smtClean="0">
                <a:solidFill>
                  <a:srgbClr val="FFFF00"/>
                </a:solidFill>
                <a:latin typeface="Times New Roman" pitchFamily="18" charset="0"/>
                <a:cs typeface="Times New Roman" pitchFamily="18" charset="0"/>
              </a:rPr>
              <a:t>Већи број продавница које су смјештене у великом објекту називамо </a:t>
            </a:r>
            <a:r>
              <a:rPr lang="sr-Cyrl-BA" sz="2400" b="1" dirty="0" smtClean="0">
                <a:solidFill>
                  <a:srgbClr val="002060"/>
                </a:solidFill>
                <a:latin typeface="Times New Roman" pitchFamily="18" charset="0"/>
                <a:cs typeface="Times New Roman" pitchFamily="18" charset="0"/>
              </a:rPr>
              <a:t>тржним центром.</a:t>
            </a:r>
            <a:endParaRPr lang="sr-Cyrl-BA" sz="2400" b="1" dirty="0" smtClean="0">
              <a:solidFill>
                <a:srgbClr val="FFFF00"/>
              </a:solidFill>
              <a:latin typeface="Times New Roman" pitchFamily="18" charset="0"/>
              <a:cs typeface="Times New Roman" pitchFamily="18" charset="0"/>
            </a:endParaRPr>
          </a:p>
          <a:p>
            <a:r>
              <a:rPr lang="sr-Cyrl-BA" sz="2400" b="1" dirty="0" smtClean="0">
                <a:solidFill>
                  <a:srgbClr val="FFFF00"/>
                </a:solidFill>
                <a:latin typeface="Times New Roman" pitchFamily="18" charset="0"/>
                <a:cs typeface="Times New Roman" pitchFamily="18" charset="0"/>
              </a:rPr>
              <a:t>Мјесто гдје купац сам бира робу и на излазу је плаћа назива се </a:t>
            </a:r>
            <a:r>
              <a:rPr lang="sr-Cyrl-BA" sz="2400" b="1" dirty="0" smtClean="0">
                <a:solidFill>
                  <a:srgbClr val="002060"/>
                </a:solidFill>
                <a:latin typeface="Times New Roman" pitchFamily="18" charset="0"/>
                <a:cs typeface="Times New Roman" pitchFamily="18" charset="0"/>
              </a:rPr>
              <a:t>самопослуга.</a:t>
            </a:r>
            <a:endParaRPr lang="en-US" sz="2400" b="1" dirty="0">
              <a:solidFill>
                <a:srgbClr val="FFFF00"/>
              </a:solidFill>
              <a:latin typeface="Times New Roman" pitchFamily="18" charset="0"/>
              <a:cs typeface="Times New Roman" pitchFamily="18" charset="0"/>
            </a:endParaRPr>
          </a:p>
        </p:txBody>
      </p:sp>
      <p:pic>
        <p:nvPicPr>
          <p:cNvPr id="8194" name="Picture 2" descr="C:\Users\KULA\Downloads\grocery-store-clipart-3-removebg-preview.png"/>
          <p:cNvPicPr>
            <a:picLocks noChangeAspect="1" noChangeArrowheads="1"/>
          </p:cNvPicPr>
          <p:nvPr/>
        </p:nvPicPr>
        <p:blipFill>
          <a:blip r:embed="rId2"/>
          <a:srcRect/>
          <a:stretch>
            <a:fillRect/>
          </a:stretch>
        </p:blipFill>
        <p:spPr bwMode="auto">
          <a:xfrm>
            <a:off x="2143108" y="2786064"/>
            <a:ext cx="5072098" cy="2357436"/>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9223" name="Picture 7" descr="C:\Users\KULA\Downloads\73-736725_transparent-image-comptabilit-clipart-cashier-cartoon-removebg-preview.png"/>
          <p:cNvPicPr>
            <a:picLocks noChangeAspect="1" noChangeArrowheads="1"/>
          </p:cNvPicPr>
          <p:nvPr/>
        </p:nvPicPr>
        <p:blipFill>
          <a:blip r:embed="rId2"/>
          <a:srcRect/>
          <a:stretch>
            <a:fillRect/>
          </a:stretch>
        </p:blipFill>
        <p:spPr bwMode="auto">
          <a:xfrm>
            <a:off x="2428860" y="1000114"/>
            <a:ext cx="3500462" cy="3690942"/>
          </a:xfrm>
          <a:prstGeom prst="rect">
            <a:avLst/>
          </a:prstGeom>
          <a:noFill/>
        </p:spPr>
      </p:pic>
      <p:sp>
        <p:nvSpPr>
          <p:cNvPr id="15" name="TextBox 14"/>
          <p:cNvSpPr txBox="1"/>
          <p:nvPr/>
        </p:nvSpPr>
        <p:spPr>
          <a:xfrm>
            <a:off x="0" y="357172"/>
            <a:ext cx="5294911" cy="461665"/>
          </a:xfrm>
          <a:prstGeom prst="rect">
            <a:avLst/>
          </a:prstGeom>
          <a:noFill/>
        </p:spPr>
        <p:txBody>
          <a:bodyPr wrap="none" rtlCol="0">
            <a:spAutoFit/>
          </a:bodyPr>
          <a:lstStyle/>
          <a:p>
            <a:r>
              <a:rPr lang="sr-Cyrl-BA" sz="2400" b="1" dirty="0" smtClean="0">
                <a:solidFill>
                  <a:srgbClr val="FFFF00"/>
                </a:solidFill>
                <a:latin typeface="Times New Roman" pitchFamily="18" charset="0"/>
                <a:cs typeface="Times New Roman" pitchFamily="18" charset="0"/>
              </a:rPr>
              <a:t> </a:t>
            </a:r>
            <a:r>
              <a:rPr lang="sr-Cyrl-BA" sz="2400" b="1" dirty="0" smtClean="0">
                <a:solidFill>
                  <a:srgbClr val="002060"/>
                </a:solidFill>
                <a:latin typeface="Times New Roman" pitchFamily="18" charset="0"/>
                <a:cs typeface="Times New Roman" pitchFamily="18" charset="0"/>
              </a:rPr>
              <a:t>Продавац</a:t>
            </a:r>
            <a:r>
              <a:rPr lang="sr-Cyrl-BA" sz="2400" b="1" dirty="0" smtClean="0">
                <a:solidFill>
                  <a:srgbClr val="FFFF00"/>
                </a:solidFill>
                <a:latin typeface="Times New Roman" pitchFamily="18" charset="0"/>
                <a:cs typeface="Times New Roman" pitchFamily="18" charset="0"/>
              </a:rPr>
              <a:t> је особа која продаје робу.</a:t>
            </a:r>
            <a:endParaRPr lang="en-US" sz="2400" b="1" dirty="0">
              <a:solidFill>
                <a:srgbClr val="FFFF00"/>
              </a:solidFill>
              <a:latin typeface="Times New Roman" pitchFamily="18" charset="0"/>
              <a:cs typeface="Times New Roman" pitchFamily="18" charset="0"/>
            </a:endParaRPr>
          </a:p>
        </p:txBody>
      </p:sp>
      <p:sp>
        <p:nvSpPr>
          <p:cNvPr id="16" name="TextBox 15"/>
          <p:cNvSpPr txBox="1"/>
          <p:nvPr/>
        </p:nvSpPr>
        <p:spPr>
          <a:xfrm>
            <a:off x="4071934" y="4357700"/>
            <a:ext cx="4588820" cy="461665"/>
          </a:xfrm>
          <a:prstGeom prst="rect">
            <a:avLst/>
          </a:prstGeom>
          <a:noFill/>
        </p:spPr>
        <p:txBody>
          <a:bodyPr wrap="none" rtlCol="0">
            <a:spAutoFit/>
          </a:bodyPr>
          <a:lstStyle/>
          <a:p>
            <a:r>
              <a:rPr lang="sr-Cyrl-BA" sz="2400" b="1" dirty="0" smtClean="0">
                <a:solidFill>
                  <a:srgbClr val="002060"/>
                </a:solidFill>
                <a:latin typeface="Times New Roman" pitchFamily="18" charset="0"/>
                <a:cs typeface="Times New Roman" pitchFamily="18" charset="0"/>
              </a:rPr>
              <a:t>Купац </a:t>
            </a:r>
            <a:r>
              <a:rPr lang="sr-Cyrl-BA" sz="2400" b="1" dirty="0" smtClean="0">
                <a:solidFill>
                  <a:srgbClr val="FFFF00"/>
                </a:solidFill>
                <a:latin typeface="Times New Roman" pitchFamily="18" charset="0"/>
                <a:cs typeface="Times New Roman" pitchFamily="18" charset="0"/>
              </a:rPr>
              <a:t>је особа која </a:t>
            </a:r>
            <a:r>
              <a:rPr lang="sr-Cyrl-BA" sz="2400" b="1" smtClean="0">
                <a:solidFill>
                  <a:srgbClr val="FFFF00"/>
                </a:solidFill>
                <a:latin typeface="Times New Roman" pitchFamily="18" charset="0"/>
                <a:cs typeface="Times New Roman" pitchFamily="18" charset="0"/>
              </a:rPr>
              <a:t>купује </a:t>
            </a:r>
            <a:r>
              <a:rPr lang="sr-Cyrl-BA" sz="2400" b="1" smtClean="0">
                <a:solidFill>
                  <a:srgbClr val="FFFF00"/>
                </a:solidFill>
                <a:latin typeface="Times New Roman" pitchFamily="18" charset="0"/>
                <a:cs typeface="Times New Roman" pitchFamily="18" charset="0"/>
              </a:rPr>
              <a:t>робу.</a:t>
            </a:r>
            <a:endParaRPr lang="en-US" sz="2400" b="1" dirty="0">
              <a:solidFill>
                <a:srgbClr val="FFFF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0034" y="142858"/>
            <a:ext cx="8229600" cy="714380"/>
          </a:xfrm>
        </p:spPr>
        <p:txBody>
          <a:bodyPr>
            <a:normAutofit/>
          </a:bodyPr>
          <a:lstStyle/>
          <a:p>
            <a:r>
              <a:rPr lang="sr-Cyrl-BA" sz="2800" b="1" dirty="0" smtClean="0">
                <a:solidFill>
                  <a:srgbClr val="FFFF00"/>
                </a:solidFill>
                <a:latin typeface="Times New Roman" pitchFamily="18" charset="0"/>
                <a:cs typeface="Times New Roman" pitchFamily="18" charset="0"/>
              </a:rPr>
              <a:t>Које ријечи чујемо у продавници?</a:t>
            </a:r>
            <a:endParaRPr lang="en-US" sz="2800" b="1" dirty="0">
              <a:solidFill>
                <a:srgbClr val="FFFF00"/>
              </a:solidFill>
              <a:latin typeface="Times New Roman" pitchFamily="18" charset="0"/>
              <a:cs typeface="Times New Roman" pitchFamily="18" charset="0"/>
            </a:endParaRPr>
          </a:p>
        </p:txBody>
      </p:sp>
      <p:sp>
        <p:nvSpPr>
          <p:cNvPr id="4" name="Oval 3"/>
          <p:cNvSpPr/>
          <p:nvPr/>
        </p:nvSpPr>
        <p:spPr>
          <a:xfrm>
            <a:off x="6286512" y="928676"/>
            <a:ext cx="2357454"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BA" sz="2400" b="1" dirty="0" smtClean="0">
                <a:solidFill>
                  <a:srgbClr val="002060"/>
                </a:solidFill>
                <a:latin typeface="Times New Roman" pitchFamily="18" charset="0"/>
                <a:cs typeface="Times New Roman" pitchFamily="18" charset="0"/>
              </a:rPr>
              <a:t>Изволите?</a:t>
            </a:r>
            <a:endParaRPr lang="en-US" sz="2400" b="1" dirty="0">
              <a:solidFill>
                <a:srgbClr val="002060"/>
              </a:solidFill>
              <a:latin typeface="Times New Roman" pitchFamily="18" charset="0"/>
              <a:cs typeface="Times New Roman" pitchFamily="18" charset="0"/>
            </a:endParaRPr>
          </a:p>
        </p:txBody>
      </p:sp>
      <p:sp>
        <p:nvSpPr>
          <p:cNvPr id="6" name="Oval 5"/>
          <p:cNvSpPr/>
          <p:nvPr/>
        </p:nvSpPr>
        <p:spPr>
          <a:xfrm>
            <a:off x="6143604" y="2214560"/>
            <a:ext cx="3000396" cy="114300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BA" sz="2400" b="1" dirty="0" smtClean="0">
                <a:solidFill>
                  <a:srgbClr val="002060"/>
                </a:solidFill>
                <a:latin typeface="Times New Roman" pitchFamily="18" charset="0"/>
                <a:cs typeface="Times New Roman" pitchFamily="18" charset="0"/>
              </a:rPr>
              <a:t>Могу ли Вам помоћи?</a:t>
            </a:r>
            <a:endParaRPr lang="en-US" sz="2400" b="1" dirty="0">
              <a:solidFill>
                <a:srgbClr val="002060"/>
              </a:solidFill>
              <a:latin typeface="Times New Roman" pitchFamily="18" charset="0"/>
              <a:cs typeface="Times New Roman" pitchFamily="18" charset="0"/>
            </a:endParaRPr>
          </a:p>
        </p:txBody>
      </p:sp>
      <p:sp>
        <p:nvSpPr>
          <p:cNvPr id="7" name="Oval 6"/>
          <p:cNvSpPr/>
          <p:nvPr/>
        </p:nvSpPr>
        <p:spPr>
          <a:xfrm>
            <a:off x="3286116" y="785800"/>
            <a:ext cx="2357454"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BA" sz="2400" b="1" dirty="0" smtClean="0">
                <a:solidFill>
                  <a:srgbClr val="002060"/>
                </a:solidFill>
                <a:latin typeface="Times New Roman" pitchFamily="18" charset="0"/>
                <a:cs typeface="Times New Roman" pitchFamily="18" charset="0"/>
              </a:rPr>
              <a:t>Молим</a:t>
            </a:r>
            <a:endParaRPr lang="en-US" sz="2400" b="1" dirty="0">
              <a:solidFill>
                <a:srgbClr val="002060"/>
              </a:solidFill>
              <a:latin typeface="Times New Roman" pitchFamily="18" charset="0"/>
              <a:cs typeface="Times New Roman" pitchFamily="18" charset="0"/>
            </a:endParaRPr>
          </a:p>
        </p:txBody>
      </p:sp>
      <p:sp>
        <p:nvSpPr>
          <p:cNvPr id="8" name="Oval 7"/>
          <p:cNvSpPr/>
          <p:nvPr/>
        </p:nvSpPr>
        <p:spPr>
          <a:xfrm>
            <a:off x="214282" y="1785932"/>
            <a:ext cx="2357454" cy="100013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sr-Cyrl-BA" sz="2400" b="1" dirty="0" smtClean="0">
                <a:solidFill>
                  <a:srgbClr val="002060"/>
                </a:solidFill>
                <a:latin typeface="Times New Roman" pitchFamily="18" charset="0"/>
                <a:cs typeface="Times New Roman" pitchFamily="18" charset="0"/>
              </a:rPr>
              <a:t>Хвала</a:t>
            </a:r>
            <a:endParaRPr lang="en-US" sz="2400" b="1" dirty="0">
              <a:solidFill>
                <a:srgbClr val="002060"/>
              </a:solidFill>
              <a:latin typeface="Times New Roman" pitchFamily="18" charset="0"/>
              <a:cs typeface="Times New Roman" pitchFamily="18" charset="0"/>
            </a:endParaRPr>
          </a:p>
        </p:txBody>
      </p:sp>
      <p:pic>
        <p:nvPicPr>
          <p:cNvPr id="10242" name="Picture 2" descr="C:\Users\KULA\Downloads\buy-clipart-buyer-seller-6-removebg-preview.png"/>
          <p:cNvPicPr>
            <a:picLocks noChangeAspect="1" noChangeArrowheads="1"/>
          </p:cNvPicPr>
          <p:nvPr/>
        </p:nvPicPr>
        <p:blipFill>
          <a:blip r:embed="rId2"/>
          <a:srcRect/>
          <a:stretch>
            <a:fillRect/>
          </a:stretch>
        </p:blipFill>
        <p:spPr bwMode="auto">
          <a:xfrm>
            <a:off x="2500298" y="1571618"/>
            <a:ext cx="3809524" cy="3571882"/>
          </a:xfrm>
          <a:prstGeom prst="rect">
            <a:avLst/>
          </a:prstGeom>
          <a:noFill/>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4">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 calcmode="lin" valueType="num">
                                      <p:cBhvr additive="base">
                                        <p:cTn id="2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24" dur="500" fill="hold"/>
                                        <p:tgtEl>
                                          <p:spTgt spid="6">
                                            <p:bg/>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additive="base">
                                        <p:cTn id="2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bg/>
                                          </p:spTgt>
                                        </p:tgtEl>
                                        <p:attrNameLst>
                                          <p:attrName>style.visibility</p:attrName>
                                        </p:attrNameLst>
                                      </p:cBhvr>
                                      <p:to>
                                        <p:strVal val="visible"/>
                                      </p:to>
                                    </p:set>
                                    <p:anim calcmode="lin" valueType="num">
                                      <p:cBhvr additive="base">
                                        <p:cTn id="33" dur="500" fill="hold"/>
                                        <p:tgtEl>
                                          <p:spTgt spid="8">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8">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bg/>
                                          </p:spTgt>
                                        </p:tgtEl>
                                        <p:attrNameLst>
                                          <p:attrName>style.visibility</p:attrName>
                                        </p:attrNameLst>
                                      </p:cBhvr>
                                      <p:to>
                                        <p:strVal val="visible"/>
                                      </p:to>
                                    </p:set>
                                    <p:anim calcmode="lin" valueType="num">
                                      <p:cBhvr additive="base">
                                        <p:cTn id="43" dur="500" fill="hold"/>
                                        <p:tgtEl>
                                          <p:spTgt spid="7">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7">
                                            <p:bg/>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txEl>
                                              <p:pRg st="0" end="0"/>
                                            </p:txEl>
                                          </p:spTgt>
                                        </p:tgtEl>
                                        <p:attrNameLst>
                                          <p:attrName>style.visibility</p:attrName>
                                        </p:attrNameLst>
                                      </p:cBhvr>
                                      <p:to>
                                        <p:strVal val="visible"/>
                                      </p:to>
                                    </p:set>
                                    <p:anim calcmode="lin" valueType="num">
                                      <p:cBhvr additive="base">
                                        <p:cTn id="4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6" grpId="0" build="allAtOnce" animBg="1"/>
      <p:bldP spid="7" grpId="0" build="allAtOnce" animBg="1"/>
      <p:bldP spid="8" grpId="0" build="allAtOnce"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2800" b="1" dirty="0" smtClean="0">
                <a:solidFill>
                  <a:schemeClr val="bg1">
                    <a:lumMod val="95000"/>
                  </a:schemeClr>
                </a:solidFill>
                <a:latin typeface="Times New Roman" pitchFamily="18" charset="0"/>
                <a:cs typeface="Times New Roman" pitchFamily="18" charset="0"/>
              </a:rPr>
              <a:t>Провјеримо наше знање</a:t>
            </a:r>
            <a:endParaRPr lang="en-US" sz="2800" b="1" dirty="0">
              <a:solidFill>
                <a:schemeClr val="bg1">
                  <a:lumMod val="95000"/>
                </a:schemeClr>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071552"/>
            <a:ext cx="8229600" cy="3696917"/>
          </a:xfrm>
        </p:spPr>
        <p:txBody>
          <a:bodyPr>
            <a:normAutofit fontScale="85000" lnSpcReduction="20000"/>
          </a:bodyPr>
          <a:lstStyle/>
          <a:p>
            <a:pPr marL="457200" indent="-457200" algn="just">
              <a:buAutoNum type="arabicPeriod"/>
            </a:pPr>
            <a:r>
              <a:rPr lang="sr-Cyrl-BA" sz="2400" b="1" dirty="0" smtClean="0">
                <a:solidFill>
                  <a:schemeClr val="bg1">
                    <a:lumMod val="95000"/>
                  </a:schemeClr>
                </a:solidFill>
                <a:latin typeface="Times New Roman" pitchFamily="18" charset="0"/>
                <a:cs typeface="Times New Roman" pitchFamily="18" charset="0"/>
              </a:rPr>
              <a:t>Ријеши једначине.</a:t>
            </a:r>
          </a:p>
          <a:p>
            <a:pPr marL="457200" indent="-457200" algn="just">
              <a:buNone/>
            </a:pPr>
            <a:endParaRPr lang="sr-Cyrl-BA" sz="2400" b="1" dirty="0" smtClean="0">
              <a:solidFill>
                <a:schemeClr val="bg1">
                  <a:lumMod val="95000"/>
                </a:schemeClr>
              </a:solidFill>
              <a:latin typeface="Times New Roman" pitchFamily="18" charset="0"/>
              <a:cs typeface="Times New Roman" pitchFamily="18" charset="0"/>
            </a:endParaRPr>
          </a:p>
          <a:p>
            <a:pPr marL="457200" indent="-457200" algn="just">
              <a:buNone/>
            </a:pPr>
            <a:r>
              <a:rPr lang="sr-Cyrl-BA" sz="2400" b="1" dirty="0" smtClean="0">
                <a:solidFill>
                  <a:schemeClr val="bg1">
                    <a:lumMod val="95000"/>
                  </a:schemeClr>
                </a:solidFill>
                <a:latin typeface="Times New Roman" pitchFamily="18" charset="0"/>
                <a:cs typeface="Times New Roman" pitchFamily="18" charset="0"/>
              </a:rPr>
              <a:t>  а) 18 – </a:t>
            </a:r>
            <a:r>
              <a:rPr lang="sr-Latn-RS" sz="2400" b="1" dirty="0" smtClean="0">
                <a:solidFill>
                  <a:schemeClr val="bg1">
                    <a:lumMod val="95000"/>
                  </a:schemeClr>
                </a:solidFill>
                <a:latin typeface="Times New Roman" pitchFamily="18" charset="0"/>
                <a:cs typeface="Times New Roman" pitchFamily="18" charset="0"/>
              </a:rPr>
              <a:t>X = 4</a:t>
            </a:r>
          </a:p>
          <a:p>
            <a:pPr marL="457200" indent="-457200" algn="just">
              <a:buNone/>
            </a:pPr>
            <a:r>
              <a:rPr lang="sr-Latn-RS" sz="2400" b="1" dirty="0">
                <a:solidFill>
                  <a:schemeClr val="bg1">
                    <a:lumMod val="95000"/>
                  </a:schemeClr>
                </a:solidFill>
                <a:latin typeface="Times New Roman" pitchFamily="18" charset="0"/>
                <a:cs typeface="Times New Roman" pitchFamily="18" charset="0"/>
              </a:rPr>
              <a:t> </a:t>
            </a:r>
            <a:r>
              <a:rPr lang="sr-Latn-RS" sz="2400" b="1" dirty="0" smtClean="0">
                <a:solidFill>
                  <a:schemeClr val="bg1">
                    <a:lumMod val="95000"/>
                  </a:schemeClr>
                </a:solidFill>
                <a:latin typeface="Times New Roman" pitchFamily="18" charset="0"/>
                <a:cs typeface="Times New Roman" pitchFamily="18" charset="0"/>
              </a:rPr>
              <a:t>      X = 18 – 4</a:t>
            </a:r>
          </a:p>
          <a:p>
            <a:pPr marL="457200" indent="-457200" algn="just">
              <a:buNone/>
            </a:pPr>
            <a:r>
              <a:rPr lang="sr-Latn-RS" sz="2400" b="1" dirty="0">
                <a:solidFill>
                  <a:schemeClr val="bg1">
                    <a:lumMod val="95000"/>
                  </a:schemeClr>
                </a:solidFill>
                <a:latin typeface="Times New Roman" pitchFamily="18" charset="0"/>
                <a:cs typeface="Times New Roman" pitchFamily="18" charset="0"/>
              </a:rPr>
              <a:t> </a:t>
            </a:r>
            <a:r>
              <a:rPr lang="sr-Latn-RS" sz="2400" b="1" dirty="0" smtClean="0">
                <a:solidFill>
                  <a:schemeClr val="bg1">
                    <a:lumMod val="95000"/>
                  </a:schemeClr>
                </a:solidFill>
                <a:latin typeface="Times New Roman" pitchFamily="18" charset="0"/>
                <a:cs typeface="Times New Roman" pitchFamily="18" charset="0"/>
              </a:rPr>
              <a:t>      X =  14</a:t>
            </a:r>
          </a:p>
          <a:p>
            <a:pPr marL="457200" indent="-457200" algn="just">
              <a:buNone/>
            </a:pPr>
            <a:r>
              <a:rPr lang="sr-Latn-RS" sz="2400" b="1" dirty="0">
                <a:solidFill>
                  <a:schemeClr val="bg1">
                    <a:lumMod val="95000"/>
                  </a:schemeClr>
                </a:solidFill>
                <a:latin typeface="Times New Roman" pitchFamily="18" charset="0"/>
                <a:cs typeface="Times New Roman" pitchFamily="18" charset="0"/>
              </a:rPr>
              <a:t> </a:t>
            </a:r>
            <a:r>
              <a:rPr lang="sr-Latn-RS" sz="2400" b="1" dirty="0" smtClean="0">
                <a:solidFill>
                  <a:schemeClr val="bg1">
                    <a:lumMod val="95000"/>
                  </a:schemeClr>
                </a:solidFill>
                <a:latin typeface="Times New Roman" pitchFamily="18" charset="0"/>
                <a:cs typeface="Times New Roman" pitchFamily="18" charset="0"/>
              </a:rPr>
              <a:t>      </a:t>
            </a:r>
            <a:r>
              <a:rPr lang="sr-Cyrl-BA" sz="2400" b="1" dirty="0" smtClean="0">
                <a:solidFill>
                  <a:schemeClr val="bg1">
                    <a:lumMod val="95000"/>
                  </a:schemeClr>
                </a:solidFill>
                <a:latin typeface="Times New Roman" pitchFamily="18" charset="0"/>
                <a:cs typeface="Times New Roman" pitchFamily="18" charset="0"/>
              </a:rPr>
              <a:t>Провјера: 18 – 14 = 4</a:t>
            </a:r>
          </a:p>
          <a:p>
            <a:pPr marL="457200" indent="-457200" algn="just">
              <a:buNone/>
            </a:pPr>
            <a:endParaRPr lang="sr-Cyrl-BA" sz="2400" b="1" dirty="0">
              <a:solidFill>
                <a:schemeClr val="bg1">
                  <a:lumMod val="95000"/>
                </a:schemeClr>
              </a:solidFill>
              <a:latin typeface="Times New Roman" pitchFamily="18" charset="0"/>
              <a:cs typeface="Times New Roman" pitchFamily="18" charset="0"/>
            </a:endParaRPr>
          </a:p>
          <a:p>
            <a:pPr marL="457200" indent="-457200" algn="just">
              <a:buNone/>
            </a:pPr>
            <a:r>
              <a:rPr lang="sr-Cyrl-BA" sz="2400" b="1" dirty="0" smtClean="0">
                <a:solidFill>
                  <a:schemeClr val="bg1">
                    <a:lumMod val="95000"/>
                  </a:schemeClr>
                </a:solidFill>
                <a:latin typeface="Times New Roman" pitchFamily="18" charset="0"/>
                <a:cs typeface="Times New Roman" pitchFamily="18" charset="0"/>
              </a:rPr>
              <a:t>   б) 16 – </a:t>
            </a:r>
            <a:r>
              <a:rPr lang="sr-Latn-RS" sz="2400" b="1" dirty="0" smtClean="0">
                <a:solidFill>
                  <a:schemeClr val="bg1">
                    <a:lumMod val="95000"/>
                  </a:schemeClr>
                </a:solidFill>
                <a:latin typeface="Times New Roman" pitchFamily="18" charset="0"/>
                <a:cs typeface="Times New Roman" pitchFamily="18" charset="0"/>
              </a:rPr>
              <a:t>X = 8</a:t>
            </a:r>
          </a:p>
          <a:p>
            <a:pPr marL="457200" indent="-457200" algn="just">
              <a:buNone/>
            </a:pPr>
            <a:r>
              <a:rPr lang="sr-Latn-RS" sz="2400" b="1" dirty="0">
                <a:solidFill>
                  <a:schemeClr val="bg1">
                    <a:lumMod val="95000"/>
                  </a:schemeClr>
                </a:solidFill>
                <a:latin typeface="Times New Roman" pitchFamily="18" charset="0"/>
                <a:cs typeface="Times New Roman" pitchFamily="18" charset="0"/>
              </a:rPr>
              <a:t> </a:t>
            </a:r>
            <a:r>
              <a:rPr lang="sr-Latn-RS" sz="2400" b="1" dirty="0" smtClean="0">
                <a:solidFill>
                  <a:schemeClr val="bg1">
                    <a:lumMod val="95000"/>
                  </a:schemeClr>
                </a:solidFill>
                <a:latin typeface="Times New Roman" pitchFamily="18" charset="0"/>
                <a:cs typeface="Times New Roman" pitchFamily="18" charset="0"/>
              </a:rPr>
              <a:t>       X = 16 – 8</a:t>
            </a:r>
          </a:p>
          <a:p>
            <a:pPr marL="457200" indent="-457200" algn="just">
              <a:buNone/>
            </a:pPr>
            <a:r>
              <a:rPr lang="sr-Latn-RS" sz="2400" b="1" dirty="0">
                <a:solidFill>
                  <a:schemeClr val="bg1">
                    <a:lumMod val="95000"/>
                  </a:schemeClr>
                </a:solidFill>
                <a:latin typeface="Times New Roman" pitchFamily="18" charset="0"/>
                <a:cs typeface="Times New Roman" pitchFamily="18" charset="0"/>
              </a:rPr>
              <a:t> </a:t>
            </a:r>
            <a:r>
              <a:rPr lang="sr-Latn-RS" sz="2400" b="1" dirty="0" smtClean="0">
                <a:solidFill>
                  <a:schemeClr val="bg1">
                    <a:lumMod val="95000"/>
                  </a:schemeClr>
                </a:solidFill>
                <a:latin typeface="Times New Roman" pitchFamily="18" charset="0"/>
                <a:cs typeface="Times New Roman" pitchFamily="18" charset="0"/>
              </a:rPr>
              <a:t>       X = 8</a:t>
            </a:r>
          </a:p>
          <a:p>
            <a:pPr marL="457200" indent="-457200" algn="just">
              <a:buNone/>
            </a:pPr>
            <a:r>
              <a:rPr lang="sr-Cyrl-BA" sz="2400" b="1" dirty="0" smtClean="0">
                <a:solidFill>
                  <a:schemeClr val="bg1">
                    <a:lumMod val="95000"/>
                  </a:schemeClr>
                </a:solidFill>
                <a:latin typeface="Times New Roman" pitchFamily="18" charset="0"/>
                <a:cs typeface="Times New Roman" pitchFamily="18" charset="0"/>
              </a:rPr>
              <a:t>        Провјера: 16 – 8 = 8</a:t>
            </a:r>
            <a:endParaRPr lang="sr-Latn-RS" sz="2400" b="1" dirty="0" smtClean="0">
              <a:solidFill>
                <a:schemeClr val="bg1">
                  <a:lumMod val="95000"/>
                </a:schemeClr>
              </a:solidFill>
              <a:latin typeface="Times New Roman" pitchFamily="18" charset="0"/>
              <a:cs typeface="Times New Roman" pitchFamily="18" charset="0"/>
            </a:endParaRPr>
          </a:p>
          <a:p>
            <a:pPr marL="457200" indent="-457200" algn="just">
              <a:buNone/>
            </a:pPr>
            <a:endParaRPr lang="en-US" sz="2400" b="1" dirty="0">
              <a:solidFill>
                <a:schemeClr val="bg1">
                  <a:lumMod val="95000"/>
                </a:schemeClr>
              </a:solidFill>
              <a:latin typeface="Times New Roman" pitchFamily="18" charset="0"/>
              <a:cs typeface="Times New Roman" pitchFamily="18" charset="0"/>
            </a:endParaRPr>
          </a:p>
        </p:txBody>
      </p:sp>
      <p:pic>
        <p:nvPicPr>
          <p:cNvPr id="2050" name="Picture 2" descr="C:\Users\KULA\Downloads\stickman-kids-math-numbers-symbols_gg90887024-removebg-preview.png"/>
          <p:cNvPicPr>
            <a:picLocks noChangeAspect="1" noChangeArrowheads="1"/>
          </p:cNvPicPr>
          <p:nvPr/>
        </p:nvPicPr>
        <p:blipFill>
          <a:blip r:embed="rId2"/>
          <a:srcRect/>
          <a:stretch>
            <a:fillRect/>
          </a:stretch>
        </p:blipFill>
        <p:spPr bwMode="auto">
          <a:xfrm>
            <a:off x="4286248" y="964395"/>
            <a:ext cx="4429124" cy="40183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TextBox 3"/>
          <p:cNvSpPr txBox="1"/>
          <p:nvPr/>
        </p:nvSpPr>
        <p:spPr>
          <a:xfrm>
            <a:off x="785786" y="428610"/>
            <a:ext cx="2596032" cy="461665"/>
          </a:xfrm>
          <a:prstGeom prst="rect">
            <a:avLst/>
          </a:prstGeom>
          <a:noFill/>
        </p:spPr>
        <p:txBody>
          <a:bodyPr wrap="none" rtlCol="0">
            <a:spAutoFit/>
          </a:bodyPr>
          <a:lstStyle/>
          <a:p>
            <a:r>
              <a:rPr lang="sr-Cyrl-BA" sz="2400" b="1" dirty="0" smtClean="0">
                <a:solidFill>
                  <a:schemeClr val="bg1">
                    <a:lumMod val="95000"/>
                  </a:schemeClr>
                </a:solidFill>
                <a:latin typeface="Times New Roman" pitchFamily="18" charset="0"/>
                <a:cs typeface="Times New Roman" pitchFamily="18" charset="0"/>
              </a:rPr>
              <a:t>2. Попуни тебелу.</a:t>
            </a:r>
            <a:endParaRPr lang="en-US" sz="2400" b="1" dirty="0">
              <a:solidFill>
                <a:schemeClr val="bg1">
                  <a:lumMod val="95000"/>
                </a:schemeClr>
              </a:solidFill>
              <a:latin typeface="Times New Roman" pitchFamily="18" charset="0"/>
              <a:cs typeface="Times New Roman" pitchFamily="18" charset="0"/>
            </a:endParaRPr>
          </a:p>
        </p:txBody>
      </p:sp>
      <p:graphicFrame>
        <p:nvGraphicFramePr>
          <p:cNvPr id="6" name="Table 5"/>
          <p:cNvGraphicFramePr>
            <a:graphicFrameLocks noGrp="1"/>
          </p:cNvGraphicFramePr>
          <p:nvPr/>
        </p:nvGraphicFramePr>
        <p:xfrm>
          <a:off x="214283" y="1178710"/>
          <a:ext cx="8786875" cy="1584489"/>
        </p:xfrm>
        <a:graphic>
          <a:graphicData uri="http://schemas.openxmlformats.org/drawingml/2006/table">
            <a:tbl>
              <a:tblPr firstRow="1" bandRow="1">
                <a:tableStyleId>{5C22544A-7EE6-4342-B048-85BDC9FD1C3A}</a:tableStyleId>
              </a:tblPr>
              <a:tblGrid>
                <a:gridCol w="2143140"/>
                <a:gridCol w="1428749"/>
                <a:gridCol w="1785944"/>
                <a:gridCol w="1785944"/>
                <a:gridCol w="1643098"/>
              </a:tblGrid>
              <a:tr h="528163">
                <a:tc>
                  <a:txBody>
                    <a:bodyPr/>
                    <a:lstStyle/>
                    <a:p>
                      <a:r>
                        <a:rPr lang="sr-Cyrl-BA" sz="1800" b="1" dirty="0" smtClean="0">
                          <a:solidFill>
                            <a:srgbClr val="002060"/>
                          </a:solidFill>
                          <a:latin typeface="Times New Roman" pitchFamily="18" charset="0"/>
                          <a:cs typeface="Times New Roman" pitchFamily="18" charset="0"/>
                        </a:rPr>
                        <a:t>УМАЊЕНИК</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16</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14</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20</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18</a:t>
                      </a:r>
                      <a:endParaRPr lang="en-US" sz="1800" b="1" dirty="0">
                        <a:solidFill>
                          <a:srgbClr val="002060"/>
                        </a:solidFill>
                        <a:latin typeface="Times New Roman" pitchFamily="18" charset="0"/>
                        <a:cs typeface="Times New Roman" pitchFamily="18" charset="0"/>
                      </a:endParaRPr>
                    </a:p>
                  </a:txBody>
                  <a:tcPr marT="34290" marB="34290"/>
                </a:tc>
              </a:tr>
              <a:tr h="528163">
                <a:tc>
                  <a:txBody>
                    <a:bodyPr/>
                    <a:lstStyle/>
                    <a:p>
                      <a:r>
                        <a:rPr lang="sr-Cyrl-BA" sz="1800" b="1" dirty="0" smtClean="0">
                          <a:solidFill>
                            <a:srgbClr val="002060"/>
                          </a:solidFill>
                          <a:latin typeface="Times New Roman" pitchFamily="18" charset="0"/>
                          <a:cs typeface="Times New Roman" pitchFamily="18" charset="0"/>
                        </a:rPr>
                        <a:t>УМАЊИЛАЦ</a:t>
                      </a:r>
                      <a:endParaRPr lang="en-US" sz="1800" b="1" dirty="0">
                        <a:solidFill>
                          <a:srgbClr val="002060"/>
                        </a:solidFill>
                        <a:latin typeface="Times New Roman" pitchFamily="18" charset="0"/>
                        <a:cs typeface="Times New Roman" pitchFamily="18" charset="0"/>
                      </a:endParaRPr>
                    </a:p>
                  </a:txBody>
                  <a:tcPr marT="34290" marB="34290"/>
                </a:tc>
                <a:tc>
                  <a:txBody>
                    <a:bodyPr/>
                    <a:lstStyle/>
                    <a:p>
                      <a:endParaRPr lang="en-US" sz="1400"/>
                    </a:p>
                  </a:txBody>
                  <a:tcPr marT="34290" marB="34290"/>
                </a:tc>
                <a:tc>
                  <a:txBody>
                    <a:bodyPr/>
                    <a:lstStyle/>
                    <a:p>
                      <a:endParaRPr lang="en-US" sz="1400" dirty="0"/>
                    </a:p>
                  </a:txBody>
                  <a:tcPr marT="34290" marB="34290"/>
                </a:tc>
                <a:tc>
                  <a:txBody>
                    <a:bodyPr/>
                    <a:lstStyle/>
                    <a:p>
                      <a:endParaRPr lang="en-US" sz="1400" dirty="0"/>
                    </a:p>
                  </a:txBody>
                  <a:tcPr marT="34290" marB="34290"/>
                </a:tc>
                <a:tc>
                  <a:txBody>
                    <a:bodyPr/>
                    <a:lstStyle/>
                    <a:p>
                      <a:endParaRPr lang="en-US" sz="1400" dirty="0"/>
                    </a:p>
                  </a:txBody>
                  <a:tcPr marT="34290" marB="34290"/>
                </a:tc>
              </a:tr>
              <a:tr h="528163">
                <a:tc>
                  <a:txBody>
                    <a:bodyPr/>
                    <a:lstStyle/>
                    <a:p>
                      <a:r>
                        <a:rPr lang="sr-Cyrl-BA" sz="1800" b="1" dirty="0" smtClean="0">
                          <a:solidFill>
                            <a:srgbClr val="002060"/>
                          </a:solidFill>
                          <a:latin typeface="Times New Roman" pitchFamily="18" charset="0"/>
                          <a:cs typeface="Times New Roman" pitchFamily="18" charset="0"/>
                        </a:rPr>
                        <a:t>РАЗЛИКА</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12</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9</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14</a:t>
                      </a:r>
                      <a:endParaRPr lang="en-US" sz="1800" b="1" dirty="0">
                        <a:solidFill>
                          <a:srgbClr val="002060"/>
                        </a:solidFill>
                        <a:latin typeface="Times New Roman" pitchFamily="18" charset="0"/>
                        <a:cs typeface="Times New Roman" pitchFamily="18" charset="0"/>
                      </a:endParaRPr>
                    </a:p>
                  </a:txBody>
                  <a:tcPr marT="34290" marB="34290"/>
                </a:tc>
                <a:tc>
                  <a:txBody>
                    <a:bodyPr/>
                    <a:lstStyle/>
                    <a:p>
                      <a:pPr algn="ctr"/>
                      <a:r>
                        <a:rPr lang="sr-Cyrl-BA" sz="1800" b="1" dirty="0" smtClean="0">
                          <a:solidFill>
                            <a:srgbClr val="002060"/>
                          </a:solidFill>
                          <a:latin typeface="Times New Roman" pitchFamily="18" charset="0"/>
                          <a:cs typeface="Times New Roman" pitchFamily="18" charset="0"/>
                        </a:rPr>
                        <a:t>11</a:t>
                      </a:r>
                      <a:endParaRPr lang="en-US" sz="1800" b="1" dirty="0">
                        <a:solidFill>
                          <a:srgbClr val="002060"/>
                        </a:solidFill>
                        <a:latin typeface="Times New Roman" pitchFamily="18" charset="0"/>
                        <a:cs typeface="Times New Roman" pitchFamily="18" charset="0"/>
                      </a:endParaRPr>
                    </a:p>
                  </a:txBody>
                  <a:tcPr marT="34290" marB="34290"/>
                </a:tc>
              </a:tr>
            </a:tbl>
          </a:graphicData>
        </a:graphic>
      </p:graphicFrame>
      <p:pic>
        <p:nvPicPr>
          <p:cNvPr id="3074" name="Picture 2" descr="C:\Users\KULA\Downloads\istockphoto-1171408085-170667a-removebg-preview.png"/>
          <p:cNvPicPr>
            <a:picLocks noChangeAspect="1" noChangeArrowheads="1"/>
          </p:cNvPicPr>
          <p:nvPr/>
        </p:nvPicPr>
        <p:blipFill>
          <a:blip r:embed="rId2"/>
          <a:srcRect/>
          <a:stretch>
            <a:fillRect/>
          </a:stretch>
        </p:blipFill>
        <p:spPr bwMode="auto">
          <a:xfrm>
            <a:off x="2928926" y="2786064"/>
            <a:ext cx="3643338" cy="2196719"/>
          </a:xfrm>
          <a:prstGeom prst="rect">
            <a:avLst/>
          </a:prstGeom>
          <a:noFill/>
        </p:spPr>
      </p:pic>
      <p:sp>
        <p:nvSpPr>
          <p:cNvPr id="8" name="TextBox 7"/>
          <p:cNvSpPr txBox="1"/>
          <p:nvPr/>
        </p:nvSpPr>
        <p:spPr>
          <a:xfrm>
            <a:off x="2928926" y="1714494"/>
            <a:ext cx="338555" cy="461665"/>
          </a:xfrm>
          <a:prstGeom prst="rect">
            <a:avLst/>
          </a:prstGeom>
          <a:noFill/>
        </p:spPr>
        <p:txBody>
          <a:bodyPr wrap="none" rtlCol="0">
            <a:spAutoFit/>
          </a:bodyPr>
          <a:lstStyle/>
          <a:p>
            <a:pPr algn="ctr"/>
            <a:r>
              <a:rPr lang="sr-Cyrl-BA" sz="2400" b="1" dirty="0" smtClean="0">
                <a:solidFill>
                  <a:srgbClr val="C00000"/>
                </a:solidFill>
                <a:latin typeface="Times New Roman" pitchFamily="18" charset="0"/>
                <a:cs typeface="Times New Roman" pitchFamily="18" charset="0"/>
              </a:rPr>
              <a:t>4</a:t>
            </a:r>
            <a:endParaRPr lang="en-US" sz="2400" b="1" dirty="0">
              <a:solidFill>
                <a:srgbClr val="C00000"/>
              </a:solidFill>
              <a:latin typeface="Times New Roman" pitchFamily="18" charset="0"/>
              <a:cs typeface="Times New Roman" pitchFamily="18" charset="0"/>
            </a:endParaRPr>
          </a:p>
        </p:txBody>
      </p:sp>
      <p:sp>
        <p:nvSpPr>
          <p:cNvPr id="9" name="TextBox 8"/>
          <p:cNvSpPr txBox="1"/>
          <p:nvPr/>
        </p:nvSpPr>
        <p:spPr>
          <a:xfrm>
            <a:off x="4500562" y="1714494"/>
            <a:ext cx="338555" cy="461665"/>
          </a:xfrm>
          <a:prstGeom prst="rect">
            <a:avLst/>
          </a:prstGeom>
          <a:noFill/>
        </p:spPr>
        <p:txBody>
          <a:bodyPr wrap="none" rtlCol="0">
            <a:spAutoFit/>
          </a:bodyPr>
          <a:lstStyle/>
          <a:p>
            <a:pPr algn="ctr"/>
            <a:r>
              <a:rPr lang="sr-Cyrl-BA" sz="2400" b="1" dirty="0" smtClean="0">
                <a:solidFill>
                  <a:srgbClr val="C00000"/>
                </a:solidFill>
                <a:latin typeface="Times New Roman" pitchFamily="18" charset="0"/>
                <a:cs typeface="Times New Roman" pitchFamily="18" charset="0"/>
              </a:rPr>
              <a:t>5</a:t>
            </a:r>
            <a:endParaRPr lang="en-US" sz="2400" b="1" dirty="0">
              <a:solidFill>
                <a:srgbClr val="C00000"/>
              </a:solidFill>
              <a:latin typeface="Times New Roman" pitchFamily="18" charset="0"/>
              <a:cs typeface="Times New Roman" pitchFamily="18" charset="0"/>
            </a:endParaRPr>
          </a:p>
        </p:txBody>
      </p:sp>
      <p:sp>
        <p:nvSpPr>
          <p:cNvPr id="10" name="TextBox 9"/>
          <p:cNvSpPr txBox="1"/>
          <p:nvPr/>
        </p:nvSpPr>
        <p:spPr>
          <a:xfrm>
            <a:off x="6286512" y="1714494"/>
            <a:ext cx="338554" cy="461665"/>
          </a:xfrm>
          <a:prstGeom prst="rect">
            <a:avLst/>
          </a:prstGeom>
          <a:noFill/>
        </p:spPr>
        <p:txBody>
          <a:bodyPr wrap="none" rtlCol="0">
            <a:spAutoFit/>
          </a:bodyPr>
          <a:lstStyle/>
          <a:p>
            <a:pPr algn="ctr"/>
            <a:r>
              <a:rPr lang="sr-Cyrl-BA" sz="2400" b="1" dirty="0" smtClean="0">
                <a:solidFill>
                  <a:srgbClr val="C00000"/>
                </a:solidFill>
                <a:latin typeface="Times New Roman" pitchFamily="18" charset="0"/>
                <a:cs typeface="Times New Roman" pitchFamily="18" charset="0"/>
              </a:rPr>
              <a:t>6</a:t>
            </a:r>
            <a:endParaRPr lang="en-US" sz="2400" b="1" dirty="0">
              <a:solidFill>
                <a:srgbClr val="C00000"/>
              </a:solidFill>
              <a:latin typeface="Times New Roman" pitchFamily="18" charset="0"/>
              <a:cs typeface="Times New Roman" pitchFamily="18" charset="0"/>
            </a:endParaRPr>
          </a:p>
        </p:txBody>
      </p:sp>
      <p:sp>
        <p:nvSpPr>
          <p:cNvPr id="11" name="TextBox 10"/>
          <p:cNvSpPr txBox="1"/>
          <p:nvPr/>
        </p:nvSpPr>
        <p:spPr>
          <a:xfrm>
            <a:off x="8072462" y="1714494"/>
            <a:ext cx="338555" cy="461665"/>
          </a:xfrm>
          <a:prstGeom prst="rect">
            <a:avLst/>
          </a:prstGeom>
          <a:noFill/>
        </p:spPr>
        <p:txBody>
          <a:bodyPr wrap="none" rtlCol="0">
            <a:spAutoFit/>
          </a:bodyPr>
          <a:lstStyle/>
          <a:p>
            <a:pPr algn="ctr"/>
            <a:r>
              <a:rPr lang="sr-Cyrl-BA" sz="2400" b="1" dirty="0" smtClean="0">
                <a:solidFill>
                  <a:srgbClr val="C00000"/>
                </a:solidFill>
                <a:latin typeface="Times New Roman" pitchFamily="18" charset="0"/>
                <a:cs typeface="Times New Roman" pitchFamily="18" charset="0"/>
              </a:rPr>
              <a:t>7</a:t>
            </a:r>
            <a:endParaRPr lang="en-US" sz="2400" b="1"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additive="base">
                                        <p:cTn id="3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 calcmode="lin" valueType="num">
                                      <p:cBhvr additive="base">
                                        <p:cTn id="3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P spid="9" grpId="0" build="allAtOnce"/>
      <p:bldP spid="10" grpId="0" build="allAtOnce"/>
      <p:bldP spid="11"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5" name="TextBox 4"/>
          <p:cNvSpPr txBox="1"/>
          <p:nvPr/>
        </p:nvSpPr>
        <p:spPr>
          <a:xfrm>
            <a:off x="357158" y="214296"/>
            <a:ext cx="8177623" cy="1569660"/>
          </a:xfrm>
          <a:prstGeom prst="rect">
            <a:avLst/>
          </a:prstGeom>
          <a:noFill/>
        </p:spPr>
        <p:txBody>
          <a:bodyPr wrap="none" rtlCol="0">
            <a:spAutoFit/>
          </a:bodyPr>
          <a:lstStyle/>
          <a:p>
            <a:r>
              <a:rPr lang="sr-Cyrl-BA" sz="2400" b="1" dirty="0" smtClean="0">
                <a:solidFill>
                  <a:schemeClr val="bg1"/>
                </a:solidFill>
                <a:latin typeface="Times New Roman" pitchFamily="18" charset="0"/>
                <a:cs typeface="Times New Roman" pitchFamily="18" charset="0"/>
              </a:rPr>
              <a:t>3. У кутији је било 16 зелених и плавих лоптица. Када су </a:t>
            </a:r>
          </a:p>
          <a:p>
            <a:r>
              <a:rPr lang="sr-Cyrl-BA" sz="2400" b="1" dirty="0">
                <a:solidFill>
                  <a:schemeClr val="bg1"/>
                </a:solidFill>
                <a:latin typeface="Times New Roman" pitchFamily="18" charset="0"/>
                <a:cs typeface="Times New Roman" pitchFamily="18" charset="0"/>
              </a:rPr>
              <a:t>и</a:t>
            </a:r>
            <a:r>
              <a:rPr lang="sr-Cyrl-BA" sz="2400" b="1" dirty="0" smtClean="0">
                <a:solidFill>
                  <a:schemeClr val="bg1"/>
                </a:solidFill>
                <a:latin typeface="Times New Roman" pitchFamily="18" charset="0"/>
                <a:cs typeface="Times New Roman" pitchFamily="18" charset="0"/>
              </a:rPr>
              <a:t>звађене зелене лоптице, у кутији је остало 7 плавих.</a:t>
            </a:r>
          </a:p>
          <a:p>
            <a:r>
              <a:rPr lang="sr-Cyrl-BA" sz="2400" b="1" dirty="0" smtClean="0">
                <a:solidFill>
                  <a:schemeClr val="bg1"/>
                </a:solidFill>
                <a:latin typeface="Times New Roman" pitchFamily="18" charset="0"/>
                <a:cs typeface="Times New Roman" pitchFamily="18" charset="0"/>
              </a:rPr>
              <a:t>Колико је у кутији било зелених лоптица? </a:t>
            </a:r>
            <a:endParaRPr lang="sr-Cyrl-BA" sz="2400" b="1" dirty="0">
              <a:solidFill>
                <a:schemeClr val="bg1"/>
              </a:solidFill>
              <a:latin typeface="Times New Roman" pitchFamily="18" charset="0"/>
              <a:cs typeface="Times New Roman" pitchFamily="18" charset="0"/>
            </a:endParaRPr>
          </a:p>
          <a:p>
            <a:r>
              <a:rPr lang="sr-Cyrl-BA" sz="2400" b="1" dirty="0" smtClean="0">
                <a:solidFill>
                  <a:schemeClr val="bg1"/>
                </a:solidFill>
                <a:latin typeface="Times New Roman" pitchFamily="18" charset="0"/>
                <a:cs typeface="Times New Roman" pitchFamily="18" charset="0"/>
              </a:rPr>
              <a:t>Постави и ријеши једначину.</a:t>
            </a:r>
            <a:endParaRPr lang="en-US" sz="2400" b="1" dirty="0">
              <a:solidFill>
                <a:schemeClr val="bg1"/>
              </a:solidFill>
              <a:latin typeface="Times New Roman" pitchFamily="18" charset="0"/>
              <a:cs typeface="Times New Roman" pitchFamily="18" charset="0"/>
            </a:endParaRPr>
          </a:p>
        </p:txBody>
      </p:sp>
      <p:pic>
        <p:nvPicPr>
          <p:cNvPr id="4098" name="Picture 2" descr="C:\Users\KULA\Downloads\134322449-holiday-gift-ajar-box-of-red-color-on-a-blue-background-with-christmas-balls-inside-tied-with-a-gree-removebg-preview.png"/>
          <p:cNvPicPr>
            <a:picLocks noChangeAspect="1" noChangeArrowheads="1"/>
          </p:cNvPicPr>
          <p:nvPr/>
        </p:nvPicPr>
        <p:blipFill>
          <a:blip r:embed="rId2"/>
          <a:srcRect/>
          <a:stretch>
            <a:fillRect/>
          </a:stretch>
        </p:blipFill>
        <p:spPr bwMode="auto">
          <a:xfrm>
            <a:off x="4572000" y="1785932"/>
            <a:ext cx="4357718" cy="3357568"/>
          </a:xfrm>
          <a:prstGeom prst="rect">
            <a:avLst/>
          </a:prstGeom>
          <a:noFill/>
        </p:spPr>
      </p:pic>
      <p:sp>
        <p:nvSpPr>
          <p:cNvPr id="7" name="TextBox 6"/>
          <p:cNvSpPr txBox="1"/>
          <p:nvPr/>
        </p:nvSpPr>
        <p:spPr>
          <a:xfrm>
            <a:off x="642910" y="2071684"/>
            <a:ext cx="2903680" cy="1569660"/>
          </a:xfrm>
          <a:prstGeom prst="rect">
            <a:avLst/>
          </a:prstGeom>
          <a:noFill/>
        </p:spPr>
        <p:txBody>
          <a:bodyPr wrap="none" rtlCol="0">
            <a:spAutoFit/>
          </a:bodyPr>
          <a:lstStyle/>
          <a:p>
            <a:r>
              <a:rPr lang="sr-Cyrl-BA" sz="2400" b="1" dirty="0" smtClean="0">
                <a:solidFill>
                  <a:schemeClr val="bg1"/>
                </a:solidFill>
                <a:latin typeface="Times New Roman" pitchFamily="18" charset="0"/>
                <a:cs typeface="Times New Roman" pitchFamily="18" charset="0"/>
              </a:rPr>
              <a:t>16 – </a:t>
            </a:r>
            <a:r>
              <a:rPr lang="sr-Latn-RS" sz="2400" b="1" dirty="0" smtClean="0">
                <a:solidFill>
                  <a:schemeClr val="bg1"/>
                </a:solidFill>
                <a:latin typeface="Times New Roman" pitchFamily="18" charset="0"/>
                <a:cs typeface="Times New Roman" pitchFamily="18" charset="0"/>
              </a:rPr>
              <a:t>X = 7</a:t>
            </a:r>
          </a:p>
          <a:p>
            <a:r>
              <a:rPr lang="sr-Latn-RS" sz="2400" b="1" dirty="0" smtClean="0">
                <a:solidFill>
                  <a:schemeClr val="bg1"/>
                </a:solidFill>
                <a:latin typeface="Times New Roman" pitchFamily="18" charset="0"/>
                <a:cs typeface="Times New Roman" pitchFamily="18" charset="0"/>
              </a:rPr>
              <a:t>X = 16 – 7</a:t>
            </a:r>
          </a:p>
          <a:p>
            <a:r>
              <a:rPr lang="sr-Latn-RS" sz="2400" b="1" dirty="0" smtClean="0">
                <a:solidFill>
                  <a:schemeClr val="bg1"/>
                </a:solidFill>
                <a:latin typeface="Times New Roman" pitchFamily="18" charset="0"/>
                <a:cs typeface="Times New Roman" pitchFamily="18" charset="0"/>
              </a:rPr>
              <a:t>X = 9</a:t>
            </a:r>
          </a:p>
          <a:p>
            <a:r>
              <a:rPr lang="sr-Cyrl-BA" sz="2400" b="1" dirty="0" smtClean="0">
                <a:solidFill>
                  <a:schemeClr val="bg1"/>
                </a:solidFill>
                <a:latin typeface="Times New Roman" pitchFamily="18" charset="0"/>
                <a:cs typeface="Times New Roman" pitchFamily="18" charset="0"/>
              </a:rPr>
              <a:t>Провјера: 16 – 9 = 7</a:t>
            </a:r>
            <a:endParaRPr lang="en-US" sz="2400" b="1" dirty="0">
              <a:solidFill>
                <a:schemeClr val="bg1"/>
              </a:solidFill>
              <a:latin typeface="Times New Roman" pitchFamily="18" charset="0"/>
              <a:cs typeface="Times New Roman" pitchFamily="18" charset="0"/>
            </a:endParaRPr>
          </a:p>
        </p:txBody>
      </p:sp>
      <p:sp>
        <p:nvSpPr>
          <p:cNvPr id="8" name="TextBox 7"/>
          <p:cNvSpPr txBox="1"/>
          <p:nvPr/>
        </p:nvSpPr>
        <p:spPr>
          <a:xfrm>
            <a:off x="642910" y="4286262"/>
            <a:ext cx="5181675" cy="461665"/>
          </a:xfrm>
          <a:prstGeom prst="rect">
            <a:avLst/>
          </a:prstGeom>
          <a:noFill/>
        </p:spPr>
        <p:txBody>
          <a:bodyPr wrap="none" rtlCol="0">
            <a:spAutoFit/>
          </a:bodyPr>
          <a:lstStyle/>
          <a:p>
            <a:r>
              <a:rPr lang="sr-Cyrl-BA" sz="2400" b="1" dirty="0" smtClean="0">
                <a:solidFill>
                  <a:schemeClr val="bg1"/>
                </a:solidFill>
                <a:latin typeface="Times New Roman" pitchFamily="18" charset="0"/>
                <a:cs typeface="Times New Roman" pitchFamily="18" charset="0"/>
              </a:rPr>
              <a:t>У кутији је било 9 зелених лоптица.</a:t>
            </a:r>
            <a:endParaRPr lang="en-US" sz="2400" b="1" dirty="0">
              <a:solidFill>
                <a:schemeClr val="bg1"/>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 calcmode="lin" valueType="num">
                                      <p:cBhvr additive="base">
                                        <p:cTn id="3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extBox 1"/>
          <p:cNvSpPr txBox="1"/>
          <p:nvPr/>
        </p:nvSpPr>
        <p:spPr>
          <a:xfrm>
            <a:off x="571472" y="357172"/>
            <a:ext cx="6569299" cy="461665"/>
          </a:xfrm>
          <a:prstGeom prst="rect">
            <a:avLst/>
          </a:prstGeom>
          <a:noFill/>
        </p:spPr>
        <p:txBody>
          <a:bodyPr wrap="none" rtlCol="0">
            <a:spAutoFit/>
          </a:bodyPr>
          <a:lstStyle/>
          <a:p>
            <a:r>
              <a:rPr lang="sr-Cyrl-BA" sz="2400" b="1" dirty="0" smtClean="0">
                <a:solidFill>
                  <a:schemeClr val="bg1"/>
                </a:solidFill>
                <a:latin typeface="Times New Roman" pitchFamily="18" charset="0"/>
                <a:cs typeface="Times New Roman" pitchFamily="18" charset="0"/>
              </a:rPr>
              <a:t>4. Повежи једначине са њиховим рјешењима. </a:t>
            </a:r>
            <a:endParaRPr lang="en-US" sz="2400" b="1" dirty="0">
              <a:solidFill>
                <a:schemeClr val="bg1"/>
              </a:solidFill>
              <a:latin typeface="Times New Roman" pitchFamily="18" charset="0"/>
              <a:cs typeface="Times New Roman" pitchFamily="18" charset="0"/>
            </a:endParaRPr>
          </a:p>
        </p:txBody>
      </p:sp>
      <p:sp>
        <p:nvSpPr>
          <p:cNvPr id="4" name="Rectangle 3"/>
          <p:cNvSpPr/>
          <p:nvPr/>
        </p:nvSpPr>
        <p:spPr>
          <a:xfrm>
            <a:off x="1857356" y="3357568"/>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latin typeface="Times New Roman" pitchFamily="18" charset="0"/>
                <a:cs typeface="Times New Roman" pitchFamily="18" charset="0"/>
              </a:rPr>
              <a:t>19 – X = 6</a:t>
            </a:r>
            <a:endParaRPr lang="en-US" sz="2400" b="1" dirty="0">
              <a:latin typeface="Times New Roman" pitchFamily="18" charset="0"/>
              <a:cs typeface="Times New Roman" pitchFamily="18" charset="0"/>
            </a:endParaRPr>
          </a:p>
        </p:txBody>
      </p:sp>
      <p:sp>
        <p:nvSpPr>
          <p:cNvPr id="5" name="Rectangle 4"/>
          <p:cNvSpPr/>
          <p:nvPr/>
        </p:nvSpPr>
        <p:spPr>
          <a:xfrm>
            <a:off x="1857356" y="2357436"/>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solidFill>
                  <a:schemeClr val="bg1"/>
                </a:solidFill>
                <a:latin typeface="Times New Roman" pitchFamily="18" charset="0"/>
                <a:cs typeface="Times New Roman" pitchFamily="18" charset="0"/>
              </a:rPr>
              <a:t>11 – X = 6</a:t>
            </a:r>
            <a:endParaRPr lang="en-US" sz="2400" b="1" dirty="0">
              <a:solidFill>
                <a:schemeClr val="bg1"/>
              </a:solidFill>
              <a:latin typeface="Times New Roman" pitchFamily="18" charset="0"/>
              <a:cs typeface="Times New Roman" pitchFamily="18" charset="0"/>
            </a:endParaRPr>
          </a:p>
        </p:txBody>
      </p:sp>
      <p:sp>
        <p:nvSpPr>
          <p:cNvPr id="6" name="Rectangle 5"/>
          <p:cNvSpPr/>
          <p:nvPr/>
        </p:nvSpPr>
        <p:spPr>
          <a:xfrm>
            <a:off x="5286380" y="3357568"/>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solidFill>
                  <a:schemeClr val="bg1"/>
                </a:solidFill>
                <a:latin typeface="Times New Roman" pitchFamily="18" charset="0"/>
                <a:cs typeface="Times New Roman" pitchFamily="18" charset="0"/>
              </a:rPr>
              <a:t>7</a:t>
            </a:r>
            <a:endParaRPr lang="en-US" sz="2400" b="1" dirty="0">
              <a:solidFill>
                <a:schemeClr val="bg1"/>
              </a:solidFill>
              <a:latin typeface="Times New Roman" pitchFamily="18" charset="0"/>
              <a:cs typeface="Times New Roman" pitchFamily="18" charset="0"/>
            </a:endParaRPr>
          </a:p>
        </p:txBody>
      </p:sp>
      <p:sp>
        <p:nvSpPr>
          <p:cNvPr id="7" name="Rectangle 6"/>
          <p:cNvSpPr/>
          <p:nvPr/>
        </p:nvSpPr>
        <p:spPr>
          <a:xfrm>
            <a:off x="1857356" y="142874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solidFill>
                  <a:schemeClr val="bg1"/>
                </a:solidFill>
                <a:latin typeface="Times New Roman" pitchFamily="18" charset="0"/>
                <a:cs typeface="Times New Roman" pitchFamily="18" charset="0"/>
              </a:rPr>
              <a:t>14 – X = 7</a:t>
            </a:r>
            <a:endParaRPr lang="en-US" sz="2400" b="1" dirty="0">
              <a:solidFill>
                <a:schemeClr val="bg1"/>
              </a:solidFill>
              <a:latin typeface="Times New Roman" pitchFamily="18" charset="0"/>
              <a:cs typeface="Times New Roman" pitchFamily="18" charset="0"/>
            </a:endParaRPr>
          </a:p>
        </p:txBody>
      </p:sp>
      <p:sp>
        <p:nvSpPr>
          <p:cNvPr id="8" name="Rectangle 7"/>
          <p:cNvSpPr/>
          <p:nvPr/>
        </p:nvSpPr>
        <p:spPr>
          <a:xfrm>
            <a:off x="5286380" y="2357436"/>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latin typeface="Times New Roman" pitchFamily="18" charset="0"/>
                <a:cs typeface="Times New Roman" pitchFamily="18" charset="0"/>
              </a:rPr>
              <a:t>8</a:t>
            </a:r>
            <a:endParaRPr lang="en-US" sz="2400" b="1" dirty="0">
              <a:latin typeface="Times New Roman" pitchFamily="18" charset="0"/>
              <a:cs typeface="Times New Roman" pitchFamily="18" charset="0"/>
            </a:endParaRPr>
          </a:p>
        </p:txBody>
      </p:sp>
      <p:sp>
        <p:nvSpPr>
          <p:cNvPr id="9" name="Rectangle 8"/>
          <p:cNvSpPr/>
          <p:nvPr/>
        </p:nvSpPr>
        <p:spPr>
          <a:xfrm>
            <a:off x="5286380" y="142874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latin typeface="Times New Roman" pitchFamily="18" charset="0"/>
                <a:cs typeface="Times New Roman" pitchFamily="18" charset="0"/>
              </a:rPr>
              <a:t>13</a:t>
            </a:r>
            <a:endParaRPr lang="en-US" sz="2400" b="1" dirty="0">
              <a:latin typeface="Times New Roman" pitchFamily="18" charset="0"/>
              <a:cs typeface="Times New Roman" pitchFamily="18" charset="0"/>
            </a:endParaRPr>
          </a:p>
        </p:txBody>
      </p:sp>
      <p:sp>
        <p:nvSpPr>
          <p:cNvPr id="10" name="Rectangle 9"/>
          <p:cNvSpPr/>
          <p:nvPr/>
        </p:nvSpPr>
        <p:spPr>
          <a:xfrm>
            <a:off x="5286380" y="428626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latin typeface="Times New Roman" pitchFamily="18" charset="0"/>
                <a:cs typeface="Times New Roman" pitchFamily="18" charset="0"/>
              </a:rPr>
              <a:t>5</a:t>
            </a:r>
            <a:endParaRPr lang="en-US" sz="2400" b="1" dirty="0">
              <a:latin typeface="Times New Roman" pitchFamily="18" charset="0"/>
              <a:cs typeface="Times New Roman" pitchFamily="18" charset="0"/>
            </a:endParaRPr>
          </a:p>
        </p:txBody>
      </p:sp>
      <p:sp>
        <p:nvSpPr>
          <p:cNvPr id="11" name="Rectangle 10"/>
          <p:cNvSpPr/>
          <p:nvPr/>
        </p:nvSpPr>
        <p:spPr>
          <a:xfrm>
            <a:off x="1857356" y="4286262"/>
            <a:ext cx="171451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r-Latn-RS" sz="2400" b="1" dirty="0" smtClean="0">
                <a:latin typeface="Times New Roman" pitchFamily="18" charset="0"/>
                <a:cs typeface="Times New Roman" pitchFamily="18" charset="0"/>
              </a:rPr>
              <a:t>16 – X = 8</a:t>
            </a:r>
            <a:endParaRPr lang="en-US" sz="2400" b="1" dirty="0">
              <a:latin typeface="Times New Roman" pitchFamily="18" charset="0"/>
              <a:cs typeface="Times New Roman" pitchFamily="18" charset="0"/>
            </a:endParaRPr>
          </a:p>
        </p:txBody>
      </p:sp>
      <p:cxnSp>
        <p:nvCxnSpPr>
          <p:cNvPr id="13" name="Straight Arrow Connector 12"/>
          <p:cNvCxnSpPr/>
          <p:nvPr/>
        </p:nvCxnSpPr>
        <p:spPr>
          <a:xfrm rot="16200000" flipH="1">
            <a:off x="3500430" y="1928808"/>
            <a:ext cx="1857388" cy="142876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5" idx="3"/>
          </p:cNvCxnSpPr>
          <p:nvPr/>
        </p:nvCxnSpPr>
        <p:spPr>
          <a:xfrm>
            <a:off x="3571868" y="2607469"/>
            <a:ext cx="1643074" cy="18216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7" name="Straight Arrow Connector 16"/>
          <p:cNvCxnSpPr/>
          <p:nvPr/>
        </p:nvCxnSpPr>
        <p:spPr>
          <a:xfrm rot="5400000" flipH="1" flipV="1">
            <a:off x="3500430" y="1857370"/>
            <a:ext cx="1857388" cy="15716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a:stCxn id="11" idx="3"/>
            <a:endCxn id="8" idx="1"/>
          </p:cNvCxnSpPr>
          <p:nvPr/>
        </p:nvCxnSpPr>
        <p:spPr>
          <a:xfrm flipV="1">
            <a:off x="3571868" y="2607469"/>
            <a:ext cx="1714512" cy="192882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 calcmode="lin" valueType="num">
                                      <p:cBhvr additive="base">
                                        <p:cTn id="7" dur="500" fill="hold"/>
                                        <p:tgtEl>
                                          <p:spTgt spid="7">
                                            <p:bg/>
                                          </p:spTgt>
                                        </p:tgtEl>
                                        <p:attrNameLst>
                                          <p:attrName>ppt_x</p:attrName>
                                        </p:attrNameLst>
                                      </p:cBhvr>
                                      <p:tavLst>
                                        <p:tav tm="0">
                                          <p:val>
                                            <p:strVal val="#ppt_x"/>
                                          </p:val>
                                        </p:tav>
                                        <p:tav tm="100000">
                                          <p:val>
                                            <p:strVal val="#ppt_x"/>
                                          </p:val>
                                        </p:tav>
                                      </p:tavLst>
                                    </p:anim>
                                    <p:anim calcmode="lin" valueType="num">
                                      <p:cBhvr additive="base">
                                        <p:cTn id="8" dur="500" fill="hold"/>
                                        <p:tgtEl>
                                          <p:spTgt spid="7">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bg/>
                                          </p:spTgt>
                                        </p:tgtEl>
                                        <p:attrNameLst>
                                          <p:attrName>style.visibility</p:attrName>
                                        </p:attrNameLst>
                                      </p:cBhvr>
                                      <p:to>
                                        <p:strVal val="visible"/>
                                      </p:to>
                                    </p:set>
                                    <p:anim calcmode="lin" valueType="num">
                                      <p:cBhvr additive="base">
                                        <p:cTn id="17" dur="500" fill="hold"/>
                                        <p:tgtEl>
                                          <p:spTgt spid="5">
                                            <p:bg/>
                                          </p:spTgt>
                                        </p:tgtEl>
                                        <p:attrNameLst>
                                          <p:attrName>ppt_x</p:attrName>
                                        </p:attrNameLst>
                                      </p:cBhvr>
                                      <p:tavLst>
                                        <p:tav tm="0">
                                          <p:val>
                                            <p:strVal val="#ppt_x"/>
                                          </p:val>
                                        </p:tav>
                                        <p:tav tm="100000">
                                          <p:val>
                                            <p:strVal val="#ppt_x"/>
                                          </p:val>
                                        </p:tav>
                                      </p:tavLst>
                                    </p:anim>
                                    <p:anim calcmode="lin" valueType="num">
                                      <p:cBhvr additive="base">
                                        <p:cTn id="18" dur="500" fill="hold"/>
                                        <p:tgtEl>
                                          <p:spTgt spid="5">
                                            <p:bg/>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additive="base">
                                        <p:cTn id="2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 calcmode="lin" valueType="num">
                                      <p:cBhvr additive="base">
                                        <p:cTn id="2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28" dur="500" fill="hold"/>
                                        <p:tgtEl>
                                          <p:spTgt spid="4">
                                            <p:bg/>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 calcmode="lin" valueType="num">
                                      <p:cBhvr additive="base">
                                        <p:cTn id="3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bg/>
                                          </p:spTgt>
                                        </p:tgtEl>
                                        <p:attrNameLst>
                                          <p:attrName>style.visibility</p:attrName>
                                        </p:attrNameLst>
                                      </p:cBhvr>
                                      <p:to>
                                        <p:strVal val="visible"/>
                                      </p:to>
                                    </p:set>
                                    <p:anim calcmode="lin" valueType="num">
                                      <p:cBhvr additive="base">
                                        <p:cTn id="3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bg/>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 calcmode="lin" valueType="num">
                                      <p:cBhvr additive="base">
                                        <p:cTn id="4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bg/>
                                          </p:spTgt>
                                        </p:tgtEl>
                                        <p:attrNameLst>
                                          <p:attrName>style.visibility</p:attrName>
                                        </p:attrNameLst>
                                      </p:cBhvr>
                                      <p:to>
                                        <p:strVal val="visible"/>
                                      </p:to>
                                    </p:set>
                                    <p:anim calcmode="lin" valueType="num">
                                      <p:cBhvr additive="base">
                                        <p:cTn id="47" dur="500" fill="hold"/>
                                        <p:tgtEl>
                                          <p:spTgt spid="9">
                                            <p:bg/>
                                          </p:spTgt>
                                        </p:tgtEl>
                                        <p:attrNameLst>
                                          <p:attrName>ppt_x</p:attrName>
                                        </p:attrNameLst>
                                      </p:cBhvr>
                                      <p:tavLst>
                                        <p:tav tm="0">
                                          <p:val>
                                            <p:strVal val="#ppt_x"/>
                                          </p:val>
                                        </p:tav>
                                        <p:tav tm="100000">
                                          <p:val>
                                            <p:strVal val="#ppt_x"/>
                                          </p:val>
                                        </p:tav>
                                      </p:tavLst>
                                    </p:anim>
                                    <p:anim calcmode="lin" valueType="num">
                                      <p:cBhvr additive="base">
                                        <p:cTn id="48" dur="500" fill="hold"/>
                                        <p:tgtEl>
                                          <p:spTgt spid="9">
                                            <p:bg/>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additive="base">
                                        <p:cTn id="5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
                                            <p:bg/>
                                          </p:spTgt>
                                        </p:tgtEl>
                                        <p:attrNameLst>
                                          <p:attrName>style.visibility</p:attrName>
                                        </p:attrNameLst>
                                      </p:cBhvr>
                                      <p:to>
                                        <p:strVal val="visible"/>
                                      </p:to>
                                    </p:set>
                                    <p:anim calcmode="lin" valueType="num">
                                      <p:cBhvr additive="base">
                                        <p:cTn id="57" dur="500" fill="hold"/>
                                        <p:tgtEl>
                                          <p:spTgt spid="8">
                                            <p:bg/>
                                          </p:spTgt>
                                        </p:tgtEl>
                                        <p:attrNameLst>
                                          <p:attrName>ppt_x</p:attrName>
                                        </p:attrNameLst>
                                      </p:cBhvr>
                                      <p:tavLst>
                                        <p:tav tm="0">
                                          <p:val>
                                            <p:strVal val="#ppt_x"/>
                                          </p:val>
                                        </p:tav>
                                        <p:tav tm="100000">
                                          <p:val>
                                            <p:strVal val="#ppt_x"/>
                                          </p:val>
                                        </p:tav>
                                      </p:tavLst>
                                    </p:anim>
                                    <p:anim calcmode="lin" valueType="num">
                                      <p:cBhvr additive="base">
                                        <p:cTn id="58" dur="500" fill="hold"/>
                                        <p:tgtEl>
                                          <p:spTgt spid="8">
                                            <p:bg/>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 calcmode="lin" valueType="num">
                                      <p:cBhvr additive="base">
                                        <p:cTn id="6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bg/>
                                          </p:spTgt>
                                        </p:tgtEl>
                                        <p:attrNameLst>
                                          <p:attrName>style.visibility</p:attrName>
                                        </p:attrNameLst>
                                      </p:cBhvr>
                                      <p:to>
                                        <p:strVal val="visible"/>
                                      </p:to>
                                    </p:set>
                                    <p:anim calcmode="lin" valueType="num">
                                      <p:cBhvr additive="base">
                                        <p:cTn id="6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68" dur="500" fill="hold"/>
                                        <p:tgtEl>
                                          <p:spTgt spid="6">
                                            <p:bg/>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 calcmode="lin" valueType="num">
                                      <p:cBhvr additive="base">
                                        <p:cTn id="7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0">
                                            <p:bg/>
                                          </p:spTgt>
                                        </p:tgtEl>
                                        <p:attrNameLst>
                                          <p:attrName>style.visibility</p:attrName>
                                        </p:attrNameLst>
                                      </p:cBhvr>
                                      <p:to>
                                        <p:strVal val="visible"/>
                                      </p:to>
                                    </p:set>
                                    <p:anim calcmode="lin" valueType="num">
                                      <p:cBhvr additive="base">
                                        <p:cTn id="77" dur="500" fill="hold"/>
                                        <p:tgtEl>
                                          <p:spTgt spid="10">
                                            <p:bg/>
                                          </p:spTgt>
                                        </p:tgtEl>
                                        <p:attrNameLst>
                                          <p:attrName>ppt_x</p:attrName>
                                        </p:attrNameLst>
                                      </p:cBhvr>
                                      <p:tavLst>
                                        <p:tav tm="0">
                                          <p:val>
                                            <p:strVal val="#ppt_x"/>
                                          </p:val>
                                        </p:tav>
                                        <p:tav tm="100000">
                                          <p:val>
                                            <p:strVal val="#ppt_x"/>
                                          </p:val>
                                        </p:tav>
                                      </p:tavLst>
                                    </p:anim>
                                    <p:anim calcmode="lin" valueType="num">
                                      <p:cBhvr additive="base">
                                        <p:cTn id="78" dur="500" fill="hold"/>
                                        <p:tgtEl>
                                          <p:spTgt spid="10">
                                            <p:bg/>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0">
                                            <p:txEl>
                                              <p:pRg st="0" end="0"/>
                                            </p:txEl>
                                          </p:spTgt>
                                        </p:tgtEl>
                                        <p:attrNameLst>
                                          <p:attrName>style.visibility</p:attrName>
                                        </p:attrNameLst>
                                      </p:cBhvr>
                                      <p:to>
                                        <p:strVal val="visible"/>
                                      </p:to>
                                    </p:set>
                                    <p:anim calcmode="lin" valueType="num">
                                      <p:cBhvr additive="base">
                                        <p:cTn id="8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additive="base">
                                        <p:cTn id="87" dur="500" fill="hold"/>
                                        <p:tgtEl>
                                          <p:spTgt spid="13"/>
                                        </p:tgtEl>
                                        <p:attrNameLst>
                                          <p:attrName>ppt_x</p:attrName>
                                        </p:attrNameLst>
                                      </p:cBhvr>
                                      <p:tavLst>
                                        <p:tav tm="0">
                                          <p:val>
                                            <p:strVal val="#ppt_x"/>
                                          </p:val>
                                        </p:tav>
                                        <p:tav tm="100000">
                                          <p:val>
                                            <p:strVal val="#ppt_x"/>
                                          </p:val>
                                        </p:tav>
                                      </p:tavLst>
                                    </p:anim>
                                    <p:anim calcmode="lin" valueType="num">
                                      <p:cBhvr additive="base">
                                        <p:cTn id="8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additive="base">
                                        <p:cTn id="99" dur="500" fill="hold"/>
                                        <p:tgtEl>
                                          <p:spTgt spid="17"/>
                                        </p:tgtEl>
                                        <p:attrNameLst>
                                          <p:attrName>ppt_x</p:attrName>
                                        </p:attrNameLst>
                                      </p:cBhvr>
                                      <p:tavLst>
                                        <p:tav tm="0">
                                          <p:val>
                                            <p:strVal val="#ppt_x"/>
                                          </p:val>
                                        </p:tav>
                                        <p:tav tm="100000">
                                          <p:val>
                                            <p:strVal val="#ppt_x"/>
                                          </p:val>
                                        </p:tav>
                                      </p:tavLst>
                                    </p:anim>
                                    <p:anim calcmode="lin" valueType="num">
                                      <p:cBhvr additive="base">
                                        <p:cTn id="10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500" fill="hold"/>
                                        <p:tgtEl>
                                          <p:spTgt spid="19"/>
                                        </p:tgtEl>
                                        <p:attrNameLst>
                                          <p:attrName>ppt_x</p:attrName>
                                        </p:attrNameLst>
                                      </p:cBhvr>
                                      <p:tavLst>
                                        <p:tav tm="0">
                                          <p:val>
                                            <p:strVal val="#ppt_x"/>
                                          </p:val>
                                        </p:tav>
                                        <p:tav tm="100000">
                                          <p:val>
                                            <p:strVal val="#ppt_x"/>
                                          </p:val>
                                        </p:tav>
                                      </p:tavLst>
                                    </p:anim>
                                    <p:anim calcmode="lin" valueType="num">
                                      <p:cBhvr additive="base">
                                        <p:cTn id="10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6" grpId="0" build="allAtOnce" animBg="1"/>
      <p:bldP spid="7" grpId="0" build="allAtOnce" animBg="1"/>
      <p:bldP spid="8" grpId="0" build="allAtOnce" animBg="1"/>
      <p:bldP spid="9" grpId="0" build="allAtOnce" animBg="1"/>
      <p:bldP spid="10" grpId="0" build="allAtOnce" animBg="1"/>
      <p:bldP spid="11"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BA" sz="2800" b="1" dirty="0" smtClean="0">
                <a:solidFill>
                  <a:schemeClr val="bg1"/>
                </a:solidFill>
                <a:latin typeface="Times New Roman" pitchFamily="18" charset="0"/>
                <a:cs typeface="Times New Roman" pitchFamily="18" charset="0"/>
              </a:rPr>
              <a:t>Задатак за самосталан рад</a:t>
            </a:r>
            <a:endParaRPr lang="en-US" sz="2800" b="1" dirty="0">
              <a:solidFill>
                <a:schemeClr val="bg1"/>
              </a:solidFill>
              <a:latin typeface="Times New Roman" pitchFamily="18" charset="0"/>
              <a:cs typeface="Times New Roman" pitchFamily="18" charset="0"/>
            </a:endParaRPr>
          </a:p>
        </p:txBody>
      </p:sp>
      <p:sp>
        <p:nvSpPr>
          <p:cNvPr id="5" name="TextBox 4"/>
          <p:cNvSpPr txBox="1"/>
          <p:nvPr/>
        </p:nvSpPr>
        <p:spPr>
          <a:xfrm>
            <a:off x="714348" y="1285866"/>
            <a:ext cx="6692409" cy="830997"/>
          </a:xfrm>
          <a:prstGeom prst="rect">
            <a:avLst/>
          </a:prstGeom>
          <a:noFill/>
        </p:spPr>
        <p:txBody>
          <a:bodyPr wrap="none" rtlCol="0">
            <a:spAutoFit/>
          </a:bodyPr>
          <a:lstStyle/>
          <a:p>
            <a:pPr marL="457200" indent="-457200">
              <a:buAutoNum type="arabicPeriod"/>
            </a:pPr>
            <a:r>
              <a:rPr lang="sr-Cyrl-BA" sz="2400" b="1" dirty="0" smtClean="0">
                <a:solidFill>
                  <a:schemeClr val="bg1"/>
                </a:solidFill>
                <a:latin typeface="Times New Roman" pitchFamily="18" charset="0"/>
                <a:cs typeface="Times New Roman" pitchFamily="18" charset="0"/>
              </a:rPr>
              <a:t>Ако је умањеник број 12, а разлика број 8,  </a:t>
            </a:r>
          </a:p>
          <a:p>
            <a:pPr marL="457200" indent="-457200"/>
            <a:r>
              <a:rPr lang="sr-Cyrl-BA" sz="2400" b="1" dirty="0" smtClean="0">
                <a:solidFill>
                  <a:schemeClr val="bg1"/>
                </a:solidFill>
                <a:latin typeface="Times New Roman" pitchFamily="18" charset="0"/>
                <a:cs typeface="Times New Roman" pitchFamily="18" charset="0"/>
              </a:rPr>
              <a:t>       израчунај колики је умањилац.</a:t>
            </a:r>
          </a:p>
        </p:txBody>
      </p:sp>
      <p:pic>
        <p:nvPicPr>
          <p:cNvPr id="1026" name="Picture 2" descr="C:\Users\KULA\Downloads\print-152205284-removebg-preview.png"/>
          <p:cNvPicPr>
            <a:picLocks noChangeAspect="1" noChangeArrowheads="1"/>
          </p:cNvPicPr>
          <p:nvPr/>
        </p:nvPicPr>
        <p:blipFill>
          <a:blip r:embed="rId2"/>
          <a:srcRect/>
          <a:stretch>
            <a:fillRect/>
          </a:stretch>
        </p:blipFill>
        <p:spPr bwMode="auto">
          <a:xfrm>
            <a:off x="2500298" y="2285998"/>
            <a:ext cx="4000528" cy="257176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5" name="TextBox 4"/>
          <p:cNvSpPr txBox="1"/>
          <p:nvPr/>
        </p:nvSpPr>
        <p:spPr>
          <a:xfrm>
            <a:off x="2428860" y="142858"/>
            <a:ext cx="3858813" cy="954107"/>
          </a:xfrm>
          <a:prstGeom prst="rect">
            <a:avLst/>
          </a:prstGeom>
          <a:noFill/>
        </p:spPr>
        <p:txBody>
          <a:bodyPr wrap="none" rtlCol="0">
            <a:spAutoFit/>
          </a:bodyPr>
          <a:lstStyle/>
          <a:p>
            <a:pPr algn="ctr"/>
            <a:r>
              <a:rPr lang="sr-Cyrl-BA" sz="2800" b="1" dirty="0" smtClean="0">
                <a:solidFill>
                  <a:srgbClr val="C00000"/>
                </a:solidFill>
                <a:latin typeface="Times New Roman" pitchFamily="18" charset="0"/>
                <a:cs typeface="Times New Roman" pitchFamily="18" charset="0"/>
              </a:rPr>
              <a:t>Српски језик 2. разред</a:t>
            </a:r>
          </a:p>
          <a:p>
            <a:pPr algn="ctr"/>
            <a:r>
              <a:rPr lang="sr-Cyrl-BA" sz="2800" b="1" dirty="0" smtClean="0">
                <a:solidFill>
                  <a:srgbClr val="C00000"/>
                </a:solidFill>
                <a:latin typeface="Times New Roman" pitchFamily="18" charset="0"/>
                <a:cs typeface="Times New Roman" pitchFamily="18" charset="0"/>
              </a:rPr>
              <a:t>Браћа Грим - Бајке</a:t>
            </a:r>
            <a:endParaRPr lang="en-US" sz="2800" b="1" dirty="0">
              <a:solidFill>
                <a:srgbClr val="C00000"/>
              </a:solidFill>
              <a:latin typeface="Times New Roman" pitchFamily="18" charset="0"/>
              <a:cs typeface="Times New Roman" pitchFamily="18" charset="0"/>
            </a:endParaRPr>
          </a:p>
        </p:txBody>
      </p:sp>
      <p:pic>
        <p:nvPicPr>
          <p:cNvPr id="2053" name="Picture 5" descr="C:\Users\KULA\Downloads\illustration-imagination-children-fairy-tail-fantasy-book-imagination-children-fairy-tail-fantasy-book-110975545-removebg-preview.png"/>
          <p:cNvPicPr>
            <a:picLocks noChangeAspect="1" noChangeArrowheads="1"/>
          </p:cNvPicPr>
          <p:nvPr/>
        </p:nvPicPr>
        <p:blipFill>
          <a:blip r:embed="rId2"/>
          <a:srcRect/>
          <a:stretch>
            <a:fillRect/>
          </a:stretch>
        </p:blipFill>
        <p:spPr bwMode="auto">
          <a:xfrm>
            <a:off x="1500166" y="1285866"/>
            <a:ext cx="6286544" cy="35719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778</TotalTime>
  <Words>1497</Words>
  <Application>Microsoft Office PowerPoint</Application>
  <PresentationFormat>On-screen Show (16:9)</PresentationFormat>
  <Paragraphs>140</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Математика 2. разред Одређивање непознатог умањиоца</vt:lpstr>
      <vt:lpstr>Поновимо заједно</vt:lpstr>
      <vt:lpstr>Провјеримо наше знање</vt:lpstr>
      <vt:lpstr>Slide 4</vt:lpstr>
      <vt:lpstr>Slide 5</vt:lpstr>
      <vt:lpstr>Slide 6</vt:lpstr>
      <vt:lpstr>Задатак за самосталан рад</vt:lpstr>
      <vt:lpstr>Slide 8</vt:lpstr>
      <vt:lpstr>Slide 9</vt:lpstr>
      <vt:lpstr>Шта су то бајке?</vt:lpstr>
      <vt:lpstr>Биљешка о писцима</vt:lpstr>
      <vt:lpstr>Црвенкапица</vt:lpstr>
      <vt:lpstr>Slide 13</vt:lpstr>
      <vt:lpstr>Slide 14</vt:lpstr>
      <vt:lpstr>Slide 15</vt:lpstr>
      <vt:lpstr>Slide 16</vt:lpstr>
      <vt:lpstr>Slide 17</vt:lpstr>
      <vt:lpstr>Slide 18</vt:lpstr>
      <vt:lpstr>Slide 19</vt:lpstr>
      <vt:lpstr>Slide 20</vt:lpstr>
      <vt:lpstr>Slide 21</vt:lpstr>
      <vt:lpstr>Разговор о бајци</vt:lpstr>
      <vt:lpstr>Задатак за самосталан рад</vt:lpstr>
      <vt:lpstr>Slide 24</vt:lpstr>
      <vt:lpstr>Природа и друштво – 2. разред Продавнице</vt:lpstr>
      <vt:lpstr>Slide 26</vt:lpstr>
      <vt:lpstr>Slide 27</vt:lpstr>
      <vt:lpstr>Које ријечи чујемо у продавници?</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2. разред Одређивање непознатог умањиоца</dc:title>
  <dc:creator>KULA</dc:creator>
  <cp:lastModifiedBy>KULA</cp:lastModifiedBy>
  <cp:revision>57</cp:revision>
  <dcterms:created xsi:type="dcterms:W3CDTF">2021-03-10T07:28:47Z</dcterms:created>
  <dcterms:modified xsi:type="dcterms:W3CDTF">2021-03-11T06:07:07Z</dcterms:modified>
</cp:coreProperties>
</file>