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4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3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86AB-5625-471F-899A-6F2649D02F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182E-5DB2-4718-8518-4537543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525" y="425003"/>
            <a:ext cx="6157912" cy="798489"/>
          </a:xfrm>
        </p:spPr>
        <p:txBody>
          <a:bodyPr>
            <a:noAutofit/>
          </a:bodyPr>
          <a:lstStyle/>
          <a:p>
            <a:r>
              <a:rPr lang="sr-Cyrl-RS" sz="4400" b="1" dirty="0" smtClean="0">
                <a:solidFill>
                  <a:srgbClr val="C00000"/>
                </a:solidFill>
              </a:rPr>
              <a:t>УЛАЗАК  У  ЈЕРУСАЛИМ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57" y="1451857"/>
            <a:ext cx="3171825" cy="4399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2470" y="6080191"/>
            <a:ext cx="549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/>
              <a:t>Православна вјеронаука 3. разред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7312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300766"/>
            <a:ext cx="6498699" cy="4016162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Пошто се приближавао највећи јеврејски празник Пасха, Христос и ученици упутише се у Јерусалим.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Кад је Христос дошао до села Витфага, у подножју Маслинске горе, рече двојици ученика: „Идите у село што је пред вама, и одмах ћете наћи магарицу привезану и магаре с њом; одријешите је и доведите ми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sr-Cyrl-RS" b="1" dirty="0" smtClean="0">
                <a:solidFill>
                  <a:srgbClr val="C00000"/>
                </a:solidFill>
              </a:rPr>
              <a:t>“ </a:t>
            </a:r>
            <a:r>
              <a:rPr lang="en-US" b="1" dirty="0" smtClean="0">
                <a:solidFill>
                  <a:srgbClr val="C00000"/>
                </a:solidFill>
              </a:rPr>
              <a:t>          </a:t>
            </a:r>
            <a:r>
              <a:rPr lang="sr-Cyrl-RS" b="1" dirty="0" smtClean="0">
                <a:solidFill>
                  <a:srgbClr val="C00000"/>
                </a:solidFill>
              </a:rPr>
              <a:t>(Мт 21,2)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730" y="1163946"/>
            <a:ext cx="3506194" cy="42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1028691"/>
            <a:ext cx="6136037" cy="4700788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Спаситељ </a:t>
            </a:r>
            <a:r>
              <a:rPr lang="sr-Cyrl-RS" b="1" dirty="0">
                <a:solidFill>
                  <a:srgbClr val="C00000"/>
                </a:solidFill>
              </a:rPr>
              <a:t>је јахао на магарету, што представља оличење скрушености и скромности</a:t>
            </a:r>
            <a:r>
              <a:rPr lang="sr-Cyrl-RS" b="1" dirty="0" smtClean="0">
                <a:solidFill>
                  <a:srgbClr val="C00000"/>
                </a:solidFill>
              </a:rPr>
              <a:t>.</a:t>
            </a:r>
            <a:endParaRPr lang="sr-Latn-BA" b="1" dirty="0" smtClean="0">
              <a:solidFill>
                <a:srgbClr val="C00000"/>
              </a:solidFill>
            </a:endParaRPr>
          </a:p>
          <a:p>
            <a:r>
              <a:rPr lang="sr-Cyrl-RS" b="1" dirty="0" smtClean="0">
                <a:solidFill>
                  <a:srgbClr val="C00000"/>
                </a:solidFill>
              </a:rPr>
              <a:t>Кад се приближи Јерусалиму, Христос  застаде и заплака пред њим.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Христос </a:t>
            </a:r>
            <a:r>
              <a:rPr lang="sr-Cyrl-RS" b="1" dirty="0">
                <a:solidFill>
                  <a:srgbClr val="C00000"/>
                </a:solidFill>
              </a:rPr>
              <a:t>плаче над Јерусалимом јер види да ће народ, који га сад дочекује и слави, само неколико дана касније </a:t>
            </a:r>
            <a:r>
              <a:rPr lang="sr-Cyrl-RS" b="1" dirty="0" smtClean="0">
                <a:solidFill>
                  <a:srgbClr val="C00000"/>
                </a:solidFill>
              </a:rPr>
              <a:t>узвикивати: </a:t>
            </a:r>
            <a:r>
              <a:rPr lang="sr-Cyrl-RS" b="1" dirty="0">
                <a:solidFill>
                  <a:srgbClr val="C00000"/>
                </a:solidFill>
              </a:rPr>
              <a:t>„Распни га, </a:t>
            </a:r>
            <a:r>
              <a:rPr lang="sr-Cyrl-RS" b="1" dirty="0" smtClean="0">
                <a:solidFill>
                  <a:srgbClr val="C00000"/>
                </a:solidFill>
              </a:rPr>
              <a:t>распни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  <a:r>
              <a:rPr lang="sr-Cyrl-RS" b="1" dirty="0" smtClean="0">
                <a:solidFill>
                  <a:srgbClr val="C00000"/>
                </a:solidFill>
              </a:rPr>
              <a:t>“</a:t>
            </a:r>
            <a:endParaRPr lang="sr-Cyrl-R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90" y="926078"/>
            <a:ext cx="3769758" cy="4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2" y="1536733"/>
            <a:ext cx="6476713" cy="3447414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Улазећи у Јерусалим народ је пред Христа бацао палмине гранчице, простирао хаљине и радосно поздрављао: „Осана (спасење) Сину Давидову! Благословен који долази у име Господње!“ (Мт 21,9)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Улазак Господа Исуса Христа у Јерусалим </a:t>
            </a:r>
            <a:r>
              <a:rPr lang="sr-Cyrl-RS" b="1" dirty="0" smtClean="0">
                <a:solidFill>
                  <a:srgbClr val="C00000"/>
                </a:solidFill>
              </a:rPr>
              <a:t>– Цвијети</a:t>
            </a:r>
            <a:r>
              <a:rPr lang="sr-Latn-RS" b="1" dirty="0" smtClean="0">
                <a:solidFill>
                  <a:srgbClr val="C00000"/>
                </a:solidFill>
              </a:rPr>
              <a:t>.</a:t>
            </a:r>
            <a:endParaRPr lang="sr-Cyrl-R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159" y="1162373"/>
            <a:ext cx="3511658" cy="44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28" y="788996"/>
            <a:ext cx="4759944" cy="4916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47" y="788997"/>
            <a:ext cx="4742447" cy="49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09" y="1581527"/>
            <a:ext cx="10983949" cy="20637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Cyrl-RS" sz="4200" b="1" dirty="0" smtClean="0">
                <a:solidFill>
                  <a:srgbClr val="C00000"/>
                </a:solidFill>
              </a:rPr>
              <a:t>Домаћа задаћа:</a:t>
            </a:r>
          </a:p>
          <a:p>
            <a:pPr marL="0" indent="0" algn="ctr">
              <a:buNone/>
            </a:pPr>
            <a:endParaRPr lang="sr-Cyrl-RS" sz="2600" b="1" dirty="0" smtClean="0">
              <a:solidFill>
                <a:srgbClr val="C00000"/>
              </a:solidFill>
            </a:endParaRPr>
          </a:p>
          <a:p>
            <a:r>
              <a:rPr lang="sr-Cyrl-RS" sz="3500" b="1" dirty="0">
                <a:solidFill>
                  <a:srgbClr val="C00000"/>
                </a:solidFill>
              </a:rPr>
              <a:t>З</a:t>
            </a:r>
            <a:r>
              <a:rPr lang="sr-Cyrl-RS" sz="3500" b="1" dirty="0" smtClean="0">
                <a:solidFill>
                  <a:srgbClr val="C00000"/>
                </a:solidFill>
              </a:rPr>
              <a:t>аокружи тачан одговор </a:t>
            </a:r>
            <a:r>
              <a:rPr lang="ru-RU" sz="3500" b="1" dirty="0" smtClean="0">
                <a:solidFill>
                  <a:srgbClr val="C00000"/>
                </a:solidFill>
              </a:rPr>
              <a:t>у </a:t>
            </a:r>
            <a:r>
              <a:rPr lang="ru-RU" sz="3500" b="1" dirty="0">
                <a:solidFill>
                  <a:srgbClr val="C00000"/>
                </a:solidFill>
              </a:rPr>
              <a:t>уџбенику на страни </a:t>
            </a:r>
            <a:r>
              <a:rPr lang="ru-RU" sz="3500" b="1" dirty="0" smtClean="0">
                <a:solidFill>
                  <a:srgbClr val="C00000"/>
                </a:solidFill>
              </a:rPr>
              <a:t>46</a:t>
            </a:r>
            <a:r>
              <a:rPr lang="sr-Cyrl-RS" sz="3500" b="1" dirty="0" smtClean="0">
                <a:solidFill>
                  <a:srgbClr val="C00000"/>
                </a:solidFill>
              </a:rPr>
              <a:t>, а на страни 47 од измијешаних слова дођи до ријечи из текста!</a:t>
            </a:r>
            <a:endParaRPr lang="sr-Cyrl-RS" sz="3500" b="1" dirty="0">
              <a:solidFill>
                <a:srgbClr val="C00000"/>
              </a:solidFill>
            </a:endParaRPr>
          </a:p>
          <a:p>
            <a:r>
              <a:rPr lang="sr-Cyrl-RS" sz="3500" b="1" dirty="0" smtClean="0">
                <a:solidFill>
                  <a:srgbClr val="C00000"/>
                </a:solidFill>
              </a:rPr>
              <a:t>Ријеши задатке у радној свесци на страни 26!</a:t>
            </a:r>
            <a:endParaRPr lang="en-US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206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УЛАЗАК  У  ЈЕРУСАЛИМ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ГОСПОД ИСУС ХРИСТОС УЛАЗИ У ЈЕРУСАЛИМ</dc:title>
  <dc:creator>Korisnik</dc:creator>
  <cp:lastModifiedBy>39. Slavoljub Lukic</cp:lastModifiedBy>
  <cp:revision>21</cp:revision>
  <dcterms:created xsi:type="dcterms:W3CDTF">2020-03-31T08:44:15Z</dcterms:created>
  <dcterms:modified xsi:type="dcterms:W3CDTF">2021-03-19T08:36:28Z</dcterms:modified>
</cp:coreProperties>
</file>