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8" r:id="rId4"/>
    <p:sldId id="263" r:id="rId5"/>
    <p:sldId id="26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AABD1-E971-4BF3-BD7D-A9A90E3415D4}" v="520" dt="2020-04-27T18:25:53.960"/>
    <p1510:client id="{733257A2-5FB3-4A8E-BE69-B7376A62BFD3}" v="150" dt="2020-04-28T15:08:59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1286A-4D7D-41CE-8446-BE958E81B60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EDB6B-9D59-4945-B3D8-59AF8CC5D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FF131-4975-4EFE-A718-334F7CDD633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57784-35B1-487E-BC4F-C0BBBABBA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628" y="2995607"/>
            <a:ext cx="6696744" cy="1205325"/>
          </a:xfrm>
        </p:spPr>
        <p:txBody>
          <a:bodyPr>
            <a:normAutofit/>
          </a:bodyPr>
          <a:lstStyle/>
          <a:p>
            <a:r>
              <a:rPr lang="sr-Cyrl-BA" sz="3600" b="1" dirty="0">
                <a:latin typeface="Arial" pitchFamily="34" charset="0"/>
                <a:cs typeface="Arial" pitchFamily="34" charset="0"/>
              </a:rPr>
              <a:t>ЗАДАЦИ СА ДВИЈЕ РАЧУНСКЕ ОПЕРАЦИЈЕ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D2B26C2-65E4-4F71-BBCD-F53C491FE354}"/>
              </a:ext>
            </a:extLst>
          </p:cNvPr>
          <p:cNvSpPr txBox="1"/>
          <p:nvPr/>
        </p:nvSpPr>
        <p:spPr>
          <a:xfrm>
            <a:off x="5796136" y="942568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</a:p>
          <a:p>
            <a:pPr algn="ctr"/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2. разред</a:t>
            </a:r>
            <a:endParaRPr lang="de-DE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98ABC52-E679-4DAF-A6A1-A4D464CFF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03497"/>
            <a:ext cx="5112567" cy="22322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BC12164-0617-4947-95C0-C1685020F533}"/>
              </a:ext>
            </a:extLst>
          </p:cNvPr>
          <p:cNvSpPr txBox="1"/>
          <p:nvPr/>
        </p:nvSpPr>
        <p:spPr>
          <a:xfrm>
            <a:off x="2339752" y="12347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>
                <a:latin typeface="Arial" panose="020B0604020202020204" pitchFamily="34" charset="0"/>
                <a:cs typeface="Arial" panose="020B0604020202020204" pitchFamily="34" charset="0"/>
              </a:rPr>
              <a:t>УРАДИМО ЗАЈЕДНО!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FA802D6-00D4-4DE6-BDBC-86F72BAEE535}"/>
              </a:ext>
            </a:extLst>
          </p:cNvPr>
          <p:cNvSpPr txBox="1"/>
          <p:nvPr/>
        </p:nvSpPr>
        <p:spPr>
          <a:xfrm>
            <a:off x="323528" y="912370"/>
            <a:ext cx="6984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1. Задатак: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Збир бројева 9 и 8 умањи за 6.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AD3FAE4-2E8C-4B42-81C0-CFB4406EB16E}"/>
              </a:ext>
            </a:extLst>
          </p:cNvPr>
          <p:cNvSpPr txBox="1"/>
          <p:nvPr/>
        </p:nvSpPr>
        <p:spPr>
          <a:xfrm>
            <a:off x="2339752" y="150743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( 9 + 8) - 6 = 17 - 6 = 11 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4F89BB8-6B9E-4E8F-B697-C55775DF9CCB}"/>
              </a:ext>
            </a:extLst>
          </p:cNvPr>
          <p:cNvSpPr txBox="1"/>
          <p:nvPr/>
        </p:nvSpPr>
        <p:spPr>
          <a:xfrm>
            <a:off x="323528" y="2369579"/>
            <a:ext cx="87129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Задатак: 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На пашњаку је било 16 крава. Бака је 5 крава вратила у шталу, а 1 краву је још довела на пашњак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 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  <a:p>
            <a:r>
              <a:rPr lang="sr-Cyrl-BA" sz="2400" dirty="0">
                <a:latin typeface="Arial" pitchFamily="34" charset="0"/>
                <a:cs typeface="Arial" pitchFamily="34" charset="0"/>
              </a:rPr>
              <a:t>Колико је сад крава на пашњаку?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155B3B0-0CBE-4FB3-890A-42DF345889B4}"/>
              </a:ext>
            </a:extLst>
          </p:cNvPr>
          <p:cNvSpPr txBox="1"/>
          <p:nvPr/>
        </p:nvSpPr>
        <p:spPr>
          <a:xfrm>
            <a:off x="755576" y="3795886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РЈЕШЕЊЕ: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16 - 5 + 1 = 11 + 1 = 12 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19BF8A3-7DA0-40AC-9B27-6030D6D94834}"/>
              </a:ext>
            </a:extLst>
          </p:cNvPr>
          <p:cNvSpPr txBox="1"/>
          <p:nvPr/>
        </p:nvSpPr>
        <p:spPr>
          <a:xfrm>
            <a:off x="755576" y="4371950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ОДГОВОР: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На пашњаку је 12 крава.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A1B90C0-0C07-4231-9ABE-BE4D5AA48B8E}"/>
              </a:ext>
            </a:extLst>
          </p:cNvPr>
          <p:cNvCxnSpPr/>
          <p:nvPr/>
        </p:nvCxnSpPr>
        <p:spPr>
          <a:xfrm>
            <a:off x="2555776" y="1995686"/>
            <a:ext cx="93610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0F5E6E54-EF31-4BA3-B033-E4F4FF1C179F}"/>
              </a:ext>
            </a:extLst>
          </p:cNvPr>
          <p:cNvCxnSpPr>
            <a:stCxn id="5" idx="2"/>
          </p:cNvCxnSpPr>
          <p:nvPr/>
        </p:nvCxnSpPr>
        <p:spPr>
          <a:xfrm>
            <a:off x="4499992" y="2030656"/>
            <a:ext cx="3600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547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7053"/>
            <a:ext cx="3096344" cy="87156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BA" sz="4000" dirty="0">
                <a:latin typeface="Arial" pitchFamily="34" charset="0"/>
                <a:cs typeface="Arial" pitchFamily="34" charset="0"/>
              </a:rPr>
              <a:t>Кокошињац: </a:t>
            </a:r>
            <a:r>
              <a:rPr lang="sr-Latn-RS" sz="4000" dirty="0">
                <a:latin typeface="Arial" pitchFamily="34" charset="0"/>
                <a:cs typeface="Arial" pitchFamily="34" charset="0"/>
              </a:rPr>
              <a:t>11</a:t>
            </a:r>
            <a:endParaRPr lang="sr-Cyrl-BA" sz="4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BA" sz="4000" dirty="0">
                <a:latin typeface="Arial" pitchFamily="34" charset="0"/>
                <a:cs typeface="Arial" pitchFamily="34" charset="0"/>
              </a:rPr>
              <a:t>Двориште: </a:t>
            </a:r>
            <a:r>
              <a:rPr lang="sr-Latn-RS" sz="4000" dirty="0">
                <a:latin typeface="Arial" pitchFamily="34" charset="0"/>
                <a:cs typeface="Arial" pitchFamily="34" charset="0"/>
              </a:rPr>
              <a:t>11</a:t>
            </a:r>
            <a:r>
              <a:rPr lang="sr-Cyrl-BA" sz="4000" dirty="0">
                <a:latin typeface="Arial" pitchFamily="34" charset="0"/>
                <a:cs typeface="Arial" pitchFamily="34" charset="0"/>
              </a:rPr>
              <a:t> - </a:t>
            </a:r>
            <a:r>
              <a:rPr lang="sr-Latn-RS" sz="4000" dirty="0">
                <a:latin typeface="Arial" pitchFamily="34" charset="0"/>
                <a:cs typeface="Arial" pitchFamily="34" charset="0"/>
              </a:rPr>
              <a:t>4</a:t>
            </a:r>
            <a:endParaRPr lang="sr-Cyrl-BA" sz="4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B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EAEB734-1FFF-4F30-AFB9-CCAD594C04E2}"/>
              </a:ext>
            </a:extLst>
          </p:cNvPr>
          <p:cNvSpPr txBox="1"/>
          <p:nvPr/>
        </p:nvSpPr>
        <p:spPr>
          <a:xfrm>
            <a:off x="1034079" y="3196605"/>
            <a:ext cx="4536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РЈЕШЕЊЕ: </a:t>
            </a:r>
            <a:r>
              <a:rPr 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 + ( </a:t>
            </a:r>
            <a:r>
              <a:rPr 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 ) =</a:t>
            </a:r>
            <a:endParaRPr lang="de-DE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EBE6361-3535-4F43-91F1-96B7B4A4F2BE}"/>
              </a:ext>
            </a:extLst>
          </p:cNvPr>
          <p:cNvSpPr txBox="1"/>
          <p:nvPr/>
        </p:nvSpPr>
        <p:spPr>
          <a:xfrm>
            <a:off x="5220072" y="3196604"/>
            <a:ext cx="21394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de-DE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EBF34B1-117D-4A20-9DAC-E2AD9491035B}"/>
              </a:ext>
            </a:extLst>
          </p:cNvPr>
          <p:cNvSpPr txBox="1"/>
          <p:nvPr/>
        </p:nvSpPr>
        <p:spPr>
          <a:xfrm>
            <a:off x="1024550" y="3964544"/>
            <a:ext cx="6120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ОДГОВОР: </a:t>
            </a:r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Укупно је </a:t>
            </a:r>
            <a:r>
              <a:rPr lang="sr-Latn-RS" sz="26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 кокошака.</a:t>
            </a:r>
            <a:endParaRPr lang="de-DE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B00DF18-2D0D-4BC9-AE23-93BFA356B93E}"/>
              </a:ext>
            </a:extLst>
          </p:cNvPr>
          <p:cNvSpPr txBox="1"/>
          <p:nvPr/>
        </p:nvSpPr>
        <p:spPr>
          <a:xfrm>
            <a:off x="611560" y="267494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latin typeface="Arial" pitchFamily="34" charset="0"/>
                <a:cs typeface="Arial" pitchFamily="34" charset="0"/>
              </a:rPr>
              <a:t>3. Задатак: </a:t>
            </a:r>
            <a:r>
              <a:rPr lang="sr-Cyrl-BA" sz="2800" dirty="0">
                <a:latin typeface="Arial" pitchFamily="34" charset="0"/>
                <a:cs typeface="Arial" pitchFamily="34" charset="0"/>
              </a:rPr>
              <a:t>У кокошињцу је </a:t>
            </a:r>
            <a:r>
              <a:rPr lang="sr-Latn-RS" sz="2800" dirty="0">
                <a:latin typeface="Arial" pitchFamily="34" charset="0"/>
                <a:cs typeface="Arial" pitchFamily="34" charset="0"/>
              </a:rPr>
              <a:t>11</a:t>
            </a:r>
            <a:r>
              <a:rPr lang="sr-Cyrl-BA" sz="2800" dirty="0">
                <a:latin typeface="Arial" pitchFamily="34" charset="0"/>
                <a:cs typeface="Arial" pitchFamily="34" charset="0"/>
              </a:rPr>
              <a:t> кокошака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BA" sz="2800" dirty="0">
                <a:latin typeface="Arial" pitchFamily="34" charset="0"/>
                <a:cs typeface="Arial" pitchFamily="34" charset="0"/>
              </a:rPr>
              <a:t>а у</a:t>
            </a:r>
          </a:p>
          <a:p>
            <a:r>
              <a:rPr lang="sr-Cyrl-BA" sz="2800" dirty="0">
                <a:latin typeface="Arial" pitchFamily="34" charset="0"/>
                <a:cs typeface="Arial" pitchFamily="34" charset="0"/>
              </a:rPr>
              <a:t>    дворишту за </a:t>
            </a:r>
            <a:r>
              <a:rPr lang="sr-Latn-RS" sz="2800" dirty="0">
                <a:latin typeface="Arial" pitchFamily="34" charset="0"/>
                <a:cs typeface="Arial" pitchFamily="34" charset="0"/>
              </a:rPr>
              <a:t>4</a:t>
            </a:r>
            <a:r>
              <a:rPr lang="sr-Cyrl-BA" sz="2800" dirty="0">
                <a:latin typeface="Arial" pitchFamily="34" charset="0"/>
                <a:cs typeface="Arial" pitchFamily="34" charset="0"/>
              </a:rPr>
              <a:t> мање. Колико је укупно</a:t>
            </a:r>
          </a:p>
          <a:p>
            <a:r>
              <a:rPr lang="sr-Cyrl-BA" sz="2800" dirty="0">
                <a:latin typeface="Arial" pitchFamily="34" charset="0"/>
                <a:cs typeface="Arial" pitchFamily="34" charset="0"/>
              </a:rPr>
              <a:t>    кокошака у кокошињцу и на дворишту?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C2F9D1F0-96D4-439D-9234-5C5407321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20579">
            <a:off x="6448658" y="836962"/>
            <a:ext cx="2726413" cy="2609147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481D0213-AC9D-448F-A6C8-E3F772E00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07689">
            <a:off x="5265921" y="2579794"/>
            <a:ext cx="2680840" cy="279287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E14146C-7DA7-473F-AB4D-A87E320C9D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581768">
            <a:off x="25046" y="2994170"/>
            <a:ext cx="2318319" cy="211605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07BC9CD-1EAC-4E10-A9C7-0E5797A24B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094026">
            <a:off x="1630623" y="1238903"/>
            <a:ext cx="2252928" cy="212232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F2C88B0-9D9E-4B86-8A9C-F21AA6CF41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496150">
            <a:off x="2980931" y="3107751"/>
            <a:ext cx="2298534" cy="2096349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2D0C1AF-BABB-4F1D-9621-AE137341A496}"/>
              </a:ext>
            </a:extLst>
          </p:cNvPr>
          <p:cNvSpPr txBox="1"/>
          <p:nvPr/>
        </p:nvSpPr>
        <p:spPr>
          <a:xfrm>
            <a:off x="575556" y="306840"/>
            <a:ext cx="799288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r-Cyrl-BA" sz="2500" b="1" dirty="0">
                <a:latin typeface="Arial" panose="020B0604020202020204" pitchFamily="34" charset="0"/>
                <a:cs typeface="Arial" panose="020B0604020202020204" pitchFamily="34" charset="0"/>
              </a:rPr>
              <a:t>Занимљив задатак: 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Пчелица ће слетјети само на цвјетове, на којима је резултат </a:t>
            </a:r>
            <a:r>
              <a:rPr lang="sr-Latn-RS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0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. Који су то цвјетови?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6EE5D98-283D-435E-A391-59D1E59F3B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2247" y="1710779"/>
            <a:ext cx="1434068" cy="1511887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90F6416C-0A7A-490B-ADCB-5EBDDD15E665}"/>
              </a:ext>
            </a:extLst>
          </p:cNvPr>
          <p:cNvSpPr txBox="1"/>
          <p:nvPr/>
        </p:nvSpPr>
        <p:spPr>
          <a:xfrm>
            <a:off x="1493198" y="1897065"/>
            <a:ext cx="2328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0 – (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761267C-88D1-4B54-9320-CD5F7796956F}"/>
              </a:ext>
            </a:extLst>
          </p:cNvPr>
          <p:cNvSpPr txBox="1"/>
          <p:nvPr/>
        </p:nvSpPr>
        <p:spPr>
          <a:xfrm>
            <a:off x="182178" y="3925093"/>
            <a:ext cx="2328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– (3 + 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4E4C0DB-A29D-45AC-B41F-94571B08F4C5}"/>
              </a:ext>
            </a:extLst>
          </p:cNvPr>
          <p:cNvSpPr txBox="1"/>
          <p:nvPr/>
        </p:nvSpPr>
        <p:spPr>
          <a:xfrm>
            <a:off x="3153804" y="3697497"/>
            <a:ext cx="2066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5 + 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70FCA9A-A51E-4836-BC97-80EEDFB755F4}"/>
              </a:ext>
            </a:extLst>
          </p:cNvPr>
          <p:cNvSpPr txBox="1"/>
          <p:nvPr/>
        </p:nvSpPr>
        <p:spPr>
          <a:xfrm>
            <a:off x="5537312" y="3571560"/>
            <a:ext cx="2283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+ (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06E8030-54E8-4204-BB92-F8C690A6679A}"/>
              </a:ext>
            </a:extLst>
          </p:cNvPr>
          <p:cNvSpPr/>
          <p:nvPr/>
        </p:nvSpPr>
        <p:spPr>
          <a:xfrm>
            <a:off x="6789072" y="1813883"/>
            <a:ext cx="2045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14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-0.20799 -0.100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99" y="-5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98 -0.10061 L -0.0967 0.408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27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67 0.40833 L 0.32656 -0.1469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3" y="-2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CC59E7D-989D-432B-96B1-6A207E843F07}"/>
              </a:ext>
            </a:extLst>
          </p:cNvPr>
          <p:cNvSpPr txBox="1"/>
          <p:nvPr/>
        </p:nvSpPr>
        <p:spPr>
          <a:xfrm>
            <a:off x="755576" y="1203598"/>
            <a:ext cx="81369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Разлику бројева 14 и 7 умањи за 5.</a:t>
            </a:r>
          </a:p>
          <a:p>
            <a:pPr>
              <a:lnSpc>
                <a:spcPct val="150000"/>
              </a:lnSpc>
            </a:pPr>
            <a:endParaRPr lang="sr-Cyrl-B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Претходнику броја 16, додај разлику </a:t>
            </a:r>
          </a:p>
          <a:p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    бројева 18 и 15.</a:t>
            </a:r>
          </a:p>
          <a:p>
            <a:endParaRPr lang="sr-Cyrl-B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6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Збир бројева 7 и 9, умањи сљедбеником </a:t>
            </a:r>
          </a:p>
          <a:p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    броја 5.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2134EBB-A6CD-4D32-B5AB-8390EAE99A3E}"/>
              </a:ext>
            </a:extLst>
          </p:cNvPr>
          <p:cNvSpPr txBox="1"/>
          <p:nvPr/>
        </p:nvSpPr>
        <p:spPr>
          <a:xfrm>
            <a:off x="1835696" y="41151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05812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250</Words>
  <Application>Microsoft Office PowerPoint</Application>
  <PresentationFormat>On-screen Show (16:9)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ЗАДАЦИ СА ДВИЈЕ РАЧУНСКЕ ОПЕРАЦИЈЕ</vt:lpstr>
      <vt:lpstr>PowerPoint Presentation</vt:lpstr>
      <vt:lpstr>PowerPoint Presentation</vt:lpstr>
      <vt:lpstr>PowerPoint Presentation</vt:lpstr>
      <vt:lpstr>PowerPoint Presentation</vt:lpstr>
    </vt:vector>
  </TitlesOfParts>
  <Company>BLACK EDITION - tum0r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2. РАЗРЕД Задаци са двије рачунске операције</dc:title>
  <dc:creator>Strahinja</dc:creator>
  <cp:lastModifiedBy>Mirjana Brkić</cp:lastModifiedBy>
  <cp:revision>27</cp:revision>
  <dcterms:created xsi:type="dcterms:W3CDTF">2020-04-24T20:25:06Z</dcterms:created>
  <dcterms:modified xsi:type="dcterms:W3CDTF">2021-04-28T08:00:17Z</dcterms:modified>
</cp:coreProperties>
</file>