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58" r:id="rId4"/>
    <p:sldId id="266" r:id="rId5"/>
    <p:sldId id="259" r:id="rId6"/>
    <p:sldId id="267" r:id="rId7"/>
    <p:sldId id="260" r:id="rId8"/>
    <p:sldId id="268" r:id="rId9"/>
    <p:sldId id="261" r:id="rId10"/>
    <p:sldId id="269" r:id="rId11"/>
    <p:sldId id="262" r:id="rId12"/>
    <p:sldId id="270" r:id="rId13"/>
    <p:sldId id="263" r:id="rId14"/>
    <p:sldId id="271" r:id="rId15"/>
    <p:sldId id="257" r:id="rId16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C4EB"/>
    <a:srgbClr val="3C94D4"/>
    <a:srgbClr val="13A4ED"/>
    <a:srgbClr val="65B2E0"/>
    <a:srgbClr val="036F02"/>
    <a:srgbClr val="98C717"/>
    <a:srgbClr val="66AE30"/>
    <a:srgbClr val="91D2EE"/>
    <a:srgbClr val="ED7D31"/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DA6CD3D-A948-4DC6-8938-0A4B7B08A037}" v="33" dt="2020-05-08T17:12:15.44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0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sr-Latn-B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r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5615F-D330-4F49-B200-C1BFC625E2EE}" type="datetimeFigureOut">
              <a:rPr lang="sr-Latn-BA" smtClean="0"/>
              <a:pPr/>
              <a:t>28.4.2021.</a:t>
            </a:fld>
            <a:endParaRPr lang="sr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78CB1-7BBB-42EC-8B56-8145055F9B2F}" type="slidenum">
              <a:rPr lang="sr-Latn-BA" smtClean="0"/>
              <a:pPr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3149736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B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5615F-D330-4F49-B200-C1BFC625E2EE}" type="datetimeFigureOut">
              <a:rPr lang="sr-Latn-BA" smtClean="0"/>
              <a:pPr/>
              <a:t>28.4.2021.</a:t>
            </a:fld>
            <a:endParaRPr lang="sr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78CB1-7BBB-42EC-8B56-8145055F9B2F}" type="slidenum">
              <a:rPr lang="sr-Latn-BA" smtClean="0"/>
              <a:pPr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372860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r-Latn-B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5615F-D330-4F49-B200-C1BFC625E2EE}" type="datetimeFigureOut">
              <a:rPr lang="sr-Latn-BA" smtClean="0"/>
              <a:pPr/>
              <a:t>28.4.2021.</a:t>
            </a:fld>
            <a:endParaRPr lang="sr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78CB1-7BBB-42EC-8B56-8145055F9B2F}" type="slidenum">
              <a:rPr lang="sr-Latn-BA" smtClean="0"/>
              <a:pPr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3897614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B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5615F-D330-4F49-B200-C1BFC625E2EE}" type="datetimeFigureOut">
              <a:rPr lang="sr-Latn-BA" smtClean="0"/>
              <a:pPr/>
              <a:t>28.4.2021.</a:t>
            </a:fld>
            <a:endParaRPr lang="sr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78CB1-7BBB-42EC-8B56-8145055F9B2F}" type="slidenum">
              <a:rPr lang="sr-Latn-BA" smtClean="0"/>
              <a:pPr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3143022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r-Latn-B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5615F-D330-4F49-B200-C1BFC625E2EE}" type="datetimeFigureOut">
              <a:rPr lang="sr-Latn-BA" smtClean="0"/>
              <a:pPr/>
              <a:t>28.4.2021.</a:t>
            </a:fld>
            <a:endParaRPr lang="sr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78CB1-7BBB-42EC-8B56-8145055F9B2F}" type="slidenum">
              <a:rPr lang="sr-Latn-BA" smtClean="0"/>
              <a:pPr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915680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B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B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B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5615F-D330-4F49-B200-C1BFC625E2EE}" type="datetimeFigureOut">
              <a:rPr lang="sr-Latn-BA" smtClean="0"/>
              <a:pPr/>
              <a:t>28.4.2021.</a:t>
            </a:fld>
            <a:endParaRPr lang="sr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78CB1-7BBB-42EC-8B56-8145055F9B2F}" type="slidenum">
              <a:rPr lang="sr-Latn-BA" smtClean="0"/>
              <a:pPr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3369703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r-Latn-B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B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B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5615F-D330-4F49-B200-C1BFC625E2EE}" type="datetimeFigureOut">
              <a:rPr lang="sr-Latn-BA" smtClean="0"/>
              <a:pPr/>
              <a:t>28.4.2021.</a:t>
            </a:fld>
            <a:endParaRPr lang="sr-Latn-B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78CB1-7BBB-42EC-8B56-8145055F9B2F}" type="slidenum">
              <a:rPr lang="sr-Latn-BA" smtClean="0"/>
              <a:pPr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2387768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B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5615F-D330-4F49-B200-C1BFC625E2EE}" type="datetimeFigureOut">
              <a:rPr lang="sr-Latn-BA" smtClean="0"/>
              <a:pPr/>
              <a:t>28.4.2021.</a:t>
            </a:fld>
            <a:endParaRPr lang="sr-Latn-B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78CB1-7BBB-42EC-8B56-8145055F9B2F}" type="slidenum">
              <a:rPr lang="sr-Latn-BA" smtClean="0"/>
              <a:pPr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1210995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5615F-D330-4F49-B200-C1BFC625E2EE}" type="datetimeFigureOut">
              <a:rPr lang="sr-Latn-BA" smtClean="0"/>
              <a:pPr/>
              <a:t>28.4.2021.</a:t>
            </a:fld>
            <a:endParaRPr lang="sr-Latn-B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78CB1-7BBB-42EC-8B56-8145055F9B2F}" type="slidenum">
              <a:rPr lang="sr-Latn-BA" smtClean="0"/>
              <a:pPr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3791120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r-Latn-B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B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5615F-D330-4F49-B200-C1BFC625E2EE}" type="datetimeFigureOut">
              <a:rPr lang="sr-Latn-BA" smtClean="0"/>
              <a:pPr/>
              <a:t>28.4.2021.</a:t>
            </a:fld>
            <a:endParaRPr lang="sr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78CB1-7BBB-42EC-8B56-8145055F9B2F}" type="slidenum">
              <a:rPr lang="sr-Latn-BA" smtClean="0"/>
              <a:pPr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521872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r-Latn-B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r-Latn-B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5615F-D330-4F49-B200-C1BFC625E2EE}" type="datetimeFigureOut">
              <a:rPr lang="sr-Latn-BA" smtClean="0"/>
              <a:pPr/>
              <a:t>28.4.2021.</a:t>
            </a:fld>
            <a:endParaRPr lang="sr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78CB1-7BBB-42EC-8B56-8145055F9B2F}" type="slidenum">
              <a:rPr lang="sr-Latn-BA" smtClean="0"/>
              <a:pPr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4260703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A4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r-Latn-B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5615F-D330-4F49-B200-C1BFC625E2EE}" type="datetimeFigureOut">
              <a:rPr lang="sr-Latn-BA" smtClean="0"/>
              <a:pPr/>
              <a:t>28.4.2021.</a:t>
            </a:fld>
            <a:endParaRPr lang="sr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r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478CB1-7BBB-42EC-8B56-8145055F9B2F}" type="slidenum">
              <a:rPr lang="sr-Latn-BA" smtClean="0"/>
              <a:pPr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3054168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slide" Target="slide1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3.jpeg"/><Relationship Id="rId7" Type="http://schemas.openxmlformats.org/officeDocument/2006/relationships/slide" Target="slide7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slide" Target="slide5.xml"/><Relationship Id="rId10" Type="http://schemas.openxmlformats.org/officeDocument/2006/relationships/slide" Target="slide13.xml"/><Relationship Id="rId4" Type="http://schemas.openxmlformats.org/officeDocument/2006/relationships/image" Target="../media/image4.png"/><Relationship Id="rId9" Type="http://schemas.openxmlformats.org/officeDocument/2006/relationships/slide" Target="slide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3.jpeg"/><Relationship Id="rId7" Type="http://schemas.openxmlformats.org/officeDocument/2006/relationships/slide" Target="slide7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slide" Target="slide5.xml"/><Relationship Id="rId10" Type="http://schemas.openxmlformats.org/officeDocument/2006/relationships/slide" Target="slide13.xml"/><Relationship Id="rId4" Type="http://schemas.openxmlformats.org/officeDocument/2006/relationships/image" Target="../media/image4.png"/><Relationship Id="rId9" Type="http://schemas.openxmlformats.org/officeDocument/2006/relationships/slide" Target="slide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image" Target="../media/image3.jpeg"/><Relationship Id="rId7" Type="http://schemas.openxmlformats.org/officeDocument/2006/relationships/slide" Target="slide9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slide" Target="slide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image" Target="../media/image3.jpeg"/><Relationship Id="rId7" Type="http://schemas.openxmlformats.org/officeDocument/2006/relationships/slide" Target="slide1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9B93E630-1B36-46B8-ADE7-897426B80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1206"/>
            <a:ext cx="12191999" cy="58843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719" y="868190"/>
            <a:ext cx="9144000" cy="1655763"/>
          </a:xfrm>
        </p:spPr>
        <p:txBody>
          <a:bodyPr>
            <a:normAutofit fontScale="90000"/>
          </a:bodyPr>
          <a:lstStyle/>
          <a:p>
            <a:r>
              <a:rPr lang="sr-Cyrl-RS" b="1" dirty="0">
                <a:latin typeface="Arial" panose="020B0604020202020204" pitchFamily="34" charset="0"/>
                <a:cs typeface="Arial" panose="020B0604020202020204" pitchFamily="34" charset="0"/>
              </a:rPr>
              <a:t>Читање и писање бројева седме и осме десетице</a:t>
            </a:r>
            <a:endParaRPr lang="sr-Latn-B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74608" y="3467039"/>
            <a:ext cx="2921391" cy="1222692"/>
          </a:xfrm>
        </p:spPr>
        <p:txBody>
          <a:bodyPr>
            <a:normAutofit/>
          </a:bodyPr>
          <a:lstStyle/>
          <a:p>
            <a:r>
              <a:rPr lang="sr-Cyrl-RS" sz="3400" dirty="0">
                <a:latin typeface="Arial" panose="020B0604020202020204" pitchFamily="34" charset="0"/>
                <a:cs typeface="Arial" panose="020B0604020202020204" pitchFamily="34" charset="0"/>
              </a:rPr>
              <a:t>Математика</a:t>
            </a:r>
          </a:p>
          <a:p>
            <a:r>
              <a:rPr lang="sr-Cyrl-RS" sz="3400" dirty="0">
                <a:latin typeface="Arial" panose="020B0604020202020204" pitchFamily="34" charset="0"/>
                <a:cs typeface="Arial" panose="020B0604020202020204" pitchFamily="34" charset="0"/>
              </a:rPr>
              <a:t>2.разред</a:t>
            </a:r>
            <a:endParaRPr lang="sr-Latn-BA"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2074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r-Latn-BA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/>
          <a:srcRect b="9358"/>
          <a:stretch/>
        </p:blipFill>
        <p:spPr>
          <a:xfrm>
            <a:off x="0" y="0"/>
            <a:ext cx="12192000" cy="68400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43880" t="59450" r="36465" b="7936"/>
          <a:stretch/>
        </p:blipFill>
        <p:spPr>
          <a:xfrm>
            <a:off x="7289444" y="4430333"/>
            <a:ext cx="1171977" cy="19447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916732" y="6207617"/>
            <a:ext cx="1880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СТАРТ</a:t>
            </a:r>
            <a:endParaRPr lang="sr-Latn-BA" sz="28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608161" y="5827060"/>
            <a:ext cx="762066" cy="664522"/>
            <a:chOff x="7286190" y="5891454"/>
            <a:chExt cx="762066" cy="664522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86190" y="5891454"/>
              <a:ext cx="762066" cy="664522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7443989" y="6001555"/>
              <a:ext cx="5409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Cyrl-RS" sz="2800" dirty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Arial Black" panose="020B0A04020102020204" pitchFamily="34" charset="0"/>
                  <a:hlinkClick r:id="rId6" action="ppaction://hlinksldjump"/>
                </a:rPr>
                <a:t>5</a:t>
              </a:r>
              <a:endParaRPr lang="sr-Latn-BA" sz="2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426303" y="5002812"/>
            <a:ext cx="762066" cy="664522"/>
            <a:chOff x="1426303" y="5002812"/>
            <a:chExt cx="762066" cy="664522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26303" y="5002812"/>
              <a:ext cx="762066" cy="664522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1584101" y="5087155"/>
              <a:ext cx="45076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BA" sz="280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Arial Black" panose="020B0A04020102020204" pitchFamily="34" charset="0"/>
                  <a:hlinkClick r:id="rId7" action="ppaction://hlinksldjump"/>
                </a:rPr>
                <a:t>6</a:t>
              </a:r>
              <a:endParaRPr lang="sr-Latn-BA" sz="2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0" y="4816699"/>
            <a:ext cx="1996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ЦИЉ</a:t>
            </a:r>
            <a:endParaRPr lang="sr-Latn-BA" sz="28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3652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"/>
            <a:ext cx="12192000" cy="68397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424" y="682514"/>
            <a:ext cx="9839797" cy="54929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3097" y="2445133"/>
            <a:ext cx="1964874" cy="326455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67619" y="1491175"/>
            <a:ext cx="8635826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r-Cyrl-RS" sz="2800" dirty="0">
                <a:latin typeface="Arial" panose="020B0604020202020204" pitchFamily="34" charset="0"/>
                <a:cs typeface="Arial" panose="020B0604020202020204" pitchFamily="34" charset="0"/>
              </a:rPr>
              <a:t>У сљедећим паровима бројева, заокружи онај који</a:t>
            </a:r>
          </a:p>
          <a:p>
            <a:pPr>
              <a:lnSpc>
                <a:spcPct val="150000"/>
              </a:lnSpc>
            </a:pPr>
            <a:r>
              <a:rPr lang="sr-Cyrl-RS" sz="2800" dirty="0">
                <a:latin typeface="Arial" panose="020B0604020202020204" pitchFamily="34" charset="0"/>
                <a:cs typeface="Arial" panose="020B0604020202020204" pitchFamily="34" charset="0"/>
              </a:rPr>
              <a:t> има више јединица:</a:t>
            </a:r>
          </a:p>
          <a:p>
            <a:pPr>
              <a:lnSpc>
                <a:spcPct val="150000"/>
              </a:lnSpc>
            </a:pPr>
            <a:r>
              <a:rPr lang="sr-Cyrl-RS" sz="2800" dirty="0">
                <a:latin typeface="Arial" panose="020B0604020202020204" pitchFamily="34" charset="0"/>
                <a:cs typeface="Arial" panose="020B0604020202020204" pitchFamily="34" charset="0"/>
              </a:rPr>
              <a:t>	68 и 76</a:t>
            </a:r>
          </a:p>
          <a:p>
            <a:pPr>
              <a:lnSpc>
                <a:spcPct val="150000"/>
              </a:lnSpc>
            </a:pPr>
            <a:r>
              <a:rPr lang="sr-Cyrl-RS" sz="2800" dirty="0">
                <a:latin typeface="Arial" panose="020B0604020202020204" pitchFamily="34" charset="0"/>
                <a:cs typeface="Arial" panose="020B0604020202020204" pitchFamily="34" charset="0"/>
              </a:rPr>
              <a:t>	71 и 63</a:t>
            </a:r>
          </a:p>
          <a:p>
            <a:pPr>
              <a:lnSpc>
                <a:spcPct val="150000"/>
              </a:lnSpc>
            </a:pPr>
            <a:r>
              <a:rPr lang="sr-Cyrl-RS" sz="2800" dirty="0">
                <a:latin typeface="Arial" panose="020B0604020202020204" pitchFamily="34" charset="0"/>
                <a:cs typeface="Arial" panose="020B0604020202020204" pitchFamily="34" charset="0"/>
              </a:rPr>
              <a:t>	78 и 75</a:t>
            </a:r>
          </a:p>
          <a:p>
            <a:pPr>
              <a:lnSpc>
                <a:spcPct val="150000"/>
              </a:lnSpc>
            </a:pPr>
            <a:r>
              <a:rPr lang="sr-Cyrl-RS" sz="2800" dirty="0">
                <a:latin typeface="Arial" panose="020B0604020202020204" pitchFamily="34" charset="0"/>
                <a:cs typeface="Arial" panose="020B0604020202020204" pitchFamily="34" charset="0"/>
              </a:rPr>
              <a:t>	77 и 65</a:t>
            </a:r>
          </a:p>
          <a:p>
            <a:endParaRPr lang="sr-Latn-BA" dirty="0"/>
          </a:p>
        </p:txBody>
      </p:sp>
      <p:sp>
        <p:nvSpPr>
          <p:cNvPr id="10" name="Rectangle 9"/>
          <p:cNvSpPr/>
          <p:nvPr/>
        </p:nvSpPr>
        <p:spPr>
          <a:xfrm>
            <a:off x="1490547" y="946696"/>
            <a:ext cx="23599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sz="3200" b="1" dirty="0">
                <a:latin typeface="Arial" panose="020B0604020202020204" pitchFamily="34" charset="0"/>
                <a:cs typeface="Arial" panose="020B0604020202020204" pitchFamily="34" charset="0"/>
              </a:rPr>
              <a:t>Задатак 5. </a:t>
            </a:r>
            <a:endParaRPr lang="sr-Latn-BA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025748" y="2855742"/>
            <a:ext cx="647114" cy="63304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/>
          </a:p>
        </p:txBody>
      </p:sp>
      <p:sp>
        <p:nvSpPr>
          <p:cNvPr id="13" name="Oval 12"/>
          <p:cNvSpPr/>
          <p:nvPr/>
        </p:nvSpPr>
        <p:spPr>
          <a:xfrm>
            <a:off x="2831805" y="3488788"/>
            <a:ext cx="647114" cy="63304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/>
          </a:p>
        </p:txBody>
      </p:sp>
      <p:sp>
        <p:nvSpPr>
          <p:cNvPr id="14" name="Oval 13"/>
          <p:cNvSpPr/>
          <p:nvPr/>
        </p:nvSpPr>
        <p:spPr>
          <a:xfrm>
            <a:off x="2023404" y="4133557"/>
            <a:ext cx="647114" cy="63304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/>
          </a:p>
        </p:txBody>
      </p:sp>
      <p:sp>
        <p:nvSpPr>
          <p:cNvPr id="15" name="Oval 14"/>
          <p:cNvSpPr/>
          <p:nvPr/>
        </p:nvSpPr>
        <p:spPr>
          <a:xfrm>
            <a:off x="2023404" y="4780672"/>
            <a:ext cx="647114" cy="63304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72304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r-Latn-BA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/>
          <a:srcRect b="9358"/>
          <a:stretch/>
        </p:blipFill>
        <p:spPr>
          <a:xfrm>
            <a:off x="0" y="18000"/>
            <a:ext cx="12192000" cy="68400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43880" t="59450" r="36465" b="7936"/>
          <a:stretch/>
        </p:blipFill>
        <p:spPr>
          <a:xfrm>
            <a:off x="3206841" y="4443211"/>
            <a:ext cx="1171977" cy="19447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916732" y="6207617"/>
            <a:ext cx="1880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СТАРТ</a:t>
            </a:r>
            <a:endParaRPr lang="sr-Latn-BA" sz="28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426303" y="5002812"/>
            <a:ext cx="762066" cy="664522"/>
            <a:chOff x="1426303" y="5002812"/>
            <a:chExt cx="762066" cy="664522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26303" y="5002812"/>
              <a:ext cx="762066" cy="664522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1584101" y="5087155"/>
              <a:ext cx="45076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BA" sz="280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Arial Black" panose="020B0A04020102020204" pitchFamily="34" charset="0"/>
                  <a:hlinkClick r:id="rId6" action="ppaction://hlinksldjump"/>
                </a:rPr>
                <a:t>6</a:t>
              </a:r>
              <a:endParaRPr lang="sr-Latn-BA" sz="2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0" y="4816699"/>
            <a:ext cx="1996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ЦИЉ</a:t>
            </a:r>
            <a:endParaRPr lang="sr-Latn-BA" sz="28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1075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"/>
            <a:ext cx="12192000" cy="68397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3053" y="682514"/>
            <a:ext cx="9845893" cy="54929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6360" y="2884869"/>
            <a:ext cx="1726681" cy="28688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99139" y="1730326"/>
            <a:ext cx="4686924" cy="32441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r-Cyrl-RS" sz="2800" dirty="0">
                <a:latin typeface="Arial" panose="020B0604020202020204" pitchFamily="34" charset="0"/>
                <a:cs typeface="Arial" panose="020B0604020202020204" pitchFamily="34" charset="0"/>
              </a:rPr>
              <a:t>Напиши одговарајући број.</a:t>
            </a:r>
          </a:p>
          <a:p>
            <a:pPr>
              <a:lnSpc>
                <a:spcPct val="150000"/>
              </a:lnSpc>
            </a:pPr>
            <a:r>
              <a:rPr lang="sr-Cyrl-RS" sz="2800" dirty="0">
                <a:latin typeface="Arial" panose="020B0604020202020204" pitchFamily="34" charset="0"/>
                <a:cs typeface="Arial" panose="020B0604020202020204" pitchFamily="34" charset="0"/>
              </a:rPr>
              <a:t>7д8ј = ___</a:t>
            </a:r>
          </a:p>
          <a:p>
            <a:pPr>
              <a:lnSpc>
                <a:spcPct val="150000"/>
              </a:lnSpc>
            </a:pPr>
            <a:r>
              <a:rPr lang="sr-Cyrl-RS" sz="2800" dirty="0">
                <a:latin typeface="Arial" panose="020B0604020202020204" pitchFamily="34" charset="0"/>
                <a:cs typeface="Arial" panose="020B0604020202020204" pitchFamily="34" charset="0"/>
              </a:rPr>
              <a:t>6д7ј = ___</a:t>
            </a:r>
          </a:p>
          <a:p>
            <a:pPr>
              <a:lnSpc>
                <a:spcPct val="150000"/>
              </a:lnSpc>
            </a:pPr>
            <a:r>
              <a:rPr lang="sr-Cyrl-RS" sz="2800" dirty="0">
                <a:latin typeface="Arial" panose="020B0604020202020204" pitchFamily="34" charset="0"/>
                <a:cs typeface="Arial" panose="020B0604020202020204" pitchFamily="34" charset="0"/>
              </a:rPr>
              <a:t>8д0ј = ___</a:t>
            </a:r>
          </a:p>
          <a:p>
            <a:pPr>
              <a:lnSpc>
                <a:spcPct val="150000"/>
              </a:lnSpc>
            </a:pPr>
            <a:r>
              <a:rPr lang="sr-Cyrl-RS" sz="2800" dirty="0">
                <a:latin typeface="Arial" panose="020B0604020202020204" pitchFamily="34" charset="0"/>
                <a:cs typeface="Arial" panose="020B0604020202020204" pitchFamily="34" charset="0"/>
              </a:rPr>
              <a:t>6д1ј = ___</a:t>
            </a:r>
            <a:endParaRPr lang="sr-Latn-B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10486" y="2504050"/>
            <a:ext cx="9847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dirty="0">
                <a:solidFill>
                  <a:srgbClr val="C00000"/>
                </a:solidFill>
                <a:latin typeface="Arial Black" panose="020B0A04020102020204" pitchFamily="34" charset="0"/>
              </a:rPr>
              <a:t>78</a:t>
            </a:r>
            <a:endParaRPr lang="sr-Latn-BA" sz="28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38621" y="3151163"/>
            <a:ext cx="731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dirty="0">
                <a:solidFill>
                  <a:srgbClr val="C00000"/>
                </a:solidFill>
                <a:latin typeface="Arial Black" panose="020B0A04020102020204" pitchFamily="34" charset="0"/>
              </a:rPr>
              <a:t>67</a:t>
            </a:r>
            <a:endParaRPr lang="sr-Latn-BA" sz="28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52690" y="3840480"/>
            <a:ext cx="900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dirty="0">
                <a:solidFill>
                  <a:srgbClr val="C00000"/>
                </a:solidFill>
                <a:latin typeface="Arial Black" panose="020B0A04020102020204" pitchFamily="34" charset="0"/>
              </a:rPr>
              <a:t>80</a:t>
            </a:r>
            <a:endParaRPr lang="sr-Latn-BA" sz="28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52689" y="4487594"/>
            <a:ext cx="7737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dirty="0">
                <a:solidFill>
                  <a:srgbClr val="C00000"/>
                </a:solidFill>
                <a:latin typeface="Arial Black" panose="020B0A04020102020204" pitchFamily="34" charset="0"/>
              </a:rPr>
              <a:t>61</a:t>
            </a:r>
            <a:endParaRPr lang="sr-Latn-BA" sz="28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672257" y="972104"/>
            <a:ext cx="23599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sz="3200" b="1" dirty="0">
                <a:latin typeface="Arial" panose="020B0604020202020204" pitchFamily="34" charset="0"/>
                <a:cs typeface="Arial" panose="020B0604020202020204" pitchFamily="34" charset="0"/>
              </a:rPr>
              <a:t>Задатак 6. </a:t>
            </a:r>
            <a:endParaRPr lang="sr-Latn-BA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86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r-Latn-BA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/>
          <a:srcRect b="9358"/>
          <a:stretch/>
        </p:blipFill>
        <p:spPr>
          <a:xfrm>
            <a:off x="0" y="0"/>
            <a:ext cx="12192000" cy="68400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43880" t="59450" r="36465" b="7936"/>
          <a:stretch/>
        </p:blipFill>
        <p:spPr>
          <a:xfrm>
            <a:off x="1107585" y="3490175"/>
            <a:ext cx="1171977" cy="19447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916732" y="6207617"/>
            <a:ext cx="1880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СТАРТ</a:t>
            </a:r>
            <a:endParaRPr lang="sr-Latn-BA" sz="28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0" y="4816699"/>
            <a:ext cx="1996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ЦИЉ</a:t>
            </a:r>
            <a:endParaRPr lang="sr-Latn-BA" sz="28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95482" y="991673"/>
            <a:ext cx="44432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7200" b="1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БРАВО!!!</a:t>
            </a:r>
            <a:endParaRPr lang="sr-Latn-BA" sz="7200" b="1" dirty="0">
              <a:ln>
                <a:solidFill>
                  <a:schemeClr val="bg2">
                    <a:lumMod val="25000"/>
                  </a:schemeClr>
                </a:solidFill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0105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948C2503-6D16-4AF7-97F6-26299A742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1206"/>
            <a:ext cx="12191999" cy="5884303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6637" t="71403" r="70685" b="4327"/>
          <a:stretch/>
        </p:blipFill>
        <p:spPr>
          <a:xfrm>
            <a:off x="829845" y="2191672"/>
            <a:ext cx="2950649" cy="2497191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89900" y="971206"/>
            <a:ext cx="11246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r-Cyrl-RS" sz="2800" dirty="0">
                <a:latin typeface="Arial" panose="020B0604020202020204" pitchFamily="34" charset="0"/>
                <a:cs typeface="Arial" panose="020B0604020202020204" pitchFamily="34" charset="0"/>
              </a:rPr>
              <a:t> На свакој кошници напиши одговарајући број. </a:t>
            </a:r>
            <a:endParaRPr lang="sr-Latn-B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4516" y="4934918"/>
            <a:ext cx="3221306" cy="156966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sr-Cyrl-RS" sz="2400" dirty="0">
                <a:latin typeface="Arial" panose="020B0604020202020204" pitchFamily="34" charset="0"/>
                <a:cs typeface="Arial" panose="020B0604020202020204" pitchFamily="34" charset="0"/>
              </a:rPr>
              <a:t>Двоцифрени број седме десетице који се пише истим цифрама.</a:t>
            </a:r>
            <a:endParaRPr lang="sr-Latn-B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4409" y="4934918"/>
            <a:ext cx="3043179" cy="156966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sr-Cyrl-RS" sz="2400" dirty="0">
                <a:latin typeface="Arial" panose="020B0604020202020204" pitchFamily="34" charset="0"/>
                <a:cs typeface="Arial" panose="020B0604020202020204" pitchFamily="34" charset="0"/>
              </a:rPr>
              <a:t>Број који се налази између  бројева 69 и 71.</a:t>
            </a:r>
          </a:p>
          <a:p>
            <a:endParaRPr lang="sr-Latn-B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48702" y="4926950"/>
            <a:ext cx="3217740" cy="156966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sr-Cyrl-RS" sz="2400" dirty="0">
                <a:latin typeface="Arial" panose="020B0604020202020204" pitchFamily="34" charset="0"/>
                <a:cs typeface="Arial" panose="020B0604020202020204" pitchFamily="34" charset="0"/>
              </a:rPr>
              <a:t>Претходник највећег </a:t>
            </a:r>
          </a:p>
          <a:p>
            <a:r>
              <a:rPr lang="sr-Cyrl-RS" sz="2400">
                <a:latin typeface="Arial" panose="020B0604020202020204" pitchFamily="34" charset="0"/>
                <a:cs typeface="Arial" panose="020B0604020202020204" pitchFamily="34" charset="0"/>
              </a:rPr>
              <a:t>броја </a:t>
            </a:r>
            <a:r>
              <a:rPr lang="sr-Cyrl-RS" sz="2400" dirty="0">
                <a:latin typeface="Arial" panose="020B0604020202020204" pitchFamily="34" charset="0"/>
                <a:cs typeface="Arial" panose="020B0604020202020204" pitchFamily="34" charset="0"/>
              </a:rPr>
              <a:t>осме </a:t>
            </a:r>
          </a:p>
          <a:p>
            <a:r>
              <a:rPr lang="sr-Cyrl-RS" sz="2400" dirty="0">
                <a:latin typeface="Arial" panose="020B0604020202020204" pitchFamily="34" charset="0"/>
                <a:cs typeface="Arial" panose="020B0604020202020204" pitchFamily="34" charset="0"/>
              </a:rPr>
              <a:t>десетице.</a:t>
            </a:r>
          </a:p>
          <a:p>
            <a:endParaRPr lang="sr-Latn-B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0338" y="2186610"/>
            <a:ext cx="3013656" cy="2502254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1731910" y="238371"/>
            <a:ext cx="87705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3200" b="1" dirty="0">
                <a:latin typeface="Arial" panose="020B0604020202020204" pitchFamily="34" charset="0"/>
                <a:cs typeface="Arial" panose="020B0604020202020204" pitchFamily="34" charset="0"/>
              </a:rPr>
              <a:t>ЗАДАТАК ЗА САМОСТАЛАН РАД</a:t>
            </a:r>
            <a:endParaRPr lang="sr-Latn-BA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0129" y="2186609"/>
            <a:ext cx="2834886" cy="2502254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9913250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9358"/>
          <a:stretch/>
        </p:blipFill>
        <p:spPr>
          <a:xfrm>
            <a:off x="0" y="0"/>
            <a:ext cx="12192000" cy="68400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43880" t="59450" r="36465" b="7936"/>
          <a:stretch/>
        </p:blipFill>
        <p:spPr>
          <a:xfrm>
            <a:off x="10148554" y="4198513"/>
            <a:ext cx="1171977" cy="19447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916732" y="6207617"/>
            <a:ext cx="1880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СТАРТ</a:t>
            </a:r>
            <a:endParaRPr lang="sr-Latn-BA" sz="28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8693239" y="3618963"/>
            <a:ext cx="746975" cy="656823"/>
            <a:chOff x="8693239" y="3618963"/>
            <a:chExt cx="746975" cy="656823"/>
          </a:xfrm>
        </p:grpSpPr>
        <p:sp>
          <p:nvSpPr>
            <p:cNvPr id="8" name="Oval 7"/>
            <p:cNvSpPr/>
            <p:nvPr/>
          </p:nvSpPr>
          <p:spPr>
            <a:xfrm>
              <a:off x="8693239" y="3618963"/>
              <a:ext cx="746975" cy="656823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r-Latn-BA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834907" y="3696236"/>
              <a:ext cx="5795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Cyrl-RS" sz="2800" dirty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Arial Black" panose="020B0A04020102020204" pitchFamily="34" charset="0"/>
                </a:rPr>
                <a:t>1</a:t>
              </a:r>
              <a:endParaRPr lang="sr-Latn-BA" sz="2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142376" y="3712779"/>
            <a:ext cx="762066" cy="664522"/>
            <a:chOff x="7142376" y="3712779"/>
            <a:chExt cx="762066" cy="664522"/>
          </a:xfrm>
        </p:grpSpPr>
        <p:pic>
          <p:nvPicPr>
            <p:cNvPr id="11" name="Picture 10">
              <a:hlinkClick r:id="rId5" action="ppaction://hlinksldjump"/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42376" y="3712779"/>
              <a:ext cx="762066" cy="664522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7315199" y="3786390"/>
              <a:ext cx="5666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Cyrl-RS" sz="2800" dirty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Arial Black" panose="020B0A04020102020204" pitchFamily="34" charset="0"/>
                  <a:hlinkClick r:id="rId5" action="ppaction://hlinksldjump"/>
                </a:rPr>
                <a:t>2</a:t>
              </a:r>
              <a:endParaRPr lang="sr-Latn-BA" sz="2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174054" y="2517190"/>
            <a:ext cx="762066" cy="664522"/>
            <a:chOff x="5174054" y="2517190"/>
            <a:chExt cx="762066" cy="66452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74054" y="2517190"/>
              <a:ext cx="762066" cy="664522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5331852" y="2575773"/>
              <a:ext cx="48939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Cyrl-RS" sz="2800" dirty="0">
                  <a:ln>
                    <a:solidFill>
                      <a:schemeClr val="tx1"/>
                    </a:solidFill>
                  </a:ln>
                  <a:solidFill>
                    <a:srgbClr val="C00000"/>
                  </a:solidFill>
                  <a:latin typeface="Arial Black" panose="020B0A04020102020204" pitchFamily="34" charset="0"/>
                  <a:hlinkClick r:id="rId7" action="ppaction://hlinksldjump"/>
                </a:rPr>
                <a:t>З </a:t>
              </a:r>
              <a:endParaRPr lang="sr-Latn-BA" sz="2800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203587" y="3367195"/>
            <a:ext cx="762066" cy="664522"/>
            <a:chOff x="3203587" y="3367195"/>
            <a:chExt cx="762066" cy="66452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03587" y="3367195"/>
              <a:ext cx="762066" cy="664522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3348507" y="3438659"/>
              <a:ext cx="4121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Cyrl-RS" sz="2800" dirty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Arial Black" panose="020B0A04020102020204" pitchFamily="34" charset="0"/>
                  <a:hlinkClick r:id="rId8" action="ppaction://hlinksldjump"/>
                </a:rPr>
                <a:t>4 </a:t>
              </a:r>
              <a:endParaRPr lang="sr-Latn-BA" sz="2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608161" y="5827060"/>
            <a:ext cx="762066" cy="664522"/>
            <a:chOff x="7286190" y="5891454"/>
            <a:chExt cx="762066" cy="66452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86190" y="5891454"/>
              <a:ext cx="762066" cy="664522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7443989" y="6001555"/>
              <a:ext cx="5409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Cyrl-RS" sz="2800" dirty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Arial Black" panose="020B0A04020102020204" pitchFamily="34" charset="0"/>
                  <a:hlinkClick r:id="rId9" action="ppaction://hlinksldjump"/>
                </a:rPr>
                <a:t>5</a:t>
              </a:r>
              <a:endParaRPr lang="sr-Latn-BA" sz="2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426303" y="5002812"/>
            <a:ext cx="762066" cy="664522"/>
            <a:chOff x="1426303" y="5002812"/>
            <a:chExt cx="762066" cy="664522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26303" y="5002812"/>
              <a:ext cx="762066" cy="664522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1584101" y="5087155"/>
              <a:ext cx="45076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BA" sz="280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Arial Black" panose="020B0A04020102020204" pitchFamily="34" charset="0"/>
                  <a:hlinkClick r:id="rId10" action="ppaction://hlinksldjump"/>
                </a:rPr>
                <a:t>6</a:t>
              </a:r>
              <a:endParaRPr lang="sr-Latn-BA" sz="2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0" y="4816699"/>
            <a:ext cx="1996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ЦИЉ</a:t>
            </a:r>
            <a:endParaRPr lang="sr-Latn-BA" sz="28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7808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81481E-6 L -0.0737 4.81481E-6 C -0.10677 4.81481E-6 -0.1474 -0.06042 -0.1474 -0.1095 L -0.1474 -0.21875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70" y="-1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"/>
            <a:ext cx="12192000" cy="6839712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030310" y="734096"/>
            <a:ext cx="9762186" cy="5409126"/>
          </a:xfrm>
          <a:prstGeom prst="roundRect">
            <a:avLst/>
          </a:prstGeom>
          <a:solidFill>
            <a:srgbClr val="3C94D4"/>
          </a:solidFill>
          <a:ln w="76200">
            <a:solidFill>
              <a:srgbClr val="6DC4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/>
          </a:p>
        </p:txBody>
      </p:sp>
      <p:sp>
        <p:nvSpPr>
          <p:cNvPr id="5" name="TextBox 4"/>
          <p:cNvSpPr txBox="1"/>
          <p:nvPr/>
        </p:nvSpPr>
        <p:spPr>
          <a:xfrm>
            <a:off x="1262130" y="1133341"/>
            <a:ext cx="93629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200" b="1" dirty="0">
                <a:latin typeface="Arial" panose="020B0604020202020204" pitchFamily="34" charset="0"/>
                <a:cs typeface="Arial" panose="020B0604020202020204" pitchFamily="34" charset="0"/>
              </a:rPr>
              <a:t>Задатак 1. </a:t>
            </a:r>
            <a:endParaRPr lang="sr-Cyrl-R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r-Cyrl-RS" sz="2800" dirty="0">
                <a:latin typeface="Arial" panose="020B0604020202020204" pitchFamily="34" charset="0"/>
                <a:cs typeface="Arial" panose="020B0604020202020204" pitchFamily="34" charset="0"/>
              </a:rPr>
              <a:t>Попуни празна поља и прочитај бројеве.</a:t>
            </a:r>
          </a:p>
          <a:p>
            <a:r>
              <a:rPr lang="sr-Cyrl-RS" sz="28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endParaRPr lang="sr-Latn-B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40243"/>
              </p:ext>
            </p:extLst>
          </p:nvPr>
        </p:nvGraphicFramePr>
        <p:xfrm>
          <a:off x="1194871" y="2522704"/>
          <a:ext cx="9301410" cy="179171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01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01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01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01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01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014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3014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3014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3014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3014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895859">
                <a:tc>
                  <a:txBody>
                    <a:bodyPr/>
                    <a:lstStyle/>
                    <a:p>
                      <a:pPr algn="ctr"/>
                      <a:r>
                        <a:rPr lang="sr-Cyrl-RS" sz="2800" dirty="0">
                          <a:latin typeface="Arial Black" panose="020B0A04020102020204" pitchFamily="34" charset="0"/>
                        </a:rPr>
                        <a:t>61</a:t>
                      </a:r>
                      <a:endParaRPr lang="sr-Latn-BA" sz="2800" dirty="0">
                        <a:latin typeface="Arial Black" panose="020B0A04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800" dirty="0">
                          <a:latin typeface="Arial Black" panose="020B0A04020102020204" pitchFamily="34" charset="0"/>
                        </a:rPr>
                        <a:t>62</a:t>
                      </a:r>
                      <a:endParaRPr lang="sr-Latn-BA" sz="2800" dirty="0">
                        <a:latin typeface="Arial Black" panose="020B0A04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800" dirty="0">
                          <a:latin typeface="Arial Black" panose="020B0A04020102020204" pitchFamily="34" charset="0"/>
                        </a:rPr>
                        <a:t>63</a:t>
                      </a:r>
                      <a:endParaRPr lang="sr-Latn-BA" sz="2800" dirty="0">
                        <a:latin typeface="Arial Black" panose="020B0A04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sr-Latn-BA" sz="2800" dirty="0">
                        <a:latin typeface="Arial Black" panose="020B0A04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sr-Latn-BA" sz="2800" dirty="0">
                        <a:latin typeface="Arial Black" panose="020B0A04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800" dirty="0">
                          <a:latin typeface="Arial Black" panose="020B0A04020102020204" pitchFamily="34" charset="0"/>
                        </a:rPr>
                        <a:t>66</a:t>
                      </a:r>
                      <a:endParaRPr lang="sr-Latn-BA" sz="2800" dirty="0">
                        <a:latin typeface="Arial Black" panose="020B0A04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800" dirty="0">
                          <a:latin typeface="Arial Black" panose="020B0A04020102020204" pitchFamily="34" charset="0"/>
                        </a:rPr>
                        <a:t>67</a:t>
                      </a:r>
                      <a:endParaRPr lang="sr-Latn-BA" sz="2800" dirty="0">
                        <a:latin typeface="Arial Black" panose="020B0A04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800" dirty="0">
                          <a:latin typeface="Arial Black" panose="020B0A04020102020204" pitchFamily="34" charset="0"/>
                        </a:rPr>
                        <a:t>68</a:t>
                      </a:r>
                      <a:endParaRPr lang="sr-Latn-BA" sz="2800" dirty="0">
                        <a:latin typeface="Arial Black" panose="020B0A04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800" dirty="0">
                          <a:latin typeface="Arial Black" panose="020B0A04020102020204" pitchFamily="34" charset="0"/>
                        </a:rPr>
                        <a:t>69</a:t>
                      </a:r>
                      <a:endParaRPr lang="sr-Latn-BA" sz="2800" dirty="0">
                        <a:latin typeface="Arial Black" panose="020B0A04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800" dirty="0">
                          <a:latin typeface="Arial Black" panose="020B0A04020102020204" pitchFamily="34" charset="0"/>
                        </a:rPr>
                        <a:t>70</a:t>
                      </a:r>
                      <a:endParaRPr lang="sr-Latn-BA" sz="2800" dirty="0">
                        <a:latin typeface="Arial Black" panose="020B0A040201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5859">
                <a:tc>
                  <a:txBody>
                    <a:bodyPr/>
                    <a:lstStyle/>
                    <a:p>
                      <a:pPr algn="ctr"/>
                      <a:endParaRPr lang="sr-Latn-BA" sz="2800">
                        <a:latin typeface="Arial Black" panose="020B0A04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800" dirty="0">
                          <a:latin typeface="Arial Black" panose="020B0A04020102020204" pitchFamily="34" charset="0"/>
                        </a:rPr>
                        <a:t>72</a:t>
                      </a:r>
                      <a:endParaRPr lang="sr-Latn-BA" sz="2800" dirty="0">
                        <a:latin typeface="Arial Black" panose="020B0A04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sr-Latn-BA" sz="2800" dirty="0">
                        <a:latin typeface="Arial Black" panose="020B0A04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sr-Latn-BA" sz="2800" dirty="0">
                        <a:latin typeface="Arial Black" panose="020B0A04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800" dirty="0">
                          <a:latin typeface="Arial Black" panose="020B0A04020102020204" pitchFamily="34" charset="0"/>
                        </a:rPr>
                        <a:t>75</a:t>
                      </a:r>
                      <a:endParaRPr lang="sr-Latn-BA" sz="2800" dirty="0">
                        <a:latin typeface="Arial Black" panose="020B0A04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sr-Latn-BA" sz="2800" dirty="0">
                        <a:latin typeface="Arial Black" panose="020B0A04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800" dirty="0">
                          <a:latin typeface="Arial Black" panose="020B0A04020102020204" pitchFamily="34" charset="0"/>
                        </a:rPr>
                        <a:t>77</a:t>
                      </a:r>
                      <a:endParaRPr lang="sr-Latn-BA" sz="2800" dirty="0">
                        <a:latin typeface="Arial Black" panose="020B0A04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sr-Latn-BA" sz="2800" dirty="0">
                        <a:latin typeface="Arial Black" panose="020B0A04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800" dirty="0">
                          <a:latin typeface="Arial Black" panose="020B0A04020102020204" pitchFamily="34" charset="0"/>
                        </a:rPr>
                        <a:t>79</a:t>
                      </a:r>
                      <a:endParaRPr lang="sr-Latn-BA" sz="2800" dirty="0">
                        <a:latin typeface="Arial Black" panose="020B0A04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800" dirty="0">
                          <a:latin typeface="Arial Black" panose="020B0A04020102020204" pitchFamily="34" charset="0"/>
                        </a:rPr>
                        <a:t>80</a:t>
                      </a:r>
                      <a:endParaRPr lang="sr-Latn-BA" sz="2800" dirty="0">
                        <a:latin typeface="Arial Black" panose="020B0A040201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146997" y="2678806"/>
            <a:ext cx="901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dirty="0">
                <a:solidFill>
                  <a:srgbClr val="FF0000"/>
                </a:solidFill>
                <a:latin typeface="Arial Black" panose="020B0A04020102020204" pitchFamily="34" charset="0"/>
              </a:rPr>
              <a:t>64</a:t>
            </a:r>
            <a:endParaRPr lang="sr-Latn-BA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48518" y="2701338"/>
            <a:ext cx="7212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dirty="0">
                <a:solidFill>
                  <a:srgbClr val="FF0000"/>
                </a:solidFill>
                <a:latin typeface="Arial Black" panose="020B0A04020102020204" pitchFamily="34" charset="0"/>
              </a:rPr>
              <a:t>65</a:t>
            </a:r>
            <a:endParaRPr lang="sr-Latn-BA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35111" y="3595548"/>
            <a:ext cx="721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dirty="0">
                <a:solidFill>
                  <a:srgbClr val="FF0000"/>
                </a:solidFill>
                <a:latin typeface="Arial Black" panose="020B0A04020102020204" pitchFamily="34" charset="0"/>
              </a:rPr>
              <a:t>71</a:t>
            </a:r>
            <a:endParaRPr lang="sr-Latn-BA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00401" y="3606084"/>
            <a:ext cx="81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dirty="0">
                <a:solidFill>
                  <a:srgbClr val="FF0000"/>
                </a:solidFill>
                <a:latin typeface="Arial Black" panose="020B0A04020102020204" pitchFamily="34" charset="0"/>
              </a:rPr>
              <a:t>73</a:t>
            </a:r>
            <a:endParaRPr lang="sr-Latn-BA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85634" y="3606085"/>
            <a:ext cx="734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dirty="0">
                <a:solidFill>
                  <a:srgbClr val="FF0000"/>
                </a:solidFill>
                <a:latin typeface="Arial Black" panose="020B0A04020102020204" pitchFamily="34" charset="0"/>
              </a:rPr>
              <a:t>74</a:t>
            </a:r>
            <a:endParaRPr lang="sr-Latn-BA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14434" y="3606084"/>
            <a:ext cx="785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dirty="0">
                <a:solidFill>
                  <a:srgbClr val="FF0000"/>
                </a:solidFill>
                <a:latin typeface="Arial Black" panose="020B0A04020102020204" pitchFamily="34" charset="0"/>
              </a:rPr>
              <a:t>76</a:t>
            </a:r>
            <a:endParaRPr lang="sr-Latn-BA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830355" y="3606084"/>
            <a:ext cx="746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dirty="0">
                <a:solidFill>
                  <a:srgbClr val="FF0000"/>
                </a:solidFill>
                <a:latin typeface="Arial Black" panose="020B0A04020102020204" pitchFamily="34" charset="0"/>
              </a:rPr>
              <a:t>78</a:t>
            </a:r>
            <a:endParaRPr lang="sr-Latn-BA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10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r-Latn-BA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/>
          <a:srcRect b="9358"/>
          <a:stretch/>
        </p:blipFill>
        <p:spPr>
          <a:xfrm>
            <a:off x="0" y="0"/>
            <a:ext cx="12192000" cy="68400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43880" t="59450" r="36465" b="7936"/>
          <a:stretch/>
        </p:blipFill>
        <p:spPr>
          <a:xfrm>
            <a:off x="7147776" y="2537138"/>
            <a:ext cx="1171977" cy="19447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916732" y="6207617"/>
            <a:ext cx="1880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СТАРТ</a:t>
            </a:r>
            <a:endParaRPr lang="sr-Latn-BA" sz="28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142376" y="3712779"/>
            <a:ext cx="762066" cy="664522"/>
            <a:chOff x="7142376" y="3712779"/>
            <a:chExt cx="762066" cy="664522"/>
          </a:xfrm>
        </p:grpSpPr>
        <p:pic>
          <p:nvPicPr>
            <p:cNvPr id="11" name="Picture 10">
              <a:hlinkClick r:id="rId5" action="ppaction://hlinksldjump"/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42376" y="3712779"/>
              <a:ext cx="762066" cy="664522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7315199" y="3786390"/>
              <a:ext cx="5666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Cyrl-RS" sz="2800" dirty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Arial Black" panose="020B0A04020102020204" pitchFamily="34" charset="0"/>
                </a:rPr>
                <a:t>2</a:t>
              </a:r>
              <a:endParaRPr lang="sr-Latn-BA" sz="2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174054" y="2517190"/>
            <a:ext cx="762066" cy="664522"/>
            <a:chOff x="5174054" y="2517190"/>
            <a:chExt cx="762066" cy="664522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74054" y="2517190"/>
              <a:ext cx="762066" cy="664522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5331852" y="2575773"/>
              <a:ext cx="48939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Cyrl-RS" sz="2800" dirty="0">
                  <a:ln>
                    <a:solidFill>
                      <a:schemeClr val="tx1"/>
                    </a:solidFill>
                  </a:ln>
                  <a:solidFill>
                    <a:srgbClr val="C00000"/>
                  </a:solidFill>
                  <a:latin typeface="Arial Black" panose="020B0A04020102020204" pitchFamily="34" charset="0"/>
                  <a:hlinkClick r:id="rId7" action="ppaction://hlinksldjump"/>
                </a:rPr>
                <a:t>3 </a:t>
              </a:r>
              <a:endParaRPr lang="sr-Latn-BA" sz="2800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203587" y="3367195"/>
            <a:ext cx="762066" cy="664522"/>
            <a:chOff x="3203587" y="3367195"/>
            <a:chExt cx="762066" cy="664522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03587" y="3367195"/>
              <a:ext cx="762066" cy="664522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3348507" y="3438659"/>
              <a:ext cx="4121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Cyrl-RS" sz="2800" dirty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Arial Black" panose="020B0A04020102020204" pitchFamily="34" charset="0"/>
                  <a:hlinkClick r:id="rId8" action="ppaction://hlinksldjump"/>
                </a:rPr>
                <a:t>4 </a:t>
              </a:r>
              <a:endParaRPr lang="sr-Latn-BA" sz="2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608161" y="5827060"/>
            <a:ext cx="762066" cy="664522"/>
            <a:chOff x="7286190" y="5891454"/>
            <a:chExt cx="762066" cy="664522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86190" y="5891454"/>
              <a:ext cx="762066" cy="664522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7443989" y="6001555"/>
              <a:ext cx="5409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Cyrl-RS" sz="2800" dirty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Arial Black" panose="020B0A04020102020204" pitchFamily="34" charset="0"/>
                  <a:hlinkClick r:id="rId9" action="ppaction://hlinksldjump"/>
                </a:rPr>
                <a:t>5</a:t>
              </a:r>
              <a:endParaRPr lang="sr-Latn-BA" sz="2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426303" y="5002812"/>
            <a:ext cx="762066" cy="664522"/>
            <a:chOff x="1426303" y="5002812"/>
            <a:chExt cx="762066" cy="664522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26303" y="5002812"/>
              <a:ext cx="762066" cy="664522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1584101" y="5087155"/>
              <a:ext cx="45076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BA" sz="280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Arial Black" panose="020B0A04020102020204" pitchFamily="34" charset="0"/>
                  <a:hlinkClick r:id="rId10" action="ppaction://hlinksldjump"/>
                </a:rPr>
                <a:t>6</a:t>
              </a:r>
              <a:endParaRPr lang="sr-Latn-BA" sz="2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0" y="4816699"/>
            <a:ext cx="1996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ЦИЉ</a:t>
            </a:r>
            <a:endParaRPr lang="sr-Latn-BA" sz="28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525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"/>
            <a:ext cx="12192000" cy="68397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6101" y="682514"/>
            <a:ext cx="9839797" cy="54929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6538" y="1021948"/>
            <a:ext cx="10515600" cy="2017467"/>
          </a:xfrm>
        </p:spPr>
        <p:txBody>
          <a:bodyPr>
            <a:normAutofit/>
          </a:bodyPr>
          <a:lstStyle/>
          <a:p>
            <a:r>
              <a:rPr lang="sr-Cyrl-RS" sz="3200" b="1" dirty="0">
                <a:latin typeface="Arial" panose="020B0604020202020204" pitchFamily="34" charset="0"/>
                <a:cs typeface="Arial" panose="020B0604020202020204" pitchFamily="34" charset="0"/>
              </a:rPr>
              <a:t>Задатак 2. </a:t>
            </a:r>
            <a:br>
              <a:rPr lang="sr-Cyrl-RS" sz="3200" dirty="0">
                <a:latin typeface="Arial Black" panose="020B0A04020102020204" pitchFamily="34" charset="0"/>
              </a:rPr>
            </a:br>
            <a:br>
              <a:rPr lang="sr-Cyrl-RS" sz="3200" dirty="0">
                <a:latin typeface="Arial Black" panose="020B0A04020102020204" pitchFamily="34" charset="0"/>
              </a:rPr>
            </a:br>
            <a:br>
              <a:rPr lang="sr-Cyrl-R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sr-Latn-BA" sz="3200" dirty="0">
              <a:latin typeface="Arial Black" panose="020B0A04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81071" y="1751527"/>
            <a:ext cx="80879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r-Cyrl-RS" sz="2800" dirty="0">
                <a:latin typeface="Arial" panose="020B0604020202020204" pitchFamily="34" charset="0"/>
                <a:cs typeface="Arial" panose="020B0604020202020204" pitchFamily="34" charset="0"/>
              </a:rPr>
              <a:t>Напиши цифрама:</a:t>
            </a:r>
          </a:p>
          <a:p>
            <a:pPr>
              <a:lnSpc>
                <a:spcPct val="150000"/>
              </a:lnSpc>
            </a:pPr>
            <a:r>
              <a:rPr lang="sr-Cyrl-RS" sz="2800" dirty="0">
                <a:latin typeface="Arial" panose="020B0604020202020204" pitchFamily="34" charset="0"/>
                <a:cs typeface="Arial" panose="020B0604020202020204" pitchFamily="34" charset="0"/>
              </a:rPr>
              <a:t>	шездесет шест   </a:t>
            </a:r>
          </a:p>
          <a:p>
            <a:pPr>
              <a:lnSpc>
                <a:spcPct val="150000"/>
              </a:lnSpc>
            </a:pPr>
            <a:r>
              <a:rPr lang="sr-Cyrl-RS" sz="2800" dirty="0">
                <a:latin typeface="Arial" panose="020B0604020202020204" pitchFamily="34" charset="0"/>
                <a:cs typeface="Arial" panose="020B0604020202020204" pitchFamily="34" charset="0"/>
              </a:rPr>
              <a:t>	седамдесет два</a:t>
            </a:r>
          </a:p>
          <a:p>
            <a:pPr>
              <a:lnSpc>
                <a:spcPct val="150000"/>
              </a:lnSpc>
            </a:pPr>
            <a:r>
              <a:rPr lang="sr-Cyrl-RS" sz="2800" dirty="0">
                <a:latin typeface="Arial" panose="020B0604020202020204" pitchFamily="34" charset="0"/>
                <a:cs typeface="Arial" panose="020B0604020202020204" pitchFamily="34" charset="0"/>
              </a:rPr>
              <a:t>	седамдесет осам</a:t>
            </a:r>
          </a:p>
          <a:p>
            <a:endParaRPr lang="sr-Latn-B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09127" y="2537139"/>
            <a:ext cx="901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66</a:t>
            </a:r>
            <a:endParaRPr lang="sr-Latn-BA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96248" y="3193961"/>
            <a:ext cx="11719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</a:t>
            </a:r>
            <a:endParaRPr lang="sr-Latn-BA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34884" y="3825025"/>
            <a:ext cx="9401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</a:t>
            </a:r>
            <a:endParaRPr lang="sr-Latn-BA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9113" y="2561427"/>
            <a:ext cx="1991118" cy="330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79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r-Latn-BA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/>
          <a:srcRect b="9358"/>
          <a:stretch/>
        </p:blipFill>
        <p:spPr>
          <a:xfrm>
            <a:off x="0" y="0"/>
            <a:ext cx="12192000" cy="68400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43880" t="59450" r="36465" b="7936"/>
          <a:stretch/>
        </p:blipFill>
        <p:spPr>
          <a:xfrm>
            <a:off x="5048519" y="1184856"/>
            <a:ext cx="1171977" cy="19447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916732" y="6207617"/>
            <a:ext cx="1880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СТАРТ</a:t>
            </a:r>
            <a:endParaRPr lang="sr-Latn-BA" sz="28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174054" y="2517190"/>
            <a:ext cx="762066" cy="664522"/>
            <a:chOff x="5174054" y="2517190"/>
            <a:chExt cx="762066" cy="664522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74054" y="2517190"/>
              <a:ext cx="762066" cy="664522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5331852" y="2575773"/>
              <a:ext cx="48939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Cyrl-RS" sz="2800" dirty="0">
                  <a:ln>
                    <a:solidFill>
                      <a:schemeClr val="tx1"/>
                    </a:solidFill>
                  </a:ln>
                  <a:solidFill>
                    <a:srgbClr val="C00000"/>
                  </a:solidFill>
                  <a:latin typeface="Arial Black" panose="020B0A04020102020204" pitchFamily="34" charset="0"/>
                  <a:hlinkClick r:id="rId6" action="ppaction://hlinksldjump"/>
                </a:rPr>
                <a:t>З </a:t>
              </a:r>
              <a:endParaRPr lang="sr-Latn-BA" sz="2800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203587" y="3367195"/>
            <a:ext cx="762066" cy="664522"/>
            <a:chOff x="3203587" y="3367195"/>
            <a:chExt cx="762066" cy="664522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03587" y="3367195"/>
              <a:ext cx="762066" cy="664522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3348507" y="3438659"/>
              <a:ext cx="4121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Cyrl-RS" sz="2800" dirty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Arial Black" panose="020B0A04020102020204" pitchFamily="34" charset="0"/>
                  <a:hlinkClick r:id="rId7" action="ppaction://hlinksldjump"/>
                </a:rPr>
                <a:t>4 </a:t>
              </a:r>
              <a:endParaRPr lang="sr-Latn-BA" sz="2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608161" y="5827060"/>
            <a:ext cx="762066" cy="664522"/>
            <a:chOff x="7286190" y="5891454"/>
            <a:chExt cx="762066" cy="664522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86190" y="5891454"/>
              <a:ext cx="762066" cy="664522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7443989" y="6001555"/>
              <a:ext cx="5409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Cyrl-RS" sz="2800" dirty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Arial Black" panose="020B0A04020102020204" pitchFamily="34" charset="0"/>
                  <a:hlinkClick r:id="rId8" action="ppaction://hlinksldjump"/>
                </a:rPr>
                <a:t>5</a:t>
              </a:r>
              <a:endParaRPr lang="sr-Latn-BA" sz="2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426303" y="5002812"/>
            <a:ext cx="762066" cy="664522"/>
            <a:chOff x="1426303" y="5002812"/>
            <a:chExt cx="762066" cy="664522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26303" y="5002812"/>
              <a:ext cx="762066" cy="664522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1584101" y="5087155"/>
              <a:ext cx="45076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BA" sz="280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Arial Black" panose="020B0A04020102020204" pitchFamily="34" charset="0"/>
                  <a:hlinkClick r:id="rId9" action="ppaction://hlinksldjump"/>
                </a:rPr>
                <a:t>6</a:t>
              </a:r>
              <a:endParaRPr lang="sr-Latn-BA" sz="2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0" y="4816699"/>
            <a:ext cx="1996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ЦИЉ</a:t>
            </a:r>
            <a:endParaRPr lang="sr-Latn-BA" sz="28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89801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"/>
            <a:ext cx="12192000" cy="68397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008" y="682514"/>
            <a:ext cx="9839797" cy="54929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8656" y="996190"/>
            <a:ext cx="10515600" cy="1325563"/>
          </a:xfrm>
        </p:spPr>
        <p:txBody>
          <a:bodyPr>
            <a:normAutofit/>
          </a:bodyPr>
          <a:lstStyle/>
          <a:p>
            <a:r>
              <a:rPr lang="sr-Cyrl-RS" sz="3200" b="1" dirty="0">
                <a:latin typeface="Arial" panose="020B0604020202020204" pitchFamily="34" charset="0"/>
                <a:cs typeface="Arial" panose="020B0604020202020204" pitchFamily="34" charset="0"/>
              </a:rPr>
              <a:t>Задатак 3. </a:t>
            </a:r>
            <a:endParaRPr lang="sr-Latn-BA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08656" y="2019714"/>
            <a:ext cx="887354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r-Cyrl-RS" sz="2800" dirty="0">
                <a:latin typeface="Arial" panose="020B0604020202020204" pitchFamily="34" charset="0"/>
                <a:cs typeface="Arial" panose="020B0604020202020204" pitchFamily="34" charset="0"/>
              </a:rPr>
              <a:t>Запиши словима бројеве:</a:t>
            </a:r>
          </a:p>
          <a:p>
            <a:pPr>
              <a:lnSpc>
                <a:spcPct val="150000"/>
              </a:lnSpc>
            </a:pPr>
            <a:r>
              <a:rPr lang="sr-Cyrl-RS" sz="2800" dirty="0">
                <a:latin typeface="Arial" panose="020B0604020202020204" pitchFamily="34" charset="0"/>
                <a:cs typeface="Arial" panose="020B0604020202020204" pitchFamily="34" charset="0"/>
              </a:rPr>
              <a:t>	61</a:t>
            </a:r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sz="28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sz="2800" dirty="0">
                <a:latin typeface="Arial" panose="020B0604020202020204" pitchFamily="34" charset="0"/>
                <a:cs typeface="Arial" panose="020B0604020202020204" pitchFamily="34" charset="0"/>
              </a:rPr>
              <a:t>___________________</a:t>
            </a:r>
            <a:endParaRPr lang="de-DE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sr-Cyrl-RS" sz="2800" dirty="0">
                <a:latin typeface="Arial" panose="020B0604020202020204" pitchFamily="34" charset="0"/>
                <a:cs typeface="Arial" panose="020B0604020202020204" pitchFamily="34" charset="0"/>
              </a:rPr>
              <a:t>	67</a:t>
            </a:r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sz="28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sz="2800" dirty="0">
                <a:latin typeface="Arial" panose="020B0604020202020204" pitchFamily="34" charset="0"/>
                <a:cs typeface="Arial" panose="020B0604020202020204" pitchFamily="34" charset="0"/>
              </a:rPr>
              <a:t>___________________</a:t>
            </a:r>
          </a:p>
          <a:p>
            <a:pPr>
              <a:lnSpc>
                <a:spcPct val="150000"/>
              </a:lnSpc>
            </a:pPr>
            <a:r>
              <a:rPr lang="sr-Cyrl-RS" sz="2800" dirty="0">
                <a:latin typeface="Arial" panose="020B0604020202020204" pitchFamily="34" charset="0"/>
                <a:cs typeface="Arial" panose="020B0604020202020204" pitchFamily="34" charset="0"/>
              </a:rPr>
              <a:t>	73</a:t>
            </a:r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sz="28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sz="2800" dirty="0">
                <a:latin typeface="Arial" panose="020B0604020202020204" pitchFamily="34" charset="0"/>
                <a:cs typeface="Arial" panose="020B0604020202020204" pitchFamily="34" charset="0"/>
              </a:rPr>
              <a:t>___________________</a:t>
            </a:r>
          </a:p>
          <a:p>
            <a:pPr>
              <a:lnSpc>
                <a:spcPct val="150000"/>
              </a:lnSpc>
            </a:pPr>
            <a:r>
              <a:rPr lang="sr-Cyrl-RS" sz="2800" dirty="0">
                <a:latin typeface="Arial" panose="020B0604020202020204" pitchFamily="34" charset="0"/>
                <a:cs typeface="Arial" panose="020B0604020202020204" pitchFamily="34" charset="0"/>
              </a:rPr>
              <a:t>	79</a:t>
            </a:r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sz="28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sz="2800" dirty="0">
                <a:latin typeface="Arial" panose="020B0604020202020204" pitchFamily="34" charset="0"/>
                <a:cs typeface="Arial" panose="020B0604020202020204" pitchFamily="34" charset="0"/>
              </a:rPr>
              <a:t>___________________</a:t>
            </a:r>
            <a:endParaRPr lang="sr-Latn-B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24898" y="2788817"/>
            <a:ext cx="29018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шездесет један</a:t>
            </a:r>
            <a:endParaRPr lang="sr-Latn-BA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24898" y="3445892"/>
            <a:ext cx="30525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шездесет седам</a:t>
            </a:r>
            <a:endParaRPr lang="sr-Latn-BA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24898" y="4062084"/>
            <a:ext cx="30910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седамдесет три </a:t>
            </a:r>
            <a:endParaRPr lang="sr-Latn-BA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24898" y="4702892"/>
            <a:ext cx="33909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седамдесет девет</a:t>
            </a:r>
            <a:endParaRPr lang="sr-Latn-BA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162" y="2635429"/>
            <a:ext cx="2016341" cy="3350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73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r-Latn-BA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/>
          <a:srcRect b="9358"/>
          <a:stretch/>
        </p:blipFill>
        <p:spPr>
          <a:xfrm>
            <a:off x="0" y="0"/>
            <a:ext cx="12192000" cy="68400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43880" t="59450" r="36465" b="7936"/>
          <a:stretch/>
        </p:blipFill>
        <p:spPr>
          <a:xfrm>
            <a:off x="3052295" y="2073499"/>
            <a:ext cx="1171977" cy="19447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916732" y="6207617"/>
            <a:ext cx="1880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СТАРТ</a:t>
            </a:r>
            <a:endParaRPr lang="sr-Latn-BA" sz="28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203587" y="3367195"/>
            <a:ext cx="762066" cy="664522"/>
            <a:chOff x="3203587" y="3367195"/>
            <a:chExt cx="762066" cy="664522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03587" y="3367195"/>
              <a:ext cx="762066" cy="664522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3348507" y="3438659"/>
              <a:ext cx="4121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Cyrl-RS" sz="2800" dirty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Arial Black" panose="020B0A04020102020204" pitchFamily="34" charset="0"/>
                  <a:hlinkClick r:id="rId6" action="ppaction://hlinksldjump"/>
                </a:rPr>
                <a:t>4 </a:t>
              </a:r>
              <a:endParaRPr lang="sr-Latn-BA" sz="2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608161" y="5827060"/>
            <a:ext cx="762066" cy="664522"/>
            <a:chOff x="7286190" y="5891454"/>
            <a:chExt cx="762066" cy="664522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86190" y="5891454"/>
              <a:ext cx="762066" cy="664522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7443989" y="6001555"/>
              <a:ext cx="5409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Cyrl-RS" sz="2800" dirty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Arial Black" panose="020B0A04020102020204" pitchFamily="34" charset="0"/>
                  <a:hlinkClick r:id="rId7" action="ppaction://hlinksldjump"/>
                </a:rPr>
                <a:t>5</a:t>
              </a:r>
              <a:endParaRPr lang="sr-Latn-BA" sz="2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426303" y="5002812"/>
            <a:ext cx="762066" cy="664522"/>
            <a:chOff x="1426303" y="5002812"/>
            <a:chExt cx="762066" cy="664522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26303" y="5002812"/>
              <a:ext cx="762066" cy="664522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1584101" y="5087155"/>
              <a:ext cx="45076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BA" sz="280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Arial Black" panose="020B0A04020102020204" pitchFamily="34" charset="0"/>
                  <a:hlinkClick r:id="rId8" action="ppaction://hlinksldjump"/>
                </a:rPr>
                <a:t>6</a:t>
              </a:r>
              <a:endParaRPr lang="sr-Latn-BA" sz="2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0" y="4816699"/>
            <a:ext cx="1996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ЦИЉ</a:t>
            </a:r>
            <a:endParaRPr lang="sr-Latn-BA" sz="28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5359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"/>
            <a:ext cx="12192000" cy="68397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6101" y="682514"/>
            <a:ext cx="9839797" cy="54929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143" y="712854"/>
            <a:ext cx="10515600" cy="1325563"/>
          </a:xfrm>
        </p:spPr>
        <p:txBody>
          <a:bodyPr>
            <a:normAutofit/>
          </a:bodyPr>
          <a:lstStyle/>
          <a:p>
            <a:r>
              <a:rPr lang="sr-Cyrl-RS" sz="3200" b="1" dirty="0">
                <a:latin typeface="Arial" panose="020B0604020202020204" pitchFamily="34" charset="0"/>
                <a:cs typeface="Arial" panose="020B0604020202020204" pitchFamily="34" charset="0"/>
              </a:rPr>
              <a:t>Задатак 4. </a:t>
            </a:r>
            <a:endParaRPr lang="sr-Latn-BA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4146" y="3929886"/>
            <a:ext cx="1170533" cy="194479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30627" y="2625111"/>
            <a:ext cx="65237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r-Cyrl-RS" sz="2800" dirty="0">
                <a:latin typeface="Arial" panose="020B0604020202020204" pitchFamily="34" charset="0"/>
                <a:cs typeface="Arial" panose="020B0604020202020204" pitchFamily="34" charset="0"/>
              </a:rPr>
              <a:t>Који је највећи број осме десетице</a:t>
            </a:r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sr-Latn-B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24086" y="1881505"/>
            <a:ext cx="66752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r-Cyrl-RS" sz="2800" dirty="0">
                <a:latin typeface="Arial" panose="020B0604020202020204" pitchFamily="34" charset="0"/>
                <a:cs typeface="Arial" panose="020B0604020202020204" pitchFamily="34" charset="0"/>
              </a:rPr>
              <a:t>Који је најмањи број осме десетице</a:t>
            </a:r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sr-Latn-B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45015" y="3381595"/>
            <a:ext cx="73238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r-Cyrl-RS" sz="2800" dirty="0">
                <a:latin typeface="Arial" panose="020B0604020202020204" pitchFamily="34" charset="0"/>
                <a:cs typeface="Arial" panose="020B0604020202020204" pitchFamily="34" charset="0"/>
              </a:rPr>
              <a:t>Број којим се завршава седма десетица.</a:t>
            </a:r>
            <a:endParaRPr lang="sr-Latn-B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608232" y="1879883"/>
            <a:ext cx="661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dirty="0">
                <a:solidFill>
                  <a:srgbClr val="C00000"/>
                </a:solidFill>
                <a:latin typeface="Arial Black" panose="020B0A04020102020204" pitchFamily="34" charset="0"/>
              </a:rPr>
              <a:t>71</a:t>
            </a:r>
            <a:endParaRPr lang="sr-Latn-BA" sz="28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608232" y="2625111"/>
            <a:ext cx="900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dirty="0">
                <a:solidFill>
                  <a:srgbClr val="C00000"/>
                </a:solidFill>
                <a:latin typeface="Arial Black" panose="020B0A04020102020204" pitchFamily="34" charset="0"/>
              </a:rPr>
              <a:t>80</a:t>
            </a:r>
            <a:endParaRPr lang="sr-Latn-BA" sz="28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608232" y="3381595"/>
            <a:ext cx="7315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dirty="0">
                <a:solidFill>
                  <a:srgbClr val="C00000"/>
                </a:solidFill>
                <a:latin typeface="Arial Black" panose="020B0A04020102020204" pitchFamily="34" charset="0"/>
              </a:rPr>
              <a:t>70</a:t>
            </a:r>
            <a:endParaRPr lang="sr-Latn-BA" sz="28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372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253</Words>
  <Application>Microsoft Office PowerPoint</Application>
  <PresentationFormat>Widescreen</PresentationFormat>
  <Paragraphs>111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Arial Black</vt:lpstr>
      <vt:lpstr>Calibri</vt:lpstr>
      <vt:lpstr>Calibri Light</vt:lpstr>
      <vt:lpstr>Office Theme</vt:lpstr>
      <vt:lpstr>Читање и писање бројева седме и осме десетице</vt:lpstr>
      <vt:lpstr>PowerPoint Presentation</vt:lpstr>
      <vt:lpstr>PowerPoint Presentation</vt:lpstr>
      <vt:lpstr>PowerPoint Presentation</vt:lpstr>
      <vt:lpstr>Задатак 2.    </vt:lpstr>
      <vt:lpstr>PowerPoint Presentation</vt:lpstr>
      <vt:lpstr>Задатак 3. </vt:lpstr>
      <vt:lpstr>PowerPoint Presentation</vt:lpstr>
      <vt:lpstr>Задатак 4.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Читање и писање бројева седме и осме десетице</dc:title>
  <dc:creator>PCB</dc:creator>
  <cp:lastModifiedBy>Mirjana Brkić</cp:lastModifiedBy>
  <cp:revision>34</cp:revision>
  <dcterms:created xsi:type="dcterms:W3CDTF">2020-05-05T18:39:45Z</dcterms:created>
  <dcterms:modified xsi:type="dcterms:W3CDTF">2021-04-28T08:13:05Z</dcterms:modified>
</cp:coreProperties>
</file>