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2" r:id="rId10"/>
    <p:sldId id="264" r:id="rId11"/>
    <p:sldId id="266" r:id="rId12"/>
    <p:sldId id="267" r:id="rId13"/>
    <p:sldId id="273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505199"/>
          </a:xfrm>
        </p:spPr>
        <p:txBody>
          <a:bodyPr/>
          <a:lstStyle/>
          <a:p>
            <a:r>
              <a:rPr lang="sr-Cyrl-RS" sz="6000" dirty="0" smtClean="0"/>
              <a:t>Рачунске операције са разломцима</a:t>
            </a:r>
            <a:endParaRPr lang="sr-Latn-BA" sz="6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x-none" b="1">
                <a:solidFill>
                  <a:schemeClr val="tx1"/>
                </a:solidFill>
              </a:rPr>
              <a:t>Наставни предмет: МАТЕМАТИКА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x-none" b="1">
                <a:solidFill>
                  <a:schemeClr val="tx1"/>
                </a:solidFill>
              </a:rPr>
              <a:t>НАСТАВНА ТЕМА: </a:t>
            </a:r>
            <a:r>
              <a:rPr lang="sr-Cyrl-RS" b="1" dirty="0" smtClean="0">
                <a:solidFill>
                  <a:schemeClr val="tx1"/>
                </a:solidFill>
              </a:rPr>
              <a:t>Разломци</a:t>
            </a:r>
            <a:endParaRPr lang="sr-Latn-BA" dirty="0">
              <a:solidFill>
                <a:schemeClr val="tx1"/>
              </a:solidFill>
            </a:endParaRPr>
          </a:p>
          <a:p>
            <a:pPr algn="l"/>
            <a:r>
              <a:rPr lang="x-none" b="1">
                <a:solidFill>
                  <a:schemeClr val="tx1"/>
                </a:solidFill>
              </a:rPr>
              <a:t>НАСТАВНА ЈЕДИНИЦА: </a:t>
            </a:r>
            <a:r>
              <a:rPr lang="sr-Cyrl-RS" b="1" dirty="0" smtClean="0">
                <a:solidFill>
                  <a:schemeClr val="tx1"/>
                </a:solidFill>
              </a:rPr>
              <a:t>Рачунске операције са разломцима</a:t>
            </a:r>
            <a:endParaRPr lang="x-none" b="1">
              <a:solidFill>
                <a:schemeClr val="tx1"/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Разред</a:t>
            </a:r>
            <a:r>
              <a:rPr lang="x-none" b="1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sr-Latn-BA" dirty="0">
              <a:solidFill>
                <a:schemeClr val="tx1"/>
              </a:solidFill>
            </a:endParaRPr>
          </a:p>
          <a:p>
            <a:pPr algn="l"/>
            <a:r>
              <a:rPr lang="x-none" b="1">
                <a:solidFill>
                  <a:schemeClr val="tx1"/>
                </a:solidFill>
              </a:rPr>
              <a:t>НАСТАВНИК: Ирена Бојичић</a:t>
            </a:r>
          </a:p>
          <a:p>
            <a:pPr algn="l"/>
            <a:r>
              <a:rPr lang="en-US" b="1" dirty="0" err="1">
                <a:solidFill>
                  <a:schemeClr val="tx1"/>
                </a:solidFill>
              </a:rPr>
              <a:t>Датум</a:t>
            </a:r>
            <a:r>
              <a:rPr lang="x-none" b="1">
                <a:solidFill>
                  <a:schemeClr val="tx1"/>
                </a:solidFill>
              </a:rPr>
              <a:t>: </a:t>
            </a:r>
            <a:r>
              <a:rPr lang="sr-Cyrl-RS" b="1" dirty="0" smtClean="0">
                <a:solidFill>
                  <a:schemeClr val="tx1"/>
                </a:solidFill>
              </a:rPr>
              <a:t>24</a:t>
            </a:r>
            <a:r>
              <a:rPr lang="x-none" b="1" smtClean="0">
                <a:solidFill>
                  <a:schemeClr val="tx1"/>
                </a:solidFill>
              </a:rPr>
              <a:t>. </a:t>
            </a:r>
            <a:r>
              <a:rPr lang="sr-Cyrl-RS" b="1" dirty="0" smtClean="0">
                <a:solidFill>
                  <a:schemeClr val="tx1"/>
                </a:solidFill>
              </a:rPr>
              <a:t>3</a:t>
            </a:r>
            <a:r>
              <a:rPr lang="x-none" b="1" smtClean="0">
                <a:solidFill>
                  <a:schemeClr val="tx1"/>
                </a:solidFill>
              </a:rPr>
              <a:t>. 20</a:t>
            </a:r>
            <a:r>
              <a:rPr lang="sr-Cyrl-RS" b="1" dirty="0" smtClean="0">
                <a:solidFill>
                  <a:schemeClr val="tx1"/>
                </a:solidFill>
              </a:rPr>
              <a:t>20</a:t>
            </a:r>
            <a:r>
              <a:rPr lang="x-none" b="1" smtClean="0">
                <a:solidFill>
                  <a:schemeClr val="tx1"/>
                </a:solidFill>
              </a:rPr>
              <a:t>. </a:t>
            </a:r>
            <a:endParaRPr lang="sr-Latn-BA" dirty="0">
              <a:solidFill>
                <a:schemeClr val="tx1"/>
              </a:solidFill>
            </a:endParaRPr>
          </a:p>
          <a:p>
            <a:endParaRPr lang="sr-Latn-BA" dirty="0"/>
          </a:p>
        </p:txBody>
      </p:sp>
      <p:sp>
        <p:nvSpPr>
          <p:cNvPr id="4" name="Rectangle 3"/>
          <p:cNvSpPr/>
          <p:nvPr/>
        </p:nvSpPr>
        <p:spPr>
          <a:xfrm>
            <a:off x="838200" y="8382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ЈУ ОШ „Алекса Шантић“</a:t>
            </a:r>
          </a:p>
          <a:p>
            <a:r>
              <a:rPr lang="ru-RU" dirty="0"/>
              <a:t>Бања Лука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15" y="560763"/>
            <a:ext cx="1752600" cy="184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6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sr-Cyrl-RS" dirty="0" smtClean="0"/>
              <a:t>5. </a:t>
            </a:r>
            <a:r>
              <a:rPr lang="sr-Cyrl-RS" dirty="0"/>
              <a:t>И</a:t>
            </a:r>
            <a:r>
              <a:rPr lang="sr-Cyrl-RS" dirty="0" smtClean="0"/>
              <a:t>зрачунај: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229600" cy="4221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а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229600" cy="42211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29686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1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sr-Cyrl-RS" dirty="0" smtClean="0"/>
              <a:t>5. Израчунај: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0"/>
                <a:ext cx="8229600" cy="3840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7+2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sr-Cyrl-RS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sr-Cyrl-RS" dirty="0" smtClean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6+5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endParaRPr lang="sr-Cyrl-RS" dirty="0" smtClean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2−1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sr-Latn-BA" dirty="0"/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0"/>
                <a:ext cx="8229600" cy="38401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971800" cy="192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2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sr-Cyrl-RS" dirty="0" smtClean="0"/>
              <a:t>6. Провјери тачност једнакости: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9800"/>
                <a:ext cx="8229600" cy="39163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RS" dirty="0" smtClean="0"/>
                  <a:t>   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а</a:t>
                </a:r>
                <a:r>
                  <a:rPr lang="sr-Cyrl-RS" dirty="0">
                    <a:solidFill>
                      <a:schemeClr val="tx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sr-Cyrl-R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    б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endParaRPr lang="sr-Latn-B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9800"/>
                <a:ext cx="8229600" cy="39163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1920875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7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sr-Cyrl-RS" dirty="0"/>
              <a:t>6. Провјери тачност једнакости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sr-Cyrl-R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RS" dirty="0">
                    <a:solidFill>
                      <a:srgbClr val="FF0000"/>
                    </a:solidFill>
                  </a:rPr>
                  <a:t>   </a:t>
                </a:r>
                <a:r>
                  <a:rPr lang="sr-Cyrl-RS" dirty="0" smtClean="0">
                    <a:solidFill>
                      <a:srgbClr val="FF0000"/>
                    </a:solidFill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sr-Cyrl-RS" dirty="0">
                    <a:solidFill>
                      <a:srgbClr val="FF0000"/>
                    </a:solidFill>
                  </a:rPr>
                  <a:t>    </a:t>
                </a:r>
                <a:r>
                  <a:rPr lang="sr-Cyrl-RS" dirty="0" smtClean="0">
                    <a:solidFill>
                      <a:srgbClr val="FF0000"/>
                    </a:solidFill>
                    <a:sym typeface="Symbol"/>
                  </a:rPr>
                  <a:t></a:t>
                </a:r>
              </a:p>
              <a:p>
                <a:pPr marL="0" indent="0">
                  <a:buNone/>
                </a:pPr>
                <a:endParaRPr lang="sr-Latn-BA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6+1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    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/>
                  <a:t>    </a:t>
                </a:r>
                <a:r>
                  <a:rPr lang="sr-Cyrl-RS" dirty="0" smtClean="0"/>
                  <a:t>       </a:t>
                </a:r>
                <a14:m>
                  <m:oMath xmlns:m="http://schemas.openxmlformats.org/officeDocument/2006/math">
                    <m:r>
                      <a:rPr lang="sr-Cyrl-RS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sr-Cyrl-RS" dirty="0">
                    <a:solidFill>
                      <a:srgbClr val="FF0000"/>
                    </a:solidFill>
                  </a:rPr>
                  <a:t>	</a:t>
                </a:r>
                <a:r>
                  <a:rPr lang="sr-Cyrl-RS" dirty="0">
                    <a:solidFill>
                      <a:srgbClr val="FF0000"/>
                    </a:solidFill>
                    <a:sym typeface="Symbol"/>
                  </a:rPr>
                  <a:t></a:t>
                </a:r>
                <a:endParaRPr lang="sr-Latn-BA" dirty="0">
                  <a:solidFill>
                    <a:srgbClr val="FF0000"/>
                  </a:solidFill>
                </a:endParaRPr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417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а)</a:t>
                </a:r>
                <a14:m>
                  <m:oMath xmlns:m="http://schemas.openxmlformats.org/officeDocument/2006/math"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sr-Cyrl-R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10−9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sr-Latn-BA" dirty="0"/>
              </a:p>
              <a:p>
                <a:pPr marL="0" indent="0">
                  <a:buNone/>
                </a:pPr>
                <a:r>
                  <a:rPr lang="sr-Cyrl-RS" dirty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sr-Cyrl-RS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sr-Cyrl-RS" dirty="0">
                    <a:solidFill>
                      <a:srgbClr val="FF0000"/>
                    </a:solidFill>
                  </a:rPr>
                  <a:t>	        Т</a:t>
                </a:r>
                <a:endParaRPr lang="sr-Latn-BA" dirty="0">
                  <a:solidFill>
                    <a:srgbClr val="FF0000"/>
                  </a:solidFill>
                </a:endParaRPr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2262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70845"/>
            <a:ext cx="1922524" cy="211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5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sr-Cyrl-RS" dirty="0"/>
              <a:t>7. </a:t>
            </a:r>
            <a:r>
              <a:rPr lang="sr-Cyrl-RS" dirty="0" smtClean="0"/>
              <a:t>Бројевни израз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Ако </a:t>
                </a:r>
                <a:r>
                  <a:rPr lang="sr-Cyrl-RS" dirty="0">
                    <a:solidFill>
                      <a:schemeClr val="tx1"/>
                    </a:solidFill>
                  </a:rPr>
                  <a:t>тачно ријешиш бројевни израз, сазнаћеш које године је рођен познати математичар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Карл Фридрих Гаус.</a:t>
                </a:r>
              </a:p>
              <a:p>
                <a:pPr marL="0" indent="0">
                  <a:buNone/>
                </a:pP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: 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+7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9∙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491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500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: 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endParaRPr lang="sr-Latn-B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  <a:blipFill rotWithShape="1">
                <a:blip r:embed="rId2"/>
                <a:stretch>
                  <a:fillRect l="-1111" t="-1043" r="-296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02192"/>
            <a:ext cx="219551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0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7. Бројевни </a:t>
            </a:r>
            <a:r>
              <a:rPr lang="sr-Cyrl-RS" dirty="0" smtClean="0"/>
              <a:t>израз – које године је рођен Гаус?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: 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+7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9∙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491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500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: 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17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: 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77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491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sr-Cyrl-RS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17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77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491</m:t>
                              </m:r>
                            </m:num>
                            <m:den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sr-Cyrl-RS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1700+77</m:t>
                          </m:r>
                        </m:num>
                        <m:den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9+491</m:t>
                          </m:r>
                        </m:num>
                        <m:den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sr-Cyrl-RS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1777</m:t>
                          </m:r>
                        </m:num>
                        <m:den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500</m:t>
                          </m:r>
                        </m:num>
                        <m:den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sr-Cyrl-RS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1777</m:t>
                          </m:r>
                        </m:num>
                        <m:den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sr-Cyrl-RS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1777</m:t>
                          </m:r>
                        </m:num>
                        <m:den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sr-Cyrl-R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1777.</m:t>
                      </m:r>
                    </m:oMath>
                  </m:oMathPara>
                </a14:m>
                <a:endParaRPr lang="sr-Latn-BA" dirty="0"/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30" y="3810000"/>
            <a:ext cx="220907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0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sr-Cyrl-RS" dirty="0" smtClean="0"/>
              <a:t>Задаћа 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marL="179388" indent="-179388">
              <a:lnSpc>
                <a:spcPct val="115000"/>
              </a:lnSpc>
              <a:spcAft>
                <a:spcPts val="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Збирка задатака, стр. 62, задатак бр. 476;</a:t>
            </a:r>
            <a:endParaRPr lang="sr-Latn-BA" sz="2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18034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	     </a:t>
            </a:r>
            <a:r>
              <a:rPr lang="sr-Cyrl-RS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стр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64, задаци бр. 491 и </a:t>
            </a:r>
            <a:r>
              <a:rPr lang="sr-Cyrl-RS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494.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Срећан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Times New Roman"/>
              </a:rPr>
              <a:t>вам рад</a:t>
            </a:r>
            <a:r>
              <a:rPr lang="sr-Cyrl-RS" dirty="0" smtClean="0">
                <a:solidFill>
                  <a:schemeClr val="tx1"/>
                </a:solidFill>
                <a:latin typeface="Times New Roman"/>
                <a:ea typeface="Times New Roman"/>
              </a:rPr>
              <a:t>!</a:t>
            </a:r>
          </a:p>
          <a:p>
            <a:pPr marL="0" indent="0">
              <a:buNone/>
            </a:pPr>
            <a:endParaRPr lang="sr-Latn-BA" dirty="0"/>
          </a:p>
        </p:txBody>
      </p:sp>
      <p:sp>
        <p:nvSpPr>
          <p:cNvPr id="4" name="Smiley Face 3"/>
          <p:cNvSpPr/>
          <p:nvPr/>
        </p:nvSpPr>
        <p:spPr>
          <a:xfrm>
            <a:off x="3505200" y="3172104"/>
            <a:ext cx="609600" cy="607377"/>
          </a:xfrm>
          <a:prstGeom prst="smileyFac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08997"/>
            <a:ext cx="17494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sr-Cyrl-RS" dirty="0" smtClean="0"/>
              <a:t>1. Множење разломака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sr-Cyrl-RS" dirty="0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   б</a:t>
                </a:r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sr-Cyrl-R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    в</a:t>
                </a:r>
                <a:r>
                  <a:rPr lang="sr-Cyrl-RS" dirty="0">
                    <a:solidFill>
                      <a:schemeClr val="tx1"/>
                    </a:solidFill>
                  </a:rPr>
                  <a:t>)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∙2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sr-Cyrl-R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    г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90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∙2∙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313203" cy="248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sr-Cyrl-RS" dirty="0" smtClean="0"/>
              <a:t>1. Множење разломака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sr-Cyrl-RS" dirty="0" smtClean="0"/>
              </a:p>
              <a:p>
                <a:pPr marL="0" lv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RS" dirty="0" smtClean="0"/>
                  <a:t>   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б</a:t>
                </a:r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sr-Cyrl-RS" dirty="0" smtClean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RS" dirty="0" smtClean="0"/>
                  <a:t>   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в</a:t>
                </a:r>
                <a:r>
                  <a:rPr lang="sr-Cyrl-RS" dirty="0">
                    <a:solidFill>
                      <a:schemeClr val="tx1"/>
                    </a:solidFill>
                  </a:rPr>
                  <a:t>)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∙2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sr-Cyrl-RS" i="1" smtClean="0">
                        <a:solidFill>
                          <a:srgbClr val="FF0000"/>
                        </a:solidFill>
                        <a:latin typeface="Cambria Math"/>
                      </a:rPr>
                      <m:t>12</m:t>
                    </m:r>
                  </m:oMath>
                </a14:m>
                <a:endParaRPr lang="sr-Cyrl-R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sr-Latn-BA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 smtClean="0"/>
                  <a:t>   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г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90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∙2∙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90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90</m:t>
                        </m:r>
                      </m:den>
                    </m:f>
                  </m:oMath>
                </a14:m>
                <a:endParaRPr lang="sr-Latn-BA" dirty="0"/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4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/>
          <a:lstStyle/>
          <a:p>
            <a:r>
              <a:rPr lang="sr-Cyrl-RS" dirty="0" smtClean="0"/>
              <a:t>2. Дијељење разломака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   а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    </a:t>
                </a:r>
                <a:endParaRPr lang="sr-Cyrl-R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    б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    в</a:t>
                </a:r>
                <a:r>
                  <a:rPr lang="sr-Cyrl-RS" dirty="0">
                    <a:solidFill>
                      <a:schemeClr val="tx1"/>
                    </a:solidFill>
                  </a:rPr>
                  <a:t>)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:1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     </a:t>
                </a:r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01148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sr-Cyrl-RS" dirty="0" smtClean="0"/>
              <a:t>2. Дијељење разломака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:r>
                  <a:rPr lang="sr-Cyrl-RS" sz="2400" dirty="0" smtClean="0">
                    <a:solidFill>
                      <a:schemeClr val="tx1"/>
                    </a:solidFill>
                  </a:rPr>
                  <a:t>     а</a:t>
                </a:r>
                <a:r>
                  <a:rPr lang="sr-Cyrl-RS" sz="2400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sr-Cyrl-R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sr-Cyrl-RS" sz="2400" i="1">
                        <a:solidFill>
                          <a:schemeClr val="tx1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sr-Latn-BA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sr-Cyrl-RS" sz="2400" dirty="0" smtClean="0">
                    <a:solidFill>
                      <a:srgbClr val="FF0000"/>
                    </a:solidFill>
                  </a:rPr>
                  <a:t>  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lvl="1" indent="0">
                  <a:buNone/>
                </a:pPr>
                <a:r>
                  <a:rPr lang="sr-Cyrl-RS" sz="2400" dirty="0"/>
                  <a:t>	</a:t>
                </a:r>
                <a:endParaRPr lang="sr-Cyrl-RS" sz="2400" dirty="0" smtClean="0"/>
              </a:p>
              <a:p>
                <a:pPr marL="449263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б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sr-Cyrl-RS" i="1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49263" indent="0">
                  <a:buNone/>
                </a:pPr>
                <a:endParaRPr lang="sr-Latn-BA" dirty="0"/>
              </a:p>
              <a:p>
                <a:pPr marL="449263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в</a:t>
                </a:r>
                <a:r>
                  <a:rPr lang="sr-Cyrl-RS" dirty="0">
                    <a:solidFill>
                      <a:schemeClr val="tx1"/>
                    </a:solidFill>
                  </a:rPr>
                  <a:t>)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:1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sr-Cyrl-RS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dirty="0">
                    <a:solidFill>
                      <a:srgbClr val="FF0000"/>
                    </a:solidFill>
                  </a:rPr>
                  <a:t> </a:t>
                </a:r>
                <a:endParaRPr lang="sr-Latn-BA" dirty="0">
                  <a:solidFill>
                    <a:srgbClr val="FF0000"/>
                  </a:solidFill>
                </a:endParaRPr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005814" cy="23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2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sr-Cyrl-RS" dirty="0" smtClean="0"/>
              <a:t>3. Двојни разломак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   а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sr-Latn-BA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sr-Latn-BA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den>
                        </m:f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    б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sr-Latn-BA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12</m:t>
                            </m:r>
                          </m:den>
                        </m:f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    в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f>
                          <m:fPr>
                            <m:ctrlPr>
                              <a:rPr lang="sr-Latn-BA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11</m:t>
                            </m:r>
                          </m:den>
                        </m:f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53000"/>
            <a:ext cx="1444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9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sr-Cyrl-RS" dirty="0" smtClean="0"/>
              <a:t>3. Двојни разломак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   а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sr-Latn-BA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sr-Latn-BA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den>
                        </m:f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 ∙ 7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 ∙3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sr-Latn-BA" dirty="0"/>
              </a:p>
              <a:p>
                <a:pPr marL="0" indent="0">
                  <a:buNone/>
                </a:pPr>
                <a:r>
                  <a:rPr lang="sr-Cyrl-RS" dirty="0" smtClean="0"/>
                  <a:t>   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б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sr-Latn-BA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12</m:t>
                            </m:r>
                          </m:den>
                        </m:f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sr-Latn-BA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sr-Latn-BA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8 ∙ 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 ∙2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 ∙1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 ∙2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sr-Latn-BA" dirty="0"/>
              </a:p>
              <a:p>
                <a:pPr marL="0" indent="0">
                  <a:buNone/>
                </a:pPr>
                <a:r>
                  <a:rPr lang="sr-Cyrl-RS" dirty="0" smtClean="0"/>
                  <a:t>   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в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f>
                          <m:fPr>
                            <m:ctrlPr>
                              <a:rPr lang="sr-Latn-BA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11</m:t>
                            </m:r>
                          </m:den>
                        </m:f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sr-Latn-BA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sr-Latn-BA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11</m:t>
                            </m:r>
                          </m:den>
                        </m:f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 ∙</m:t>
                        </m:r>
                        <m:r>
                          <a:rPr lang="sr-Cyrl-R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9 ∙</m:t>
                        </m:r>
                        <m:r>
                          <a:rPr lang="sr-Cyrl-R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1 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 ∙</m:t>
                        </m:r>
                        <m:r>
                          <a:rPr lang="sr-Cyrl-R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 ∙</m:t>
                        </m:r>
                        <m:r>
                          <a:rPr lang="sr-Cyrl-R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sr-Cyrl-RS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sr-Latn-BA" dirty="0"/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53000"/>
            <a:ext cx="1447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6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4</a:t>
            </a:r>
            <a:r>
              <a:rPr lang="sr-Cyrl-RS" dirty="0"/>
              <a:t>. </a:t>
            </a:r>
            <a:r>
              <a:rPr lang="sr-Cyrl-RS" dirty="0" smtClean="0"/>
              <a:t>Шта </a:t>
            </a:r>
            <a:r>
              <a:rPr lang="sr-Cyrl-RS" dirty="0"/>
              <a:t>је веће:</a:t>
            </a:r>
            <a:r>
              <a:rPr lang="sr-Latn-BA" dirty="0"/>
              <a:t/>
            </a:r>
            <a:br>
              <a:rPr lang="sr-Latn-BA" dirty="0"/>
            </a:b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9800"/>
                <a:ext cx="8229600" cy="39163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RS" dirty="0" smtClean="0"/>
                  <a:t>   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а</a:t>
                </a:r>
                <a:r>
                  <a:rPr lang="sr-Cyrl-RS" dirty="0">
                    <a:solidFill>
                      <a:schemeClr val="tx1"/>
                    </a:solidFill>
                  </a:rPr>
                  <a:t>)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5 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:3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sr-Cyrl-RS" dirty="0">
                    <a:solidFill>
                      <a:schemeClr val="tx1"/>
                    </a:solidFill>
                  </a:rPr>
                  <a:t>  или 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sr-Cyrl-RS" dirty="0">
                    <a:solidFill>
                      <a:schemeClr val="tx1"/>
                    </a:solidFill>
                  </a:rPr>
                  <a:t> </a:t>
                </a:r>
                <a:r>
                  <a:rPr lang="sr-Cyrl-RS" dirty="0" smtClean="0">
                    <a:solidFill>
                      <a:schemeClr val="tx1"/>
                    </a:solidFill>
                  </a:rPr>
                  <a:t>;</a:t>
                </a:r>
              </a:p>
              <a:p>
                <a:pPr marL="0" indent="0">
                  <a:buNone/>
                </a:pP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RS" dirty="0" smtClean="0">
                    <a:solidFill>
                      <a:schemeClr val="tx1"/>
                    </a:solidFill>
                  </a:rPr>
                  <a:t>    б</a:t>
                </a:r>
                <a:r>
                  <a:rPr lang="sr-Cyrl-RS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6−1</m:t>
                        </m:r>
                        <m:f>
                          <m:fPr>
                            <m:ctrlPr>
                              <a:rPr lang="sr-Latn-BA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sr-Cyrl-R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:3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sr-Cyrl-RS" dirty="0">
                    <a:solidFill>
                      <a:schemeClr val="tx1"/>
                    </a:solidFill>
                  </a:rPr>
                  <a:t>   или  6 - 1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:3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sr-Cyrl-RS" dirty="0">
                    <a:solidFill>
                      <a:schemeClr val="tx1"/>
                    </a:solidFill>
                  </a:rPr>
                  <a:t>  ?</a:t>
                </a:r>
                <a:endParaRPr lang="sr-Latn-BA" dirty="0">
                  <a:solidFill>
                    <a:schemeClr val="tx1"/>
                  </a:solidFill>
                </a:endParaRPr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9800"/>
                <a:ext cx="8229600" cy="39163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14573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7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4</a:t>
            </a:r>
            <a:r>
              <a:rPr lang="sr-Cyrl-RS" dirty="0"/>
              <a:t>. Шта је веће:</a:t>
            </a:r>
            <a:r>
              <a:rPr lang="sr-Latn-BA" dirty="0"/>
              <a:t/>
            </a:r>
            <a:br>
              <a:rPr lang="sr-Latn-BA" dirty="0"/>
            </a:b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447800"/>
                <a:ext cx="4038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 algn="ctr">
                  <a:buNone/>
                </a:pPr>
                <a:r>
                  <a:rPr lang="sr-Cyrl-RS" sz="1700" dirty="0">
                    <a:solidFill>
                      <a:prstClr val="black"/>
                    </a:solidFill>
                  </a:rPr>
                  <a:t>б)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BA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r-Cyrl-R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6−1</m:t>
                        </m:r>
                        <m:f>
                          <m:fPr>
                            <m:ctrlPr>
                              <a:rPr lang="sr-Latn-BA" sz="1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Cyrl-RS" sz="1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sr-Cyrl-RS" sz="1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sr-Cyrl-RS" sz="1700" i="1">
                        <a:solidFill>
                          <a:prstClr val="black"/>
                        </a:solidFill>
                        <a:latin typeface="Cambria Math"/>
                      </a:rPr>
                      <m:t>:3</m:t>
                    </m:r>
                    <m:f>
                      <m:fPr>
                        <m:ctrlPr>
                          <a:rPr lang="sr-Latn-BA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sr-Cyrl-RS" sz="1700" dirty="0">
                    <a:solidFill>
                      <a:prstClr val="black"/>
                    </a:solidFill>
                  </a:rPr>
                  <a:t>   или  6 - 1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sz="1700" i="1">
                        <a:solidFill>
                          <a:prstClr val="black"/>
                        </a:solidFill>
                        <a:latin typeface="Cambria Math"/>
                      </a:rPr>
                      <m:t> :3</m:t>
                    </m:r>
                    <m:f>
                      <m:fPr>
                        <m:ctrlPr>
                          <a:rPr lang="sr-Latn-BA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sr-Cyrl-RS" sz="1700" dirty="0">
                    <a:solidFill>
                      <a:prstClr val="black"/>
                    </a:solidFill>
                  </a:rPr>
                  <a:t>  ?</a:t>
                </a:r>
              </a:p>
              <a:p>
                <a:pPr marL="0" lvl="0" indent="0" algn="ctr">
                  <a:buNone/>
                </a:pPr>
                <a:endParaRPr lang="sr-Latn-BA" sz="1700" dirty="0">
                  <a:solidFill>
                    <a:prstClr val="black"/>
                  </a:solidFill>
                </a:endParaRPr>
              </a:p>
              <a:p>
                <a:pPr marL="0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r-Latn-BA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BA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sr-Cyrl-RS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sr-Latn-BA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r-Cyrl-RS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sr-Cyrl-RS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sr-Cyrl-RS" sz="1700" i="1">
                          <a:solidFill>
                            <a:prstClr val="black"/>
                          </a:solidFill>
                          <a:latin typeface="Cambria Math"/>
                        </a:rPr>
                        <m:t> : </m:t>
                      </m:r>
                      <m:f>
                        <m:fPr>
                          <m:ctrlPr>
                            <a:rPr lang="sr-Latn-BA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sr-Cyrl-RS" sz="17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borderBox>
                        <m:borderBoxPr>
                          <m:ctrlPr>
                            <a:rPr lang="sr-Latn-BA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rderBoxPr>
                        <m:e/>
                      </m:borderBox>
                      <m:r>
                        <a:rPr lang="sr-Cyrl-RS" sz="17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sr-Latn-BA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sr-Cyrl-RS" sz="17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sr-Latn-BA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sr-Cyrl-RS" sz="1700" i="1">
                          <a:solidFill>
                            <a:prstClr val="black"/>
                          </a:solidFill>
                          <a:latin typeface="Cambria Math"/>
                        </a:rPr>
                        <m:t> : </m:t>
                      </m:r>
                      <m:f>
                        <m:fPr>
                          <m:ctrlPr>
                            <a:rPr lang="sr-Latn-BA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sr-Latn-BA" sz="1700" dirty="0">
                  <a:solidFill>
                    <a:prstClr val="black"/>
                  </a:solidFill>
                </a:endParaRPr>
              </a:p>
              <a:p>
                <a:pPr marL="0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BA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30−6</m:t>
                          </m:r>
                        </m:num>
                        <m:den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sr-Cyrl-RS" sz="1700" i="1">
                          <a:solidFill>
                            <a:prstClr val="black"/>
                          </a:solidFill>
                          <a:latin typeface="Cambria Math"/>
                        </a:rPr>
                        <m:t> : </m:t>
                      </m:r>
                      <m:f>
                        <m:fPr>
                          <m:ctrlPr>
                            <a:rPr lang="sr-Latn-BA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sr-Cyrl-RS" sz="17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borderBox>
                        <m:borderBoxPr>
                          <m:ctrlPr>
                            <a:rPr lang="sr-Latn-BA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rderBoxPr>
                        <m:e/>
                      </m:borderBox>
                      <m:r>
                        <a:rPr lang="sr-Cyrl-RS" sz="17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sr-Latn-BA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sr-Cyrl-RS" sz="17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sr-Latn-BA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sr-Cyrl-RS" sz="1700" i="1">
                          <a:solidFill>
                            <a:prstClr val="black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sr-Latn-BA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sr-Cyrl-R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sr-Latn-BA" sz="1700" dirty="0">
                  <a:solidFill>
                    <a:prstClr val="black"/>
                  </a:solidFill>
                </a:endParaRPr>
              </a:p>
              <a:p>
                <a:pPr marL="0" lvl="0" indent="0" algn="ctr">
                  <a:buNone/>
                </a:pPr>
                <a:r>
                  <a:rPr lang="sr-Cyrl-RS" dirty="0">
                    <a:solidFill>
                      <a:prstClr val="black"/>
                    </a:solidFill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i="1">
                        <a:solidFill>
                          <a:prstClr val="black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borderBox>
                      <m:borderBox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rderBoxPr>
                      <m:e/>
                    </m:borderBox>
                    <m:r>
                      <a:rPr lang="sr-Cyrl-R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sr-Cyrl-R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sr-Cyrl-RS" i="1">
                        <a:solidFill>
                          <a:prstClr val="black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sr-Latn-BA" dirty="0">
                  <a:solidFill>
                    <a:prstClr val="black"/>
                  </a:solidFill>
                </a:endParaRPr>
              </a:p>
              <a:p>
                <a:pPr marL="0" lvl="0" indent="0" algn="ctr">
                  <a:buNone/>
                </a:pPr>
                <a:r>
                  <a:rPr lang="sr-Cyrl-RS" dirty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i="1">
                        <a:solidFill>
                          <a:prstClr val="black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18</m:t>
                        </m:r>
                      </m:den>
                    </m:f>
                    <m:r>
                      <a:rPr lang="sr-Cyrl-R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borderBox>
                      <m:borderBox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rderBoxPr>
                      <m:e/>
                    </m:borderBox>
                    <m:r>
                      <a:rPr lang="sr-Cyrl-R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sr-Cyrl-R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sr-Latn-BA" dirty="0">
                  <a:solidFill>
                    <a:prstClr val="black"/>
                  </a:solidFill>
                </a:endParaRPr>
              </a:p>
              <a:p>
                <a:pPr marL="0" lvl="0" indent="0" algn="ctr">
                  <a:buNone/>
                </a:pPr>
                <a:r>
                  <a:rPr lang="sr-Cyrl-RS" dirty="0">
                    <a:solidFill>
                      <a:prstClr val="black"/>
                    </a:solidFill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sr-Cyrl-RS" i="1">
                        <a:solidFill>
                          <a:prstClr val="black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borderBox>
                      <m:borderBox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rderBoxPr>
                      <m:e/>
                    </m:borderBox>
                    <m:r>
                      <a:rPr lang="sr-Cyrl-R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sr-Latn-BA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18−1</m:t>
                        </m:r>
                      </m:num>
                      <m:den>
                        <m:r>
                          <a:rPr lang="sr-Cyrl-R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sr-Latn-BA" dirty="0">
                  <a:solidFill>
                    <a:prstClr val="black"/>
                  </a:solidFill>
                </a:endParaRPr>
              </a:p>
              <a:p>
                <a:pPr marL="0" lvl="0" indent="0" algn="ctr">
                  <a:buNone/>
                </a:pPr>
                <a:r>
                  <a:rPr lang="sr-Cyrl-RS" dirty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borderBox>
                      <m:borderBox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rderBoxPr>
                      <m:e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&lt;</m:t>
                        </m:r>
                      </m:e>
                    </m:borderBox>
                    <m:r>
                      <a:rPr lang="sr-Cyrl-R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sr-Latn-BA" dirty="0">
                  <a:solidFill>
                    <a:srgbClr val="FF0000"/>
                  </a:solidFill>
                </a:endParaRPr>
              </a:p>
              <a:p>
                <a:pPr marL="0" lvl="0" indent="0" algn="ctr">
                  <a:buNone/>
                </a:pPr>
                <a:r>
                  <a:rPr lang="sr-Cyrl-RS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sr-Cyrl-RS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borderBox>
                      <m:borderBox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rderBoxPr>
                      <m:e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&lt;</m:t>
                        </m:r>
                      </m:e>
                    </m:borderBox>
                    <m:r>
                      <a:rPr lang="sr-Cyrl-RS" i="1">
                        <a:solidFill>
                          <a:srgbClr val="FF0000"/>
                        </a:solidFill>
                        <a:latin typeface="Cambria Math"/>
                      </a:rPr>
                      <m:t> 5</m:t>
                    </m:r>
                    <m:f>
                      <m:fPr>
                        <m:ctrlPr>
                          <a:rPr lang="sr-Latn-BA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sr-Latn-BA" dirty="0">
                  <a:solidFill>
                    <a:srgbClr val="FF0000"/>
                  </a:solidFill>
                </a:endParaRPr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447800"/>
                <a:ext cx="4038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81000" y="1371600"/>
                <a:ext cx="4041648" cy="452628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sr-Cyrl-RS" dirty="0">
                    <a:solidFill>
                      <a:schemeClr val="tx1"/>
                    </a:solidFill>
                  </a:rPr>
                  <a:t>а)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5 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:3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sr-Cyrl-RS" dirty="0">
                    <a:solidFill>
                      <a:schemeClr val="tx1"/>
                    </a:solidFill>
                  </a:rPr>
                  <a:t>  или 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i="1">
                        <a:solidFill>
                          <a:schemeClr val="tx1"/>
                        </a:solidFill>
                        <a:latin typeface="Cambria Math"/>
                      </a:rPr>
                      <m:t> ∙1</m:t>
                    </m:r>
                    <m:f>
                      <m:f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sr-Cyrl-RS" dirty="0">
                    <a:solidFill>
                      <a:schemeClr val="tx1"/>
                    </a:solidFill>
                  </a:rPr>
                  <a:t> ;</a:t>
                </a:r>
              </a:p>
              <a:p>
                <a:pPr marL="0" indent="0" algn="ctr">
                  <a:buNone/>
                </a:pP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sr-Cyrl-RS" sz="320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sz="3200" i="1">
                        <a:solidFill>
                          <a:schemeClr val="tx1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sr-Latn-BA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Cyrl-RS" sz="32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borderBox>
                      <m:borderBoxPr>
                        <m:ctrlPr>
                          <a:rPr lang="sr-Latn-BA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rderBoxPr>
                      <m:e/>
                    </m:borderBox>
                    <m:f>
                      <m:fPr>
                        <m:ctrlPr>
                          <a:rPr lang="sr-Latn-BA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sz="3200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endParaRPr lang="sr-Latn-BA" sz="32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sr-Cyrl-RS" sz="32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28</m:t>
                        </m:r>
                      </m:num>
                      <m:den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sz="3200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sr-Cyrl-RS" sz="32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borderBox>
                      <m:borderBoxPr>
                        <m:ctrlPr>
                          <a:rPr lang="sr-Latn-BA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rderBoxPr>
                      <m:e/>
                    </m:borderBox>
                    <m:f>
                      <m:fPr>
                        <m:ctrlPr>
                          <a:rPr lang="sr-Latn-BA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sr-Cyrl-RS" sz="3200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sr-Latn-BA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sr-Cyrl-R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sr-Latn-BA" sz="32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4</m:t>
                          </m:r>
                        </m:num>
                        <m:den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sr-Cyrl-R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borderBox>
                        <m:borderBox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rderBoxPr>
                        <m:e/>
                      </m:borderBox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sr-Cyrl-RS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sr-Cyrl-R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borderBox>
                      <m:borderBoxPr>
                        <m:ctrlPr>
                          <a:rPr lang="sr-Latn-BA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rderBoxPr>
                      <m:e>
                        <m:r>
                          <a:rPr lang="sr-Cyrl-R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&lt;</m:t>
                        </m:r>
                      </m:e>
                    </m:borderBox>
                    <m:f>
                      <m:fPr>
                        <m:ctrlPr>
                          <a:rPr lang="sr-Latn-BA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sr-Cyrl-R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sr-Latn-BA" sz="3200" dirty="0">
                  <a:solidFill>
                    <a:srgbClr val="FF0000"/>
                  </a:solidFill>
                </a:endParaRPr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81000" y="1371600"/>
                <a:ext cx="4041648" cy="452628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84" y="3962400"/>
            <a:ext cx="983457" cy="18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1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229</TotalTime>
  <Words>1507</Words>
  <Application>Microsoft Office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Рачунске операције са разломцима</vt:lpstr>
      <vt:lpstr>1. Множење разломака</vt:lpstr>
      <vt:lpstr>1. Множење разломака</vt:lpstr>
      <vt:lpstr>2. Дијељење разломака</vt:lpstr>
      <vt:lpstr>2. Дијељење разломака</vt:lpstr>
      <vt:lpstr>3. Двојни разломак</vt:lpstr>
      <vt:lpstr>3. Двојни разломак</vt:lpstr>
      <vt:lpstr>      4. Шта је веће: </vt:lpstr>
      <vt:lpstr>    4. Шта је веће: </vt:lpstr>
      <vt:lpstr>5. Израчунај:</vt:lpstr>
      <vt:lpstr>5. Израчунај:</vt:lpstr>
      <vt:lpstr>6. Провјери тачност једнакости:</vt:lpstr>
      <vt:lpstr>6. Провјери тачност једнакости</vt:lpstr>
      <vt:lpstr>7. Бројевни израз</vt:lpstr>
      <vt:lpstr>7. Бројевни израз – које године је рођен Гаус?</vt:lpstr>
      <vt:lpstr>Задаћа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Рачунске операције са разломцима</dc:title>
  <dc:creator>PC</dc:creator>
  <cp:lastModifiedBy>PC</cp:lastModifiedBy>
  <cp:revision>50</cp:revision>
  <dcterms:created xsi:type="dcterms:W3CDTF">2006-08-16T00:00:00Z</dcterms:created>
  <dcterms:modified xsi:type="dcterms:W3CDTF">2020-03-27T22:25:10Z</dcterms:modified>
</cp:coreProperties>
</file>