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840" y="-108"/>
      </p:cViewPr>
      <p:guideLst>
        <p:guide orient="horz" pos="2160"/>
        <p:guide pos="3831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5395" y="329185"/>
            <a:ext cx="11347930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56748" y="434162"/>
            <a:ext cx="110483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0785" y="1820206"/>
            <a:ext cx="10337562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0785" y="3685032"/>
            <a:ext cx="10337562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B33EE-A1E6-4383-8A3B-09C152587EAD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FEC04-0606-4E88-BE36-0B2850D0A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01" y="4983480"/>
            <a:ext cx="10884845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901" y="530352"/>
            <a:ext cx="10884845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B33EE-A1E6-4383-8A3B-09C152587EAD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FEC04-0606-4E88-BE36-0B2850D0A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3" y="533405"/>
            <a:ext cx="2635065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9440" y="533403"/>
            <a:ext cx="7905195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B33EE-A1E6-4383-8A3B-09C152587EAD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FEC04-0606-4E88-BE36-0B2850D0A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01" y="4983480"/>
            <a:ext cx="10884845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01" y="530352"/>
            <a:ext cx="10884845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B33EE-A1E6-4383-8A3B-09C152587EAD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FEC04-0606-4E88-BE36-0B2850D0A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5395" y="329185"/>
            <a:ext cx="11347930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56748" y="434163"/>
            <a:ext cx="110483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914" y="4928616"/>
            <a:ext cx="10884845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914" y="5624484"/>
            <a:ext cx="10884845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B33EE-A1E6-4383-8A3B-09C152587EAD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FEC04-0606-4E88-BE36-0B2850D0A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106" y="530352"/>
            <a:ext cx="522959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794" y="530352"/>
            <a:ext cx="522959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B33EE-A1E6-4383-8A3B-09C152587EAD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FEC04-0606-4E88-BE36-0B2850D0A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01" y="4983480"/>
            <a:ext cx="10884845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7629" y="579438"/>
            <a:ext cx="522959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87547" y="579438"/>
            <a:ext cx="522959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7629" y="1447800"/>
            <a:ext cx="522959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547" y="1447800"/>
            <a:ext cx="522959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B33EE-A1E6-4383-8A3B-09C152587EAD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FEC04-0606-4E88-BE36-0B2850D0A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B33EE-A1E6-4383-8A3B-09C152587EAD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FEC04-0606-4E88-BE36-0B2850D0A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395" y="329185"/>
            <a:ext cx="11347930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B33EE-A1E6-4383-8A3B-09C152587EAD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FEC04-0606-4E88-BE36-0B2850D0A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776" y="533400"/>
            <a:ext cx="3952597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66859" y="1447802"/>
            <a:ext cx="3952597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2652" y="930144"/>
            <a:ext cx="615295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B33EE-A1E6-4383-8A3B-09C152587EAD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FEC04-0606-4E88-BE36-0B2850D0A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5395" y="329185"/>
            <a:ext cx="11347930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513288" y="434162"/>
            <a:ext cx="30918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5012056"/>
            <a:ext cx="10945654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595632" y="533400"/>
            <a:ext cx="297965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B33EE-A1E6-4383-8A3B-09C152587EAD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FEC04-0606-4E88-BE36-0B2850D0AF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0583" y="435768"/>
            <a:ext cx="7880871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395" y="329185"/>
            <a:ext cx="11347930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56748" y="434162"/>
            <a:ext cx="110483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68901" y="4985590"/>
            <a:ext cx="10884845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68901" y="530352"/>
            <a:ext cx="10884845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22647" y="6111876"/>
            <a:ext cx="30404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B7B33EE-A1E6-4383-8A3B-09C152587EAD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63107" y="6111876"/>
            <a:ext cx="304046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03567" y="6111876"/>
            <a:ext cx="60809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FFEC04-0606-4E88-BE36-0B2850D0A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7623" y="620689"/>
            <a:ext cx="10337562" cy="82195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</a:rPr>
              <a:t>ЗАДАЦИ ЗА ПОНАВЉАЊЕ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1850" y="1772816"/>
            <a:ext cx="11539988" cy="4104456"/>
          </a:xfrm>
        </p:spPr>
        <p:txBody>
          <a:bodyPr>
            <a:normAutofit/>
          </a:bodyPr>
          <a:lstStyle/>
          <a:p>
            <a:pPr algn="l"/>
            <a:endParaRPr lang="sr-Cyrl-RS" sz="2800" dirty="0" smtClean="0">
              <a:solidFill>
                <a:schemeClr val="tx1"/>
              </a:solidFill>
            </a:endParaRPr>
          </a:p>
          <a:p>
            <a:pPr algn="l"/>
            <a:r>
              <a:rPr lang="sr-Cyrl-RS" sz="2800" dirty="0" smtClean="0">
                <a:solidFill>
                  <a:schemeClr val="tx1"/>
                </a:solidFill>
              </a:rPr>
              <a:t>1. Одреди вриједност сљедећих израза:</a:t>
            </a:r>
          </a:p>
          <a:p>
            <a:pPr algn="l"/>
            <a:endParaRPr lang="sr-Cyrl-RS" sz="2800" dirty="0" smtClean="0">
              <a:solidFill>
                <a:schemeClr val="tx1"/>
              </a:solidFill>
            </a:endParaRPr>
          </a:p>
          <a:p>
            <a:pPr algn="l"/>
            <a:r>
              <a:rPr lang="sr-Cyrl-RS" sz="2800" dirty="0" smtClean="0">
                <a:solidFill>
                  <a:schemeClr val="tx1"/>
                </a:solidFill>
              </a:rPr>
              <a:t>а) (36 + 48) : 7=             в) 3 ∙ 21 – 96 : 3=</a:t>
            </a:r>
          </a:p>
          <a:p>
            <a:pPr algn="l"/>
            <a:endParaRPr lang="sr-Cyrl-RS" sz="2800" dirty="0" smtClean="0">
              <a:solidFill>
                <a:schemeClr val="tx1"/>
              </a:solidFill>
            </a:endParaRPr>
          </a:p>
          <a:p>
            <a:pPr algn="l"/>
            <a:r>
              <a:rPr lang="sr-Cyrl-RS" sz="2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sr-Cyrl-RS" sz="2800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sr-Cyrl-RS" sz="2800" dirty="0" smtClean="0">
                <a:solidFill>
                  <a:schemeClr val="tx1"/>
                </a:solidFill>
              </a:rPr>
              <a:t>д) 90 – 14 ∙ 6 =                ђ) (49 : 7) ∙ 8 =</a:t>
            </a:r>
          </a:p>
          <a:p>
            <a:pPr algn="l"/>
            <a:r>
              <a:rPr lang="sr-Cyrl-RS" sz="2800" dirty="0">
                <a:solidFill>
                  <a:schemeClr val="tx1"/>
                </a:solidFill>
              </a:rPr>
              <a:t> </a:t>
            </a:r>
            <a:r>
              <a:rPr lang="sr-Cyrl-RS" sz="2800" dirty="0" smtClean="0">
                <a:solidFill>
                  <a:schemeClr val="tx1"/>
                </a:solidFill>
              </a:rPr>
              <a:t>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400399" y="3573016"/>
            <a:ext cx="2412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84 : 7 = 12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008911" y="3573016"/>
            <a:ext cx="2577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63 – 32 = 31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992687" y="2996952"/>
            <a:ext cx="639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12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9033247" y="2996952"/>
            <a:ext cx="639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31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368951" y="5229200"/>
            <a:ext cx="20249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7 ∙ 8 = 56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8673207" y="4725144"/>
            <a:ext cx="639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56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1256383" y="5301208"/>
            <a:ext cx="23503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90 – 84 = 6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3704655" y="4725144"/>
            <a:ext cx="412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6</a:t>
            </a:r>
            <a:endParaRPr lang="en-US" sz="2800" dirty="0"/>
          </a:p>
        </p:txBody>
      </p:sp>
      <p:pic>
        <p:nvPicPr>
          <p:cNvPr id="12" name="Picture 11" descr="oie_transparent - 2020-05-24T125111.07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53327" y="2996952"/>
            <a:ext cx="1992912" cy="351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872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/>
              <a:t>2. </a:t>
            </a:r>
            <a:r>
              <a:rPr lang="sr-Cyrl-RS" sz="2800" dirty="0" smtClean="0"/>
              <a:t>Ученици су лијепили слике у албум. Налијепили су 76 слика. Мање слике лијепили су по 3 на страницу,  а веће по 2 на страницу. Колико страница албума заузимају веће слике ако је за мање слике било потребно 14 страница?</a:t>
            </a:r>
            <a:endParaRPr lang="en-US" sz="2800" dirty="0" smtClean="0"/>
          </a:p>
          <a:p>
            <a:pPr marL="0" indent="0">
              <a:buNone/>
            </a:pPr>
            <a:endParaRPr lang="sr-Cyrl-RS" sz="2800" dirty="0" smtClean="0"/>
          </a:p>
          <a:p>
            <a:pPr marL="0" indent="0">
              <a:buNone/>
            </a:pPr>
            <a:r>
              <a:rPr lang="sr-Cyrl-RS" sz="2800" dirty="0" smtClean="0"/>
              <a:t>Р: 76 – (14 ∙ 3) : 2 = 76 – 42:2 = 34 : 2 = 17</a:t>
            </a:r>
          </a:p>
          <a:p>
            <a:pPr marL="0" indent="0">
              <a:buNone/>
            </a:pPr>
            <a:r>
              <a:rPr lang="sr-Cyrl-RS" sz="2800" dirty="0" smtClean="0"/>
              <a:t>О: Веће слике заузимају 17 страница албума.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6" name="Picture 5" descr="alb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4615" y="4365104"/>
            <a:ext cx="4833768" cy="2135113"/>
          </a:xfrm>
          <a:prstGeom prst="rect">
            <a:avLst/>
          </a:prstGeom>
        </p:spPr>
      </p:pic>
      <p:pic>
        <p:nvPicPr>
          <p:cNvPr id="7" name="Picture 6" descr="ro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6663" y="4581128"/>
            <a:ext cx="742973" cy="634181"/>
          </a:xfrm>
          <a:prstGeom prst="rect">
            <a:avLst/>
          </a:prstGeom>
        </p:spPr>
      </p:pic>
      <p:pic>
        <p:nvPicPr>
          <p:cNvPr id="8" name="Picture 7" descr="ruzno-pac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4280719" y="5517232"/>
            <a:ext cx="814467" cy="509042"/>
          </a:xfrm>
          <a:prstGeom prst="rect">
            <a:avLst/>
          </a:prstGeom>
        </p:spPr>
      </p:pic>
      <p:pic>
        <p:nvPicPr>
          <p:cNvPr id="9" name="Picture 8" descr="big1_bluenoteart_co_z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4895" y="4509120"/>
            <a:ext cx="918989" cy="1080120"/>
          </a:xfrm>
          <a:prstGeom prst="rect">
            <a:avLst/>
          </a:prstGeom>
        </p:spPr>
      </p:pic>
      <p:pic>
        <p:nvPicPr>
          <p:cNvPr id="10" name="Picture 9" descr="mi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73007" y="5157192"/>
            <a:ext cx="1008112" cy="1263203"/>
          </a:xfrm>
          <a:prstGeom prst="rect">
            <a:avLst/>
          </a:prstGeom>
        </p:spPr>
      </p:pic>
      <p:pic>
        <p:nvPicPr>
          <p:cNvPr id="11" name="Picture 10" descr="cv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40759" y="4581128"/>
            <a:ext cx="968127" cy="59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752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00" y="530352"/>
            <a:ext cx="10884627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800" dirty="0" smtClean="0"/>
              <a:t>  </a:t>
            </a:r>
            <a:r>
              <a:rPr lang="sr-Cyrl-RS" sz="2800" dirty="0" smtClean="0"/>
              <a:t>3. Из жице дужине 24</a:t>
            </a:r>
            <a:r>
              <a:rPr lang="sr-Latn-RS" sz="2800" dirty="0" smtClean="0"/>
              <a:t>m</a:t>
            </a:r>
            <a:r>
              <a:rPr lang="sr-Cyrl-RS" sz="2800" dirty="0" smtClean="0"/>
              <a:t> резани су комади за ограду двије површине. Једна од </a:t>
            </a:r>
            <a:r>
              <a:rPr lang="sr-Cyrl-BA" dirty="0" smtClean="0"/>
              <a:t>тих површина </a:t>
            </a:r>
            <a:r>
              <a:rPr lang="sr-Cyrl-RS" dirty="0" smtClean="0"/>
              <a:t>има облик </a:t>
            </a:r>
            <a:r>
              <a:rPr lang="sr-Cyrl-RS" sz="2800" dirty="0" smtClean="0"/>
              <a:t>троугла. Ако је за сваку страну те површине утрошено 3</a:t>
            </a:r>
            <a:r>
              <a:rPr lang="sr-Latn-RS" sz="2800" dirty="0" smtClean="0"/>
              <a:t>m</a:t>
            </a:r>
            <a:r>
              <a:rPr lang="sr-Cyrl-RS" sz="2800" dirty="0" smtClean="0"/>
              <a:t>  жице, колико је жице остало за ограђивање друге површине?</a:t>
            </a:r>
            <a:endParaRPr lang="en-US" sz="2800" dirty="0" smtClean="0"/>
          </a:p>
          <a:p>
            <a:pPr marL="0" indent="0">
              <a:buNone/>
            </a:pPr>
            <a:endParaRPr lang="sr-Latn-RS" sz="2800" dirty="0" smtClean="0"/>
          </a:p>
          <a:p>
            <a:pPr marL="0" indent="0">
              <a:buNone/>
            </a:pPr>
            <a:r>
              <a:rPr lang="sr-Latn-RS" sz="2800" dirty="0" smtClean="0"/>
              <a:t>  </a:t>
            </a:r>
            <a:r>
              <a:rPr lang="sr-Cyrl-RS" sz="2800" dirty="0" smtClean="0"/>
              <a:t>Р: 24</a:t>
            </a:r>
            <a:r>
              <a:rPr lang="sr-Latn-RS" sz="2800" dirty="0" smtClean="0"/>
              <a:t>m</a:t>
            </a:r>
            <a:r>
              <a:rPr lang="sr-Cyrl-RS" sz="2800" dirty="0" smtClean="0"/>
              <a:t> – (3 ∙ 3</a:t>
            </a:r>
            <a:r>
              <a:rPr lang="sr-Latn-RS" sz="2800" dirty="0" smtClean="0"/>
              <a:t>m</a:t>
            </a:r>
            <a:r>
              <a:rPr lang="sr-Cyrl-RS" sz="2800" dirty="0" smtClean="0"/>
              <a:t>) = 24</a:t>
            </a:r>
            <a:r>
              <a:rPr lang="sr-Latn-RS" sz="2800" dirty="0" smtClean="0"/>
              <a:t>m</a:t>
            </a:r>
            <a:r>
              <a:rPr lang="sr-Cyrl-RS" sz="2800" dirty="0" smtClean="0"/>
              <a:t> – 9</a:t>
            </a:r>
            <a:r>
              <a:rPr lang="sr-Latn-RS" sz="2800" dirty="0" smtClean="0"/>
              <a:t>m</a:t>
            </a:r>
            <a:r>
              <a:rPr lang="sr-Cyrl-RS" sz="2800" dirty="0" smtClean="0"/>
              <a:t> = 15</a:t>
            </a:r>
            <a:r>
              <a:rPr lang="sr-Latn-RS" sz="2800" dirty="0" smtClean="0"/>
              <a:t>m</a:t>
            </a:r>
            <a:r>
              <a:rPr lang="sr-Cyrl-RS" sz="2800" dirty="0" smtClean="0"/>
              <a:t> </a:t>
            </a:r>
            <a:endParaRPr lang="sr-Latn-RS" sz="2800" dirty="0" smtClean="0"/>
          </a:p>
          <a:p>
            <a:pPr marL="0" indent="0">
              <a:buNone/>
            </a:pPr>
            <a:r>
              <a:rPr lang="sr-Latn-RS" sz="2800" dirty="0" smtClean="0"/>
              <a:t> O: </a:t>
            </a:r>
            <a:r>
              <a:rPr lang="sr-Cyrl-RS" sz="2800" dirty="0" smtClean="0"/>
              <a:t>За ограђивање друге површине остало је 15</a:t>
            </a:r>
            <a:r>
              <a:rPr lang="sr-Latn-RS" sz="2800" dirty="0" smtClean="0"/>
              <a:t>m </a:t>
            </a:r>
            <a:r>
              <a:rPr lang="sr-Cyrl-RS" sz="2800" dirty="0" smtClean="0"/>
              <a:t>жице.</a:t>
            </a:r>
            <a:endParaRPr lang="en-US" sz="2800" dirty="0"/>
          </a:p>
        </p:txBody>
      </p:sp>
      <p:pic>
        <p:nvPicPr>
          <p:cNvPr id="5" name="Picture 4" descr="oie_transparent - 2020-05-29T122202.094.png"/>
          <p:cNvPicPr>
            <a:picLocks noChangeAspect="1"/>
          </p:cNvPicPr>
          <p:nvPr/>
        </p:nvPicPr>
        <p:blipFill>
          <a:blip r:embed="rId2" cstate="print"/>
          <a:srcRect t="25706" r="255" b="59718"/>
          <a:stretch>
            <a:fillRect/>
          </a:stretch>
        </p:blipFill>
        <p:spPr>
          <a:xfrm>
            <a:off x="896343" y="4509120"/>
            <a:ext cx="4966842" cy="288032"/>
          </a:xfrm>
          <a:prstGeom prst="rect">
            <a:avLst/>
          </a:prstGeom>
        </p:spPr>
      </p:pic>
      <p:pic>
        <p:nvPicPr>
          <p:cNvPr id="6" name="Picture 5" descr="oie_transparent - 2020-05-29T122202.094.png"/>
          <p:cNvPicPr>
            <a:picLocks noChangeAspect="1"/>
          </p:cNvPicPr>
          <p:nvPr/>
        </p:nvPicPr>
        <p:blipFill>
          <a:blip r:embed="rId2" cstate="print"/>
          <a:srcRect t="25706" r="255" b="59718"/>
          <a:stretch>
            <a:fillRect/>
          </a:stretch>
        </p:blipFill>
        <p:spPr>
          <a:xfrm>
            <a:off x="5864895" y="4509120"/>
            <a:ext cx="4966842" cy="28803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216823" y="4221088"/>
            <a:ext cx="875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 smtClean="0"/>
              <a:t>24</a:t>
            </a:r>
            <a:r>
              <a:rPr lang="sr-Latn-RS" sz="2400" dirty="0" smtClean="0"/>
              <a:t>m</a:t>
            </a:r>
            <a:endParaRPr lang="en-US" sz="2400" dirty="0"/>
          </a:p>
        </p:txBody>
      </p:sp>
      <p:pic>
        <p:nvPicPr>
          <p:cNvPr id="9" name="Picture 8" descr="oie_transparent - 2020-05-29T123516.015.png"/>
          <p:cNvPicPr>
            <a:picLocks noChangeAspect="1"/>
          </p:cNvPicPr>
          <p:nvPr/>
        </p:nvPicPr>
        <p:blipFill>
          <a:blip r:embed="rId3" cstate="print">
            <a:lum bright="-40000" contrast="40000"/>
          </a:blip>
          <a:srcRect l="12663" r="10329"/>
          <a:stretch>
            <a:fillRect/>
          </a:stretch>
        </p:blipFill>
        <p:spPr>
          <a:xfrm rot="5400000">
            <a:off x="7947811" y="4154396"/>
            <a:ext cx="1656186" cy="3085714"/>
          </a:xfrm>
          <a:prstGeom prst="rect">
            <a:avLst/>
          </a:prstGeom>
        </p:spPr>
      </p:pic>
      <p:pic>
        <p:nvPicPr>
          <p:cNvPr id="10" name="Picture 9" descr="oie_transparent - 2020-05-29T123139.525.png"/>
          <p:cNvPicPr>
            <a:picLocks noChangeAspect="1"/>
          </p:cNvPicPr>
          <p:nvPr/>
        </p:nvPicPr>
        <p:blipFill>
          <a:blip r:embed="rId4" cstate="print">
            <a:lum bright="-40000" contrast="40000"/>
          </a:blip>
          <a:stretch>
            <a:fillRect/>
          </a:stretch>
        </p:blipFill>
        <p:spPr>
          <a:xfrm>
            <a:off x="2408511" y="4848180"/>
            <a:ext cx="2016224" cy="178652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 rot="18165482">
            <a:off x="2291187" y="5502097"/>
            <a:ext cx="729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b="1" dirty="0" smtClean="0"/>
              <a:t>3</a:t>
            </a:r>
            <a:r>
              <a:rPr lang="sr-Latn-RS" sz="2400" b="1" dirty="0" smtClean="0"/>
              <a:t>m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 rot="3416456">
            <a:off x="3732298" y="5430065"/>
            <a:ext cx="729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b="1" dirty="0" smtClean="0"/>
              <a:t>3</a:t>
            </a:r>
            <a:r>
              <a:rPr lang="sr-Latn-RS" sz="2400" b="1" dirty="0" smtClean="0"/>
              <a:t>m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2984575" y="6021288"/>
            <a:ext cx="729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b="1" dirty="0" smtClean="0"/>
              <a:t>3</a:t>
            </a:r>
            <a:r>
              <a:rPr lang="sr-Latn-RS" sz="2400" b="1" dirty="0" smtClean="0"/>
              <a:t>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81182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01" y="530352"/>
            <a:ext cx="10884845" cy="54189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dirty="0" smtClean="0"/>
              <a:t>4. Ријеши једначине:</a:t>
            </a:r>
            <a:endParaRPr lang="en-US" sz="2800" dirty="0" smtClean="0"/>
          </a:p>
          <a:p>
            <a:pPr>
              <a:buNone/>
            </a:pPr>
            <a:r>
              <a:rPr lang="sr-Cyrl-RS" sz="2800" dirty="0" smtClean="0"/>
              <a:t> </a:t>
            </a:r>
          </a:p>
          <a:p>
            <a:pPr>
              <a:buNone/>
            </a:pPr>
            <a:r>
              <a:rPr lang="sr-Cyrl-RS" sz="2800" dirty="0" smtClean="0"/>
              <a:t>    а) х ∙ (43</a:t>
            </a:r>
            <a:r>
              <a:rPr lang="en-US" sz="2800" dirty="0" smtClean="0"/>
              <a:t> </a:t>
            </a:r>
            <a:r>
              <a:rPr lang="sr-Cyrl-RS" sz="2800" dirty="0" smtClean="0"/>
              <a:t>-</a:t>
            </a:r>
            <a:r>
              <a:rPr lang="en-US" sz="2800" dirty="0" smtClean="0"/>
              <a:t> </a:t>
            </a:r>
            <a:r>
              <a:rPr lang="sr-Cyrl-RS" sz="2800" dirty="0" smtClean="0"/>
              <a:t>36) = 35        </a:t>
            </a:r>
            <a:r>
              <a:rPr lang="en-US" sz="2800" dirty="0" smtClean="0"/>
              <a:t>      </a:t>
            </a:r>
            <a:r>
              <a:rPr lang="sr-Cyrl-RS" sz="2800" dirty="0" smtClean="0"/>
              <a:t>б) х + 3 ∙ 7 = 51</a:t>
            </a:r>
          </a:p>
          <a:p>
            <a:pPr marL="0" indent="0">
              <a:buNone/>
            </a:pPr>
            <a:r>
              <a:rPr lang="sr-Cyrl-RS" sz="2800" dirty="0" smtClean="0"/>
              <a:t>      </a:t>
            </a:r>
            <a:r>
              <a:rPr lang="en-US" sz="2800" dirty="0" smtClean="0"/>
              <a:t>  </a:t>
            </a:r>
            <a:r>
              <a:rPr lang="sr-Cyrl-RS" sz="2800" dirty="0" smtClean="0"/>
              <a:t>х ∙  7 = 35</a:t>
            </a:r>
          </a:p>
          <a:p>
            <a:pPr marL="0" indent="0"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 </a:t>
            </a:r>
            <a:r>
              <a:rPr lang="en-US" sz="2800" dirty="0" smtClean="0"/>
              <a:t>  </a:t>
            </a:r>
            <a:r>
              <a:rPr lang="sr-Cyrl-RS" sz="2800" dirty="0" smtClean="0"/>
              <a:t>х = 35 : 7</a:t>
            </a:r>
          </a:p>
          <a:p>
            <a:pPr marL="0" indent="0"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 </a:t>
            </a:r>
            <a:r>
              <a:rPr lang="en-US" sz="2800" dirty="0" smtClean="0"/>
              <a:t>  </a:t>
            </a:r>
            <a:r>
              <a:rPr lang="sr-Cyrl-RS" sz="2800" dirty="0" smtClean="0"/>
              <a:t>х = 5</a:t>
            </a:r>
          </a:p>
          <a:p>
            <a:pPr marL="0" indent="0">
              <a:buNone/>
            </a:pPr>
            <a:r>
              <a:rPr lang="sr-Cyrl-RS" sz="2800" dirty="0"/>
              <a:t> </a:t>
            </a:r>
            <a:r>
              <a:rPr lang="sr-Cyrl-RS" dirty="0"/>
              <a:t> </a:t>
            </a:r>
            <a:r>
              <a:rPr lang="en-US" dirty="0" smtClean="0"/>
              <a:t>  </a:t>
            </a:r>
            <a:r>
              <a:rPr lang="sr-Cyrl-RS" sz="2800" dirty="0" smtClean="0"/>
              <a:t>Пр: 5 ∙(43</a:t>
            </a:r>
            <a:r>
              <a:rPr lang="en-US" sz="2800" dirty="0" smtClean="0"/>
              <a:t> </a:t>
            </a:r>
            <a:r>
              <a:rPr lang="sr-Cyrl-RS" sz="2800" dirty="0" smtClean="0"/>
              <a:t>-</a:t>
            </a:r>
            <a:r>
              <a:rPr lang="en-US" sz="2800" dirty="0" smtClean="0"/>
              <a:t> </a:t>
            </a:r>
            <a:r>
              <a:rPr lang="sr-Cyrl-RS" sz="2800" dirty="0" smtClean="0"/>
              <a:t>36)=35</a:t>
            </a:r>
          </a:p>
        </p:txBody>
      </p:sp>
      <p:sp>
        <p:nvSpPr>
          <p:cNvPr id="4" name="Rectangle 3"/>
          <p:cNvSpPr/>
          <p:nvPr/>
        </p:nvSpPr>
        <p:spPr>
          <a:xfrm>
            <a:off x="7233047" y="1916832"/>
            <a:ext cx="24016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х +</a:t>
            </a:r>
            <a:r>
              <a:rPr lang="en-US" sz="2800" dirty="0" smtClean="0"/>
              <a:t> </a:t>
            </a:r>
            <a:r>
              <a:rPr lang="sr-Cyrl-RS" sz="2800" dirty="0" smtClean="0"/>
              <a:t>21 = 51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233047" y="2420888"/>
            <a:ext cx="2271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х = 51 - 21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7233047" y="2924944"/>
            <a:ext cx="1399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х = </a:t>
            </a:r>
            <a:r>
              <a:rPr lang="en-US" sz="2800" dirty="0" smtClean="0"/>
              <a:t>3</a:t>
            </a:r>
            <a:r>
              <a:rPr lang="sr-Cyrl-RS" sz="2800" dirty="0" smtClean="0"/>
              <a:t>0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728991" y="3356992"/>
            <a:ext cx="3684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Пр: </a:t>
            </a:r>
            <a:r>
              <a:rPr lang="en-US" sz="2800" smtClean="0"/>
              <a:t>3</a:t>
            </a:r>
            <a:r>
              <a:rPr lang="sr-Cyrl-RS" sz="2800" smtClean="0"/>
              <a:t>0</a:t>
            </a:r>
            <a:r>
              <a:rPr lang="en-US" sz="2800" dirty="0" smtClean="0"/>
              <a:t> </a:t>
            </a:r>
            <a:r>
              <a:rPr lang="sr-Cyrl-RS" sz="2800" dirty="0" smtClean="0"/>
              <a:t>+</a:t>
            </a:r>
            <a:r>
              <a:rPr lang="en-US" sz="2800" dirty="0" smtClean="0"/>
              <a:t> </a:t>
            </a:r>
            <a:r>
              <a:rPr lang="sr-Cyrl-RS" sz="2800" dirty="0" smtClean="0"/>
              <a:t>3 ∙ 7=</a:t>
            </a:r>
            <a:r>
              <a:rPr lang="en-US" sz="2800" dirty="0" smtClean="0"/>
              <a:t> </a:t>
            </a:r>
            <a:r>
              <a:rPr lang="sr-Cyrl-RS" sz="2800" dirty="0" smtClean="0"/>
              <a:t>51</a:t>
            </a:r>
            <a:endParaRPr lang="en-US" sz="2800" dirty="0"/>
          </a:p>
        </p:txBody>
      </p:sp>
      <p:pic>
        <p:nvPicPr>
          <p:cNvPr id="8" name="Picture 7" descr="oie_transparent - 2020-05-29T132218.804.png"/>
          <p:cNvPicPr>
            <a:picLocks noChangeAspect="1"/>
          </p:cNvPicPr>
          <p:nvPr/>
        </p:nvPicPr>
        <p:blipFill>
          <a:blip r:embed="rId2" cstate="print"/>
          <a:srcRect l="22810" t="13251" r="25075" b="22700"/>
          <a:stretch>
            <a:fillRect/>
          </a:stretch>
        </p:blipFill>
        <p:spPr>
          <a:xfrm>
            <a:off x="9177263" y="3802356"/>
            <a:ext cx="2304256" cy="305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323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262</TotalTime>
  <Words>316</Words>
  <Application>Microsoft Office PowerPoint</Application>
  <PresentationFormat>Custom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ЗАДАЦИ ЗА ПОНАВЉАЊЕ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ЗАДАЦИ ЗА ПОНАВЛЉАЊЕ</dc:title>
  <dc:creator>WINDOWS 10</dc:creator>
  <cp:lastModifiedBy>PC</cp:lastModifiedBy>
  <cp:revision>13</cp:revision>
  <dcterms:created xsi:type="dcterms:W3CDTF">2020-05-28T10:22:03Z</dcterms:created>
  <dcterms:modified xsi:type="dcterms:W3CDTF">2020-05-31T08:19:57Z</dcterms:modified>
</cp:coreProperties>
</file>