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5" r:id="rId5"/>
    <p:sldId id="271" r:id="rId6"/>
    <p:sldId id="266" r:id="rId7"/>
    <p:sldId id="261" r:id="rId8"/>
    <p:sldId id="262" r:id="rId9"/>
    <p:sldId id="270" r:id="rId10"/>
    <p:sldId id="272" r:id="rId11"/>
    <p:sldId id="274" r:id="rId12"/>
    <p:sldId id="273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2664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7713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377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57499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3827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3172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6953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37957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90087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5849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3616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7ABF1-C19B-498F-8C87-0A1F03A6DC37}" type="datetimeFigureOut">
              <a:rPr lang="sr-Cyrl-BA" smtClean="0"/>
              <a:t>6.11.2020.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EBB8-8748-4C22-BB5C-98C075EE62B9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5813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58982" y="2311122"/>
            <a:ext cx="8928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6600" dirty="0" smtClean="0">
                <a:solidFill>
                  <a:schemeClr val="bg1"/>
                </a:solidFill>
              </a:rPr>
              <a:t>САОБРАЋАЈНИ ЗНАКОВИ</a:t>
            </a:r>
            <a:endParaRPr lang="sr-Cyrl-BA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ружни прелаз код села Павловац биће затворен 7. и 8. јуна - Радио  Телевизија Врањ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8" y="551329"/>
            <a:ext cx="7431271" cy="50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aobraćajni znakovi opas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12" y="551329"/>
            <a:ext cx="3530989" cy="31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4167" y="4133775"/>
            <a:ext cx="33720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       ПРУГА </a:t>
            </a:r>
          </a:p>
          <a:p>
            <a:r>
              <a:rPr lang="sr-Cyrl-BA" sz="4000" dirty="0" smtClean="0">
                <a:solidFill>
                  <a:schemeClr val="bg1"/>
                </a:solidFill>
              </a:rPr>
              <a:t>СА БРАНИКОМ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2" y="401683"/>
            <a:ext cx="7184571" cy="5388428"/>
          </a:xfrm>
          <a:prstGeom prst="rect">
            <a:avLst/>
          </a:prstGeom>
        </p:spPr>
      </p:pic>
      <p:pic>
        <p:nvPicPr>
          <p:cNvPr id="11276" name="Picture 12" descr="A50 PRIBLIŽAVANJE PRIJELAZU CESTE PREKO ŽELJEZNIČKE PRUGE BEZ BRANIKA ILI  POLUBRANIKA | Znakovi opasnosti | AutoŠkola | Auto-Škola | Hrvat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578" y="1489166"/>
            <a:ext cx="36368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3277" y="5957431"/>
            <a:ext cx="1106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ПРЕЛАЗ ПРЕКО ЖЕЉЕЗНИЧКЕ ПРУГЕ БЕЗ БРАНИКА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pic>
        <p:nvPicPr>
          <p:cNvPr id="10242" name="Picture 2" descr="Krivina levo.... on Twitter: &quot;Izbori u USA dokazali kako je rijaliti  program postao dominantna ideologija... U slavu globalizma !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16897" r="8349" b="8742"/>
          <a:stretch/>
        </p:blipFill>
        <p:spPr bwMode="auto">
          <a:xfrm>
            <a:off x="8416978" y="981234"/>
            <a:ext cx="3197830" cy="28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38-druga-krivina-na-uspo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9" y="587829"/>
            <a:ext cx="7391161" cy="59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5998" y="4251231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КРИВИНА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aobraćajni znaci – es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5" y="1154704"/>
            <a:ext cx="2875142" cy="28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33 USTANOVA HITNE MEDICINSKE POMOĆI | Znakovi obavijesti | AutoŠkola |  Auto-Škola | Hrvat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22" y="1175657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utobusko stajalište(III-49) – Auto Škola Pančevo Elada Ros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629" y="1182892"/>
            <a:ext cx="1968854" cy="28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149" y="4389120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ПАРКИНГ</a:t>
            </a:r>
            <a:endParaRPr lang="sr-Cyrl-BA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0819" y="4127510"/>
            <a:ext cx="33545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       ХИТНА</a:t>
            </a:r>
          </a:p>
          <a:p>
            <a:r>
              <a:rPr lang="sr-Cyrl-BA" sz="4000" dirty="0" smtClean="0">
                <a:solidFill>
                  <a:schemeClr val="bg1"/>
                </a:solidFill>
              </a:rPr>
              <a:t>МЕДИЦИНСКА</a:t>
            </a:r>
          </a:p>
          <a:p>
            <a:r>
              <a:rPr lang="sr-Cyrl-BA" sz="4000" dirty="0" smtClean="0">
                <a:solidFill>
                  <a:schemeClr val="bg1"/>
                </a:solidFill>
              </a:rPr>
              <a:t>      ПОМОЋ</a:t>
            </a:r>
            <a:endParaRPr lang="sr-Cyrl-BA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8422" y="4141819"/>
            <a:ext cx="30226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 АУТОБУСКО</a:t>
            </a:r>
          </a:p>
          <a:p>
            <a:r>
              <a:rPr lang="sr-Cyrl-BA" sz="4000" dirty="0" smtClean="0">
                <a:solidFill>
                  <a:schemeClr val="bg1"/>
                </a:solidFill>
              </a:rPr>
              <a:t>СТАЈАЛИШТЕ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822" y="1084218"/>
            <a:ext cx="115645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u="sng" dirty="0" smtClean="0">
                <a:solidFill>
                  <a:schemeClr val="bg1"/>
                </a:solidFill>
              </a:rPr>
              <a:t>Задатак за самосталан рад:</a:t>
            </a:r>
          </a:p>
          <a:p>
            <a:endParaRPr lang="sr-Cyrl-BA" sz="4000" dirty="0">
              <a:solidFill>
                <a:schemeClr val="bg1"/>
              </a:solidFill>
            </a:endParaRPr>
          </a:p>
          <a:p>
            <a:r>
              <a:rPr lang="sr-Cyrl-BA" sz="4000" dirty="0" smtClean="0">
                <a:solidFill>
                  <a:schemeClr val="bg1"/>
                </a:solidFill>
              </a:rPr>
              <a:t>У Радној свесци за природу и друштво на 25</a:t>
            </a:r>
            <a:r>
              <a:rPr lang="sr-Cyrl-BA" sz="4000" dirty="0" smtClean="0">
                <a:solidFill>
                  <a:schemeClr val="bg1"/>
                </a:solidFill>
              </a:rPr>
              <a:t>.</a:t>
            </a:r>
            <a:r>
              <a:rPr lang="sr-Latn-BA" sz="4000" smtClean="0">
                <a:solidFill>
                  <a:schemeClr val="bg1"/>
                </a:solidFill>
              </a:rPr>
              <a:t> </a:t>
            </a:r>
            <a:r>
              <a:rPr lang="sr-Cyrl-BA" sz="4000" smtClean="0">
                <a:solidFill>
                  <a:schemeClr val="bg1"/>
                </a:solidFill>
              </a:rPr>
              <a:t>страни</a:t>
            </a:r>
            <a:endParaRPr lang="sr-Cyrl-BA" sz="4000" dirty="0" smtClean="0">
              <a:solidFill>
                <a:schemeClr val="bg1"/>
              </a:solidFill>
            </a:endParaRPr>
          </a:p>
          <a:p>
            <a:r>
              <a:rPr lang="sr-Cyrl-BA" sz="4000" dirty="0">
                <a:solidFill>
                  <a:schemeClr val="bg1"/>
                </a:solidFill>
              </a:rPr>
              <a:t>о</a:t>
            </a:r>
            <a:r>
              <a:rPr lang="sr-Cyrl-BA" sz="4000" dirty="0" smtClean="0">
                <a:solidFill>
                  <a:schemeClr val="bg1"/>
                </a:solidFill>
              </a:rPr>
              <a:t>боји саобраћајне знакове, а испод слика напиши </a:t>
            </a:r>
          </a:p>
          <a:p>
            <a:r>
              <a:rPr lang="sr-Cyrl-BA" sz="4000" dirty="0" smtClean="0">
                <a:solidFill>
                  <a:schemeClr val="bg1"/>
                </a:solidFill>
              </a:rPr>
              <a:t>шта сваки од њих значи.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ŽLjIVO NA PUTU DO ŠKOLE - Radio Derventa - RTV Derventa vijest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4"/>
          <a:stretch/>
        </p:blipFill>
        <p:spPr bwMode="auto">
          <a:xfrm>
            <a:off x="568602" y="0"/>
            <a:ext cx="11001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248" y="5486399"/>
            <a:ext cx="705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ОБИЉЕЖЕН ПЈЕШАЧКИ ПРЕЛАЗ</a:t>
            </a:r>
            <a:endParaRPr lang="sr-Cyrl-BA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Prvi svijetleći saobraćajni znak u BiH proizvod kompanije iz Lukavca -  Biznis Inf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" r="56713" b="8761"/>
          <a:stretch/>
        </p:blipFill>
        <p:spPr bwMode="auto">
          <a:xfrm>
            <a:off x="7903028" y="1418014"/>
            <a:ext cx="3749103" cy="36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EBRA CROSS: I pješački prijelazi su osvijetljen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2" y="1072227"/>
            <a:ext cx="66883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5850" y="5822945"/>
            <a:ext cx="7795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СТАЗА ЗА ПЈЕШАКЕ</a:t>
            </a:r>
            <a:r>
              <a:rPr lang="sr-Latn-BA" sz="4000" dirty="0" smtClean="0">
                <a:solidFill>
                  <a:schemeClr val="bg1"/>
                </a:solidFill>
              </a:rPr>
              <a:t> </a:t>
            </a:r>
            <a:r>
              <a:rPr lang="sr-Cyrl-BA" sz="4000" dirty="0" smtClean="0">
                <a:solidFill>
                  <a:schemeClr val="bg1"/>
                </a:solidFill>
              </a:rPr>
              <a:t>И БИЦИКЛИСТЕ</a:t>
            </a:r>
            <a:endParaRPr lang="sr-Cyrl-BA" sz="4000" dirty="0">
              <a:solidFill>
                <a:schemeClr val="bg1"/>
              </a:solidFill>
            </a:endParaRPr>
          </a:p>
        </p:txBody>
      </p:sp>
      <p:sp>
        <p:nvSpPr>
          <p:cNvPr id="5" name="AutoShape 6" descr="Kretanje pešaka-Ltablic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BA"/>
          </a:p>
        </p:txBody>
      </p:sp>
      <p:pic>
        <p:nvPicPr>
          <p:cNvPr id="1034" name="Picture 10" descr="NIKAKO DA SE REŠI PROBLEM U TAKOVSKOJ: Sad ima gde da se parkira, al' nema  g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72" y="962947"/>
            <a:ext cx="6615209" cy="44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obraćajni znakovi - Auto skola Pavl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" t="-1063" r="62813" b="1063"/>
          <a:stretch/>
        </p:blipFill>
        <p:spPr bwMode="auto">
          <a:xfrm>
            <a:off x="-177809" y="1887618"/>
            <a:ext cx="3016018" cy="28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AVILNIK O SAOBRAĆAJNOJ SIGNALIZACIJI (&quot;Sl. glasnik RS&quot;, br. 26/2010) I  OSNOVNE ODREDBE Član 1 Ovim pravilnikom propisuju se vrsta, značenje,  oblik, boja, mere, materijali za izradu saobraćajne signalizacije i pravila  postavljanja saobraćajn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2" b="12525"/>
          <a:stretch/>
        </p:blipFill>
        <p:spPr bwMode="auto">
          <a:xfrm>
            <a:off x="9431380" y="1999486"/>
            <a:ext cx="2760619" cy="27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pic>
        <p:nvPicPr>
          <p:cNvPr id="8196" name="Picture 4" descr="Biciklisti crne ovce u srpskom saobraćaju - Bajsolog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3" y="558459"/>
            <a:ext cx="8183745" cy="50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aobraćajni znakovi — Википед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278" y="806652"/>
            <a:ext cx="3176142" cy="31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1419" y="4310210"/>
            <a:ext cx="3139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   СТАЗА ЗА</a:t>
            </a:r>
          </a:p>
          <a:p>
            <a:r>
              <a:rPr lang="sr-Cyrl-BA" sz="4000" dirty="0" smtClean="0">
                <a:solidFill>
                  <a:schemeClr val="bg1"/>
                </a:solidFill>
              </a:rPr>
              <a:t>БИЦИКЛИСТЕ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21 ZABRANA PROMETA ZA PJEŠAKE | Znakovi izričitih naredbi | AutoŠkola |  Auto-Škola | Hrvat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96" y="561702"/>
            <a:ext cx="4462025" cy="44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961" y="5337235"/>
            <a:ext cx="5012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ЗАБРАНА САОБРАЋАЈА</a:t>
            </a:r>
          </a:p>
          <a:p>
            <a:r>
              <a:rPr lang="sr-Cyrl-BA" sz="4000" dirty="0" smtClean="0">
                <a:solidFill>
                  <a:schemeClr val="bg1"/>
                </a:solidFill>
              </a:rPr>
              <a:t>    ЗА БИЦИКЛИСТЕ</a:t>
            </a:r>
            <a:endParaRPr lang="sr-Cyrl-BA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7737" y="5318699"/>
            <a:ext cx="5012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ЗАБРАНА САОБРАЋАЈА</a:t>
            </a:r>
          </a:p>
          <a:p>
            <a:r>
              <a:rPr lang="sr-Cyrl-BA" sz="4000" dirty="0" smtClean="0">
                <a:solidFill>
                  <a:schemeClr val="bg1"/>
                </a:solidFill>
              </a:rPr>
              <a:t>         ЗА ПЈЕШАКЕ</a:t>
            </a:r>
            <a:endParaRPr lang="sr-Cyrl-BA" sz="4000" dirty="0">
              <a:solidFill>
                <a:schemeClr val="bg1"/>
              </a:solidFill>
            </a:endParaRPr>
          </a:p>
        </p:txBody>
      </p:sp>
      <p:pic>
        <p:nvPicPr>
          <p:cNvPr id="2054" name="Picture 6" descr="Датотека:II-14 zabrana saobraćaja za bicikle.cdr.jpg — Википед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2" y="541985"/>
            <a:ext cx="4481741" cy="44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3170" y="4967924"/>
            <a:ext cx="1355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СТОП</a:t>
            </a:r>
            <a:endParaRPr lang="sr-Cyrl-BA" sz="4000" dirty="0">
              <a:solidFill>
                <a:schemeClr val="bg1"/>
              </a:solidFill>
            </a:endParaRPr>
          </a:p>
        </p:txBody>
      </p:sp>
      <p:pic>
        <p:nvPicPr>
          <p:cNvPr id="6148" name="Picture 4" descr="Poprečne oznake na kolovozu-Ltablic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5" y="613955"/>
            <a:ext cx="8367957" cy="55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ometni propisi i pravila | Znakovi u prometu | Autoškola ispi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62" y="1524447"/>
            <a:ext cx="3090445" cy="30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62503" y="5577840"/>
            <a:ext cx="1724297" cy="37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889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34 DJECA NA CESTI | Znakovi opasnosti | AutoŠkola | Auto-Škola | Hrvat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7" y="948583"/>
            <a:ext cx="4368975" cy="38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jeca na putu do škole - žena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2" y="948583"/>
            <a:ext cx="6885102" cy="45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2550" y="5081452"/>
            <a:ext cx="3514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ДЈЕЦА НА ПУТУ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pic>
        <p:nvPicPr>
          <p:cNvPr id="7170" name="Picture 2" descr="Ostale oznake na kolovozu i trotoaru-Ltablice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1" y="457200"/>
            <a:ext cx="8341189" cy="57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051" y="544581"/>
            <a:ext cx="1783635" cy="48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TextBox 4"/>
          <p:cNvSpPr txBox="1"/>
          <p:nvPr/>
        </p:nvSpPr>
        <p:spPr>
          <a:xfrm>
            <a:off x="9209314" y="2664822"/>
            <a:ext cx="1832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ШКОЛА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79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30</cp:revision>
  <dcterms:created xsi:type="dcterms:W3CDTF">2020-10-29T08:12:01Z</dcterms:created>
  <dcterms:modified xsi:type="dcterms:W3CDTF">2020-11-06T20:35:14Z</dcterms:modified>
</cp:coreProperties>
</file>