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64" r:id="rId3"/>
    <p:sldId id="269" r:id="rId4"/>
    <p:sldId id="270" r:id="rId5"/>
    <p:sldId id="265" r:id="rId6"/>
    <p:sldId id="266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CB8D2-6802-41C3-A567-597F69ACE0B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903F7-51D3-48BF-947A-11CE0023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8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903F7-51D3-48BF-947A-11CE002379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sr-Latn-BA" sz="4000">
                <a:solidFill>
                  <a:srgbClr val="C00000"/>
                </a:solidFill>
              </a:rPr>
              <a:t>Множественное </a:t>
            </a:r>
            <a:r>
              <a:rPr lang="sr-Latn-BA" sz="4000" smtClean="0">
                <a:solidFill>
                  <a:srgbClr val="C00000"/>
                </a:solidFill>
              </a:rPr>
              <a:t> число существительных</a:t>
            </a:r>
            <a:endParaRPr lang="en-US" sz="400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mtClean="0">
                <a:solidFill>
                  <a:srgbClr val="002060"/>
                </a:solidFill>
              </a:rPr>
              <a:t>Dобрый </a:t>
            </a:r>
            <a:r>
              <a:rPr lang="sr-Latn-BA">
                <a:solidFill>
                  <a:srgbClr val="002060"/>
                </a:solidFill>
              </a:rPr>
              <a:t>день дорогие ученики!</a:t>
            </a:r>
            <a:endParaRPr lang="en-US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mtClean="0">
                <a:solidFill>
                  <a:srgbClr val="002060"/>
                </a:solidFill>
              </a:rPr>
              <a:t>Dавайте </a:t>
            </a:r>
            <a:r>
              <a:rPr lang="sr-Latn-BA">
                <a:solidFill>
                  <a:srgbClr val="002060"/>
                </a:solidFill>
              </a:rPr>
              <a:t>сначала познакомимся.</a:t>
            </a:r>
            <a:endParaRPr lang="en-US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>
                <a:solidFill>
                  <a:srgbClr val="002060"/>
                </a:solidFill>
              </a:rPr>
              <a:t>Меня зовут </a:t>
            </a:r>
            <a:r>
              <a:rPr lang="sr-Latn-BA" smtClean="0">
                <a:solidFill>
                  <a:srgbClr val="002060"/>
                </a:solidFill>
              </a:rPr>
              <a:t> Dушанка </a:t>
            </a:r>
            <a:r>
              <a:rPr lang="sr-Latn-BA">
                <a:solidFill>
                  <a:srgbClr val="002060"/>
                </a:solidFill>
              </a:rPr>
              <a:t>Пилипович и сегодня я ваша </a:t>
            </a:r>
            <a:r>
              <a:rPr lang="sr-Latn-BA" smtClean="0">
                <a:solidFill>
                  <a:srgbClr val="002060"/>
                </a:solidFill>
              </a:rPr>
              <a:t>учительница русского </a:t>
            </a:r>
            <a:r>
              <a:rPr lang="sr-Latn-BA">
                <a:solidFill>
                  <a:srgbClr val="002060"/>
                </a:solidFill>
              </a:rPr>
              <a:t>языка</a:t>
            </a:r>
            <a:r>
              <a:rPr lang="sr-Latn-BA" smtClean="0">
                <a:solidFill>
                  <a:srgbClr val="002060"/>
                </a:solidFill>
              </a:rPr>
              <a:t>. </a:t>
            </a:r>
            <a:endParaRPr lang="sr-Cyrl-RS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mtClean="0">
                <a:solidFill>
                  <a:srgbClr val="002060"/>
                </a:solidFill>
              </a:rPr>
              <a:t>Х</a:t>
            </a:r>
            <a:r>
              <a:rPr lang="sr-Latn-BA" smtClean="0">
                <a:solidFill>
                  <a:srgbClr val="002060"/>
                </a:solidFill>
              </a:rPr>
              <a:t>очу </a:t>
            </a:r>
            <a:r>
              <a:rPr lang="sr-Latn-BA">
                <a:solidFill>
                  <a:srgbClr val="002060"/>
                </a:solidFill>
              </a:rPr>
              <a:t>сначала поздравить всех шестиклассников Республики </a:t>
            </a:r>
            <a:r>
              <a:rPr lang="sr-Latn-BA" smtClean="0">
                <a:solidFill>
                  <a:srgbClr val="002060"/>
                </a:solidFill>
              </a:rPr>
              <a:t>Сербской, а </a:t>
            </a:r>
            <a:r>
              <a:rPr lang="sr-Latn-BA">
                <a:solidFill>
                  <a:srgbClr val="002060"/>
                </a:solidFill>
              </a:rPr>
              <a:t>особенно моих учеников из Кнежево и </a:t>
            </a:r>
            <a:r>
              <a:rPr lang="sr-Latn-BA" smtClean="0">
                <a:solidFill>
                  <a:srgbClr val="002060"/>
                </a:solidFill>
              </a:rPr>
              <a:t>Имльяни. </a:t>
            </a:r>
            <a:endParaRPr lang="sr-Cyrl-RS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mtClean="0">
                <a:solidFill>
                  <a:srgbClr val="002060"/>
                </a:solidFill>
              </a:rPr>
              <a:t>Сегодня </a:t>
            </a:r>
            <a:r>
              <a:rPr lang="sr-Latn-BA">
                <a:solidFill>
                  <a:srgbClr val="002060"/>
                </a:solidFill>
              </a:rPr>
              <a:t>у нас новый урок и называется </a:t>
            </a:r>
            <a:r>
              <a:rPr lang="sr-Latn-BA" smtClean="0">
                <a:solidFill>
                  <a:srgbClr val="002060"/>
                </a:solidFill>
              </a:rPr>
              <a:t>он</a:t>
            </a:r>
            <a:r>
              <a:rPr lang="sr-Cyrl-RS" smtClean="0">
                <a:solidFill>
                  <a:srgbClr val="002060"/>
                </a:solidFill>
              </a:rPr>
              <a:t> "</a:t>
            </a:r>
            <a:r>
              <a:rPr lang="sr-Latn-BA" smtClean="0">
                <a:solidFill>
                  <a:srgbClr val="002060"/>
                </a:solidFill>
              </a:rPr>
              <a:t>Множественное </a:t>
            </a:r>
            <a:r>
              <a:rPr lang="sr-Latn-BA">
                <a:solidFill>
                  <a:srgbClr val="002060"/>
                </a:solidFill>
              </a:rPr>
              <a:t>число существительных</a:t>
            </a:r>
            <a:r>
              <a:rPr lang="sr-Latn-BA" smtClean="0">
                <a:solidFill>
                  <a:srgbClr val="002060"/>
                </a:solidFill>
              </a:rPr>
              <a:t>".</a:t>
            </a:r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1054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Вы </a:t>
            </a:r>
            <a:r>
              <a:rPr lang="sr-Latn-BA" sz="2400" smtClean="0">
                <a:solidFill>
                  <a:srgbClr val="002060"/>
                </a:solidFill>
              </a:rPr>
              <a:t>ужe </a:t>
            </a:r>
            <a:r>
              <a:rPr lang="sr-Latn-BA" sz="2400">
                <a:solidFill>
                  <a:srgbClr val="002060"/>
                </a:solidFill>
              </a:rPr>
              <a:t>знаете что такое имена существительные</a:t>
            </a:r>
            <a:r>
              <a:rPr lang="sr-Latn-BA" sz="2400" smtClean="0">
                <a:solidFill>
                  <a:srgbClr val="002060"/>
                </a:solidFill>
              </a:rPr>
              <a:t>.</a:t>
            </a:r>
            <a:endParaRPr lang="sr-Cyrl-RS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У </a:t>
            </a:r>
            <a:r>
              <a:rPr lang="sr-Latn-BA" sz="2400">
                <a:solidFill>
                  <a:srgbClr val="002060"/>
                </a:solidFill>
              </a:rPr>
              <a:t>большинстве имён существительных есть число</a:t>
            </a:r>
            <a:r>
              <a:rPr lang="sr-Latn-BA" sz="2400" smtClean="0">
                <a:solidFill>
                  <a:srgbClr val="002060"/>
                </a:solidFill>
              </a:rPr>
              <a:t>:  единственное </a:t>
            </a:r>
            <a:r>
              <a:rPr lang="sr-Latn-BA" sz="2400">
                <a:solidFill>
                  <a:srgbClr val="002060"/>
                </a:solidFill>
              </a:rPr>
              <a:t>и </a:t>
            </a:r>
            <a:r>
              <a:rPr lang="sr-Latn-BA" sz="2400" smtClean="0">
                <a:solidFill>
                  <a:srgbClr val="002060"/>
                </a:solidFill>
              </a:rPr>
              <a:t>множественное</a:t>
            </a:r>
            <a:r>
              <a:rPr lang="sr-Cyrl-RS" sz="2400" smtClean="0">
                <a:solidFill>
                  <a:srgbClr val="002060"/>
                </a:solidFill>
              </a:rPr>
              <a:t>.</a:t>
            </a:r>
            <a:endParaRPr lang="sr-Cyrl-RS" sz="28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2800" smtClean="0">
                <a:solidFill>
                  <a:srgbClr val="002060"/>
                </a:solidFill>
              </a:rPr>
              <a:t>М</a:t>
            </a:r>
            <a:r>
              <a:rPr lang="sr-Latn-BA" sz="2800" smtClean="0">
                <a:solidFill>
                  <a:srgbClr val="002060"/>
                </a:solidFill>
              </a:rPr>
              <a:t>ужской </a:t>
            </a:r>
            <a:r>
              <a:rPr lang="sr-Latn-BA" sz="2800">
                <a:solidFill>
                  <a:srgbClr val="002060"/>
                </a:solidFill>
              </a:rPr>
              <a:t>род</a:t>
            </a:r>
            <a:r>
              <a:rPr lang="sr-Latn-BA" sz="2800" smtClean="0">
                <a:solidFill>
                  <a:srgbClr val="002060"/>
                </a:solidFill>
              </a:rPr>
              <a:t>:</a:t>
            </a:r>
            <a:endParaRPr lang="en-US" sz="2800">
              <a:solidFill>
                <a:srgbClr val="002060"/>
              </a:solidFill>
            </a:endParaRPr>
          </a:p>
          <a:p>
            <a:pPr marL="731520">
              <a:buClr>
                <a:srgbClr val="C00000"/>
              </a:buClr>
              <a:buSzPct val="70000"/>
              <a:buFont typeface="Wingdings" pitchFamily="2" charset="2"/>
              <a:buChar char="§"/>
            </a:pPr>
            <a:endParaRPr lang="sr-Cyrl-RS" sz="2000" smtClean="0">
              <a:solidFill>
                <a:srgbClr val="002060"/>
              </a:solidFill>
            </a:endParaRPr>
          </a:p>
          <a:p>
            <a:pPr marL="800100" indent="-342900"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автобус</a:t>
            </a:r>
            <a:r>
              <a:rPr lang="sr-Cyrl-RS" sz="2000" smtClean="0">
                <a:solidFill>
                  <a:srgbClr val="002060"/>
                </a:solidFill>
              </a:rPr>
              <a:t>                                       </a:t>
            </a:r>
            <a:r>
              <a:rPr lang="sr-Latn-BA" sz="2000">
                <a:solidFill>
                  <a:srgbClr val="002060"/>
                </a:solidFill>
              </a:rPr>
              <a:t>-</a:t>
            </a:r>
            <a:r>
              <a:rPr lang="sr-Latn-BA" sz="2000" smtClean="0">
                <a:solidFill>
                  <a:srgbClr val="002060"/>
                </a:solidFill>
              </a:rPr>
              <a:t>автобус-ы</a:t>
            </a:r>
            <a:r>
              <a:rPr lang="sr-Cyrl-RS" sz="2000" smtClean="0">
                <a:solidFill>
                  <a:srgbClr val="002060"/>
                </a:solidFill>
              </a:rPr>
              <a:t>       </a:t>
            </a:r>
            <a:endParaRPr lang="en-US" sz="2000">
              <a:solidFill>
                <a:srgbClr val="002060"/>
              </a:solidFill>
            </a:endParaRPr>
          </a:p>
          <a:p>
            <a:pPr marL="800100" indent="-342900">
              <a:buClr>
                <a:srgbClr val="C00000"/>
              </a:buClr>
              <a:buSzPct val="70000"/>
              <a:buFont typeface="Wingdings" pitchFamily="2" charset="2"/>
              <a:buChar char="Ø"/>
            </a:pPr>
            <a:endParaRPr lang="sr-Cyrl-RS" sz="2000" smtClean="0">
              <a:solidFill>
                <a:srgbClr val="002060"/>
              </a:solidFill>
            </a:endParaRPr>
          </a:p>
          <a:p>
            <a:pPr marL="800100" indent="-342900">
              <a:buClr>
                <a:srgbClr val="C00000"/>
              </a:buClr>
              <a:buSzPct val="70000"/>
              <a:buFont typeface="Wingdings" pitchFamily="2" charset="2"/>
              <a:buChar char="Ø"/>
            </a:pPr>
            <a:endParaRPr lang="sr-Cyrl-RS" sz="2000" smtClean="0">
              <a:solidFill>
                <a:srgbClr val="002060"/>
              </a:solidFill>
            </a:endParaRPr>
          </a:p>
          <a:p>
            <a:pPr marL="800100" indent="-342900"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торт</a:t>
            </a:r>
            <a:r>
              <a:rPr lang="sr-Cyrl-RS" sz="2000" smtClean="0">
                <a:solidFill>
                  <a:srgbClr val="002060"/>
                </a:solidFill>
              </a:rPr>
              <a:t>                                              </a:t>
            </a:r>
            <a:r>
              <a:rPr lang="sr-Latn-BA" sz="2000" smtClean="0">
                <a:solidFill>
                  <a:srgbClr val="002060"/>
                </a:solidFill>
              </a:rPr>
              <a:t>-торт</a:t>
            </a:r>
            <a:r>
              <a:rPr lang="sr-Cyrl-RS" sz="2000" smtClean="0">
                <a:solidFill>
                  <a:srgbClr val="002060"/>
                </a:solidFill>
              </a:rPr>
              <a:t>-</a:t>
            </a:r>
            <a:r>
              <a:rPr lang="sr-Latn-BA" sz="2000">
                <a:solidFill>
                  <a:srgbClr val="002060"/>
                </a:solidFill>
              </a:rPr>
              <a:t>ы</a:t>
            </a:r>
            <a:endParaRPr lang="en-US" sz="2000">
              <a:solidFill>
                <a:srgbClr val="002060"/>
              </a:solidFill>
            </a:endParaRPr>
          </a:p>
          <a:p>
            <a:pPr marL="800100" indent="-342900">
              <a:buClr>
                <a:srgbClr val="C00000"/>
              </a:buClr>
              <a:buSzPct val="70000"/>
              <a:buFont typeface="Wingdings" pitchFamily="2" charset="2"/>
              <a:buChar char="Ø"/>
            </a:pPr>
            <a:endParaRPr lang="sr-Cyrl-RS" sz="2000" smtClean="0">
              <a:solidFill>
                <a:srgbClr val="002060"/>
              </a:solidFill>
            </a:endParaRPr>
          </a:p>
          <a:p>
            <a:pPr marL="800100" indent="-342900"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мальчик</a:t>
            </a:r>
            <a:r>
              <a:rPr lang="sr-Cyrl-RS" sz="2000" smtClean="0">
                <a:solidFill>
                  <a:srgbClr val="002060"/>
                </a:solidFill>
              </a:rPr>
              <a:t>                                      </a:t>
            </a:r>
            <a:r>
              <a:rPr lang="sr-Latn-BA" sz="2000" smtClean="0">
                <a:solidFill>
                  <a:srgbClr val="002060"/>
                </a:solidFill>
              </a:rPr>
              <a:t>-мальчик-</a:t>
            </a:r>
            <a:r>
              <a:rPr lang="sr-Cyrl-RS" sz="2000" smtClean="0">
                <a:solidFill>
                  <a:srgbClr val="002060"/>
                </a:solidFill>
              </a:rPr>
              <a:t>и</a:t>
            </a:r>
            <a:endParaRPr lang="en-US" sz="2000">
              <a:solidFill>
                <a:srgbClr val="002060"/>
              </a:solidFill>
            </a:endParaRPr>
          </a:p>
          <a:p>
            <a:pPr marL="731520">
              <a:buClr>
                <a:srgbClr val="C00000"/>
              </a:buClr>
              <a:buSzPct val="70000"/>
              <a:buFont typeface="Wingdings" pitchFamily="2" charset="2"/>
              <a:buChar char="§"/>
            </a:pPr>
            <a:endParaRPr lang="sr-Cyrl-RS" sz="2000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Cyrl-RS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sr-Latn-BA" sz="4800" smtClean="0">
                <a:solidFill>
                  <a:srgbClr val="C00000"/>
                </a:solidFill>
              </a:rPr>
              <a:t>Mужской </a:t>
            </a:r>
            <a:r>
              <a:rPr lang="sr-Latn-BA" sz="4800">
                <a:solidFill>
                  <a:srgbClr val="C00000"/>
                </a:solidFill>
              </a:rPr>
              <a:t>род</a:t>
            </a:r>
            <a:endParaRPr lang="en-US" sz="4800">
              <a:solidFill>
                <a:srgbClr val="C00000"/>
              </a:solidFill>
            </a:endParaRPr>
          </a:p>
        </p:txBody>
      </p:sp>
      <p:pic>
        <p:nvPicPr>
          <p:cNvPr id="6" name="Picture 2" descr="C:\Users\ecc\Desktop\tort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347" y="4636198"/>
            <a:ext cx="1828800" cy="644081"/>
          </a:xfrm>
          <a:prstGeom prst="rect">
            <a:avLst/>
          </a:prstGeom>
          <a:noFill/>
          <a:ln w="952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cc\Desktop\tortt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835" y="4565142"/>
            <a:ext cx="1880997" cy="715137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cc\Desktop\bu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90533"/>
            <a:ext cx="1828800" cy="795147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cc\Desktop\dj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347" y="5588507"/>
            <a:ext cx="1871853" cy="751331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ecc\Desktop\xxxxxxx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451" y="5562600"/>
            <a:ext cx="1880997" cy="777238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ecc\Desktop\bus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451" y="3490533"/>
            <a:ext cx="1880997" cy="795148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9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1054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>
              <a:buNone/>
            </a:pPr>
            <a:endParaRPr lang="sr-Latn-BA" sz="1600" smtClean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b="1" smtClean="0">
                <a:solidFill>
                  <a:srgbClr val="002060"/>
                </a:solidFill>
              </a:rPr>
              <a:t>Женский </a:t>
            </a:r>
            <a:r>
              <a:rPr lang="sr-Latn-BA" sz="2400" b="1">
                <a:solidFill>
                  <a:srgbClr val="002060"/>
                </a:solidFill>
              </a:rPr>
              <a:t>род:</a:t>
            </a:r>
            <a:endParaRPr lang="en-US" sz="2400" b="1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Cyrl-RS" sz="20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девочк-</a:t>
            </a:r>
            <a:r>
              <a:rPr lang="sr-Cyrl-RS" sz="2000" smtClean="0">
                <a:solidFill>
                  <a:srgbClr val="002060"/>
                </a:solidFill>
              </a:rPr>
              <a:t>а                                              </a:t>
            </a:r>
            <a:r>
              <a:rPr lang="sr-Latn-BA" sz="2000" smtClean="0">
                <a:solidFill>
                  <a:srgbClr val="002060"/>
                </a:solidFill>
              </a:rPr>
              <a:t>-девoчк-и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Cyrl-RS" sz="20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Cyrl-RS" sz="20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деревня</a:t>
            </a:r>
            <a:r>
              <a:rPr lang="sr-Cyrl-RS" sz="2000" smtClean="0">
                <a:solidFill>
                  <a:srgbClr val="002060"/>
                </a:solidFill>
              </a:rPr>
              <a:t>                                               </a:t>
            </a:r>
            <a:r>
              <a:rPr lang="sr-Latn-BA" sz="2000" smtClean="0">
                <a:solidFill>
                  <a:srgbClr val="002060"/>
                </a:solidFill>
              </a:rPr>
              <a:t>   -деревн-</a:t>
            </a:r>
            <a:r>
              <a:rPr lang="sr-Cyrl-RS" sz="2000" smtClean="0">
                <a:solidFill>
                  <a:srgbClr val="002060"/>
                </a:solidFill>
              </a:rPr>
              <a:t>и</a:t>
            </a:r>
            <a:endParaRPr lang="sr-Latn-BA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18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1800" smtClean="0">
                <a:solidFill>
                  <a:srgbClr val="002060"/>
                </a:solidFill>
              </a:rPr>
              <a:t>улица</a:t>
            </a:r>
            <a:r>
              <a:rPr lang="sr-Cyrl-RS" sz="1800" smtClean="0">
                <a:solidFill>
                  <a:srgbClr val="002060"/>
                </a:solidFill>
              </a:rPr>
              <a:t>                                                    </a:t>
            </a:r>
            <a:r>
              <a:rPr lang="sr-Latn-BA" sz="1800" smtClean="0">
                <a:solidFill>
                  <a:srgbClr val="002060"/>
                </a:solidFill>
              </a:rPr>
              <a:t>           </a:t>
            </a:r>
            <a:r>
              <a:rPr lang="sr-Cyrl-RS" sz="1800" smtClean="0">
                <a:solidFill>
                  <a:srgbClr val="002060"/>
                </a:solidFill>
              </a:rPr>
              <a:t> </a:t>
            </a:r>
            <a:r>
              <a:rPr lang="sr-Cyrl-RS" sz="1800">
                <a:solidFill>
                  <a:srgbClr val="002060"/>
                </a:solidFill>
              </a:rPr>
              <a:t>-</a:t>
            </a:r>
            <a:r>
              <a:rPr lang="sr-Latn-BA" sz="1800">
                <a:solidFill>
                  <a:srgbClr val="002060"/>
                </a:solidFill>
              </a:rPr>
              <a:t>улиц</a:t>
            </a:r>
            <a:r>
              <a:rPr lang="sr-Cyrl-RS" sz="1800">
                <a:solidFill>
                  <a:srgbClr val="002060"/>
                </a:solidFill>
              </a:rPr>
              <a:t>-</a:t>
            </a:r>
            <a:r>
              <a:rPr lang="sr-Latn-BA" sz="1800" smtClean="0">
                <a:solidFill>
                  <a:srgbClr val="002060"/>
                </a:solidFill>
              </a:rPr>
              <a:t>ы  </a:t>
            </a:r>
            <a:endParaRPr lang="en-US" sz="18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Cyrl-RS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en-US" sz="4800"/>
              <a:t/>
            </a:r>
            <a:br>
              <a:rPr lang="en-US" sz="4800"/>
            </a:br>
            <a:r>
              <a:rPr lang="sr-Latn-BA" sz="4800">
                <a:solidFill>
                  <a:srgbClr val="C00000"/>
                </a:solidFill>
              </a:rPr>
              <a:t>Женский </a:t>
            </a:r>
            <a:r>
              <a:rPr lang="sr-Latn-BA" sz="4800" smtClean="0">
                <a:solidFill>
                  <a:srgbClr val="C00000"/>
                </a:solidFill>
              </a:rPr>
              <a:t>род</a:t>
            </a:r>
            <a:endParaRPr lang="en-US" sz="4800">
              <a:solidFill>
                <a:srgbClr val="C00000"/>
              </a:solidFill>
            </a:endParaRPr>
          </a:p>
        </p:txBody>
      </p:sp>
      <p:pic>
        <p:nvPicPr>
          <p:cNvPr id="1026" name="Picture 2" descr="C:\Users\ecc\Desktop\gir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97" y="2679572"/>
            <a:ext cx="2286000" cy="1219200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ecc\Desktop\Screenshot - 24-Nov-20 , 14_21_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41497"/>
            <a:ext cx="2209800" cy="1057275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cc\Desktop\sel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14800"/>
            <a:ext cx="2209800" cy="990600"/>
          </a:xfrm>
          <a:prstGeom prst="rect">
            <a:avLst/>
          </a:prstGeom>
          <a:noFill/>
          <a:ln w="952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cc\Desktop\streets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97" y="5254371"/>
            <a:ext cx="2369343" cy="1070229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cc\Desktop\stree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5340097"/>
            <a:ext cx="2262187" cy="984504"/>
          </a:xfrm>
          <a:prstGeom prst="rect">
            <a:avLst/>
          </a:prstGeom>
          <a:noFill/>
          <a:ln w="63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ecc\Desktop\sela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442" y="4093464"/>
            <a:ext cx="2282955" cy="937830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4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1054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endParaRPr lang="en-US" sz="160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800">
                <a:solidFill>
                  <a:srgbClr val="002060"/>
                </a:solidFill>
              </a:rPr>
              <a:t>Средний </a:t>
            </a:r>
            <a:r>
              <a:rPr lang="sr-Latn-BA" sz="2800" smtClean="0">
                <a:solidFill>
                  <a:srgbClr val="002060"/>
                </a:solidFill>
              </a:rPr>
              <a:t>род</a:t>
            </a:r>
            <a:r>
              <a:rPr lang="sr-Cyrl-RS" sz="2800" smtClean="0">
                <a:solidFill>
                  <a:srgbClr val="002060"/>
                </a:solidFill>
              </a:rPr>
              <a:t> :</a:t>
            </a:r>
            <a:endParaRPr lang="en-US" sz="28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Cyrl-RS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окн-о</a:t>
            </a:r>
            <a:r>
              <a:rPr lang="sr-Cyrl-RS" sz="2400" smtClean="0">
                <a:solidFill>
                  <a:srgbClr val="002060"/>
                </a:solidFill>
              </a:rPr>
              <a:t>                                                </a:t>
            </a:r>
            <a:r>
              <a:rPr lang="sr-Latn-BA" sz="2400" smtClean="0">
                <a:solidFill>
                  <a:srgbClr val="002060"/>
                </a:solidFill>
              </a:rPr>
              <a:t>-окн-а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Cyrl-RS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Cyrl-RS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письм-о</a:t>
            </a:r>
            <a:r>
              <a:rPr lang="sr-Cyrl-RS" sz="2400" smtClean="0">
                <a:solidFill>
                  <a:srgbClr val="002060"/>
                </a:solidFill>
              </a:rPr>
              <a:t>                                          </a:t>
            </a:r>
            <a:r>
              <a:rPr lang="sr-Latn-BA" sz="2400" smtClean="0">
                <a:solidFill>
                  <a:srgbClr val="002060"/>
                </a:solidFill>
              </a:rPr>
              <a:t>-письм-а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Cyrl-RS" sz="2400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Cyrl-RS" sz="2400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Cyrl-RS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2400">
                <a:solidFill>
                  <a:srgbClr val="002060"/>
                </a:solidFill>
              </a:rPr>
              <a:t>пол-е </a:t>
            </a:r>
            <a:r>
              <a:rPr lang="sr-Cyrl-RS" sz="2400" smtClean="0">
                <a:solidFill>
                  <a:srgbClr val="002060"/>
                </a:solidFill>
              </a:rPr>
              <a:t>                                               -пол-</a:t>
            </a:r>
            <a:r>
              <a:rPr lang="sr-Latn-BA" sz="2400">
                <a:solidFill>
                  <a:srgbClr val="002060"/>
                </a:solidFill>
              </a:rPr>
              <a:t>я</a:t>
            </a:r>
            <a:endParaRPr lang="sr-Cyrl-RS" sz="240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sr-Latn-BA" sz="4400"/>
              <a:t/>
            </a:r>
            <a:br>
              <a:rPr lang="sr-Latn-BA" sz="4400"/>
            </a:br>
            <a:r>
              <a:rPr lang="sr-Latn-BA" sz="4400" smtClean="0"/>
              <a:t/>
            </a:r>
            <a:br>
              <a:rPr lang="sr-Latn-BA" sz="4400" smtClean="0"/>
            </a:br>
            <a:r>
              <a:rPr lang="sr-Latn-BA" sz="4400">
                <a:solidFill>
                  <a:srgbClr val="C00000"/>
                </a:solidFill>
              </a:rPr>
              <a:t>Средний род</a:t>
            </a:r>
            <a:endParaRPr lang="en-US" sz="4400">
              <a:solidFill>
                <a:srgbClr val="C00000"/>
              </a:solidFill>
            </a:endParaRPr>
          </a:p>
        </p:txBody>
      </p:sp>
      <p:pic>
        <p:nvPicPr>
          <p:cNvPr id="2050" name="Picture 2" descr="C:\Users\ecc\Desktop\prozo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937" y="2743200"/>
            <a:ext cx="1905000" cy="1028700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cc\Desktop\proz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522" y="2721483"/>
            <a:ext cx="1892142" cy="1050417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ecc\Desktop\slik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937" y="4038599"/>
            <a:ext cx="1883664" cy="990601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ecc\Desktop\pism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522" y="4000499"/>
            <a:ext cx="1892141" cy="1066799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cc\Desktop\polj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937" y="5486400"/>
            <a:ext cx="1913573" cy="1033462"/>
          </a:xfrm>
          <a:prstGeom prst="rect">
            <a:avLst/>
          </a:prstGeom>
          <a:noFill/>
          <a:ln w="952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ecc\Desktop\polj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522" y="5381053"/>
            <a:ext cx="1904334" cy="1114425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96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1054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Ученик сидит за партой</a:t>
            </a:r>
            <a:r>
              <a:rPr lang="sr-Latn-BA" sz="240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Сколько </a:t>
            </a:r>
            <a:r>
              <a:rPr lang="sr-Latn-BA" sz="2400">
                <a:solidFill>
                  <a:srgbClr val="002060"/>
                </a:solidFill>
              </a:rPr>
              <a:t>учеников сидят  и за сколько парт?- Один Ученик сидит за одной партой</a:t>
            </a:r>
            <a:r>
              <a:rPr lang="sr-Latn-BA" sz="2400" smtClean="0">
                <a:solidFill>
                  <a:srgbClr val="002060"/>
                </a:solidFill>
              </a:rPr>
              <a:t>.</a:t>
            </a:r>
            <a:endParaRPr lang="sr-Cyrl-RS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Но </a:t>
            </a:r>
            <a:r>
              <a:rPr lang="sr-Latn-BA" sz="2400">
                <a:solidFill>
                  <a:srgbClr val="002060"/>
                </a:solidFill>
              </a:rPr>
              <a:t>в предложении - Ученики сидят за партами</a:t>
            </a:r>
            <a:r>
              <a:rPr lang="sr-Latn-BA" sz="240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Что </a:t>
            </a:r>
            <a:r>
              <a:rPr lang="sr-Latn-BA" sz="2400">
                <a:solidFill>
                  <a:srgbClr val="002060"/>
                </a:solidFill>
              </a:rPr>
              <a:t>в этом предложении показано?Что больше учеников сидят за выше парт или в следующих предложениях.-Девочка пишет письмо-Девочки пишут письма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Мальчик </a:t>
            </a:r>
            <a:r>
              <a:rPr lang="sr-Latn-BA" sz="2400">
                <a:solidFill>
                  <a:srgbClr val="002060"/>
                </a:solidFill>
              </a:rPr>
              <a:t>рисует </a:t>
            </a:r>
            <a:r>
              <a:rPr lang="sr-Latn-BA" sz="2400" smtClean="0">
                <a:solidFill>
                  <a:srgbClr val="002060"/>
                </a:solidFill>
              </a:rPr>
              <a:t>рисунок -</a:t>
            </a:r>
            <a:r>
              <a:rPr lang="sr-Latn-BA" sz="2400">
                <a:solidFill>
                  <a:srgbClr val="002060"/>
                </a:solidFill>
              </a:rPr>
              <a:t>Мальчики рисуют рисунки</a:t>
            </a:r>
            <a:r>
              <a:rPr lang="sr-Latn-BA" sz="240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Дедушка читает </a:t>
            </a:r>
            <a:r>
              <a:rPr lang="sr-Latn-BA" sz="2400" smtClean="0">
                <a:solidFill>
                  <a:srgbClr val="002060"/>
                </a:solidFill>
              </a:rPr>
              <a:t>газету     -Дедушки </a:t>
            </a:r>
            <a:r>
              <a:rPr lang="sr-Latn-BA" sz="2400">
                <a:solidFill>
                  <a:srgbClr val="002060"/>
                </a:solidFill>
              </a:rPr>
              <a:t>читают газеты.</a:t>
            </a:r>
            <a:endParaRPr lang="en-US" sz="24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sr-Cyrl-RS" sz="4800" smtClean="0">
                <a:solidFill>
                  <a:srgbClr val="C00000"/>
                </a:solidFill>
              </a:rPr>
              <a:t>Пример</a:t>
            </a:r>
            <a:r>
              <a:rPr lang="sr-Latn-BA" sz="4800" smtClean="0">
                <a:solidFill>
                  <a:srgbClr val="C00000"/>
                </a:solidFill>
              </a:rPr>
              <a:t>ы</a:t>
            </a:r>
            <a:r>
              <a:rPr lang="sr-Cyrl-RS" sz="4800" smtClean="0">
                <a:solidFill>
                  <a:srgbClr val="C00000"/>
                </a:solidFill>
              </a:rPr>
              <a:t> в предложени</a:t>
            </a:r>
            <a:r>
              <a:rPr lang="sr-Latn-BA" sz="4800" smtClean="0">
                <a:solidFill>
                  <a:srgbClr val="C00000"/>
                </a:solidFill>
              </a:rPr>
              <a:t>я</a:t>
            </a:r>
            <a:r>
              <a:rPr lang="sr-Cyrl-RS" sz="4800" smtClean="0">
                <a:solidFill>
                  <a:srgbClr val="C00000"/>
                </a:solidFill>
              </a:rPr>
              <a:t>х</a:t>
            </a:r>
            <a:endParaRPr lang="en-US" sz="4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1816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sr-Latn-BA" sz="2000">
                <a:solidFill>
                  <a:srgbClr val="002060"/>
                </a:solidFill>
              </a:rPr>
              <a:t>На </a:t>
            </a:r>
            <a:r>
              <a:rPr lang="sr-Latn-BA" sz="2000" smtClean="0">
                <a:solidFill>
                  <a:srgbClr val="002060"/>
                </a:solidFill>
              </a:rPr>
              <a:t> домашнее задание</a:t>
            </a:r>
            <a:r>
              <a:rPr lang="sr-Cyrl-RS" sz="2000" smtClean="0">
                <a:solidFill>
                  <a:srgbClr val="002060"/>
                </a:solidFill>
              </a:rPr>
              <a:t>:</a:t>
            </a:r>
            <a:endParaRPr lang="sr-Latn-BA" sz="2000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Cyrl-R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Напишите </a:t>
            </a:r>
            <a:r>
              <a:rPr lang="sr-Latn-BA" sz="2000">
                <a:solidFill>
                  <a:srgbClr val="002060"/>
                </a:solidFill>
              </a:rPr>
              <a:t>множественное число следующих </a:t>
            </a:r>
            <a:r>
              <a:rPr lang="sr-Latn-BA" sz="2000" smtClean="0">
                <a:solidFill>
                  <a:srgbClr val="002060"/>
                </a:solidFill>
              </a:rPr>
              <a:t>существительных: учебник,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человек,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магазин,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школа,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рука,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подруга,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задание,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мороженое,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яблоко.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Cyrl-RS" sz="20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Так </a:t>
            </a:r>
            <a:r>
              <a:rPr lang="sr-Latn-BA" sz="2000">
                <a:solidFill>
                  <a:srgbClr val="002060"/>
                </a:solidFill>
              </a:rPr>
              <a:t>как наступил месяц декабрь и приближается  один известный международный праздник мы сегодня поговорим и о </a:t>
            </a:r>
            <a:r>
              <a:rPr lang="sr-Latn-BA" sz="2000" smtClean="0">
                <a:solidFill>
                  <a:srgbClr val="002060"/>
                </a:solidFill>
              </a:rPr>
              <a:t>том</a:t>
            </a:r>
            <a:r>
              <a:rPr lang="sr-Cyrl-RS" sz="2000" smtClean="0">
                <a:solidFill>
                  <a:srgbClr val="002060"/>
                </a:solidFill>
              </a:rPr>
              <a:t>  ч</a:t>
            </a:r>
            <a:r>
              <a:rPr lang="sr-Latn-BA" sz="2000" smtClean="0">
                <a:solidFill>
                  <a:srgbClr val="002060"/>
                </a:solidFill>
              </a:rPr>
              <a:t>то </a:t>
            </a:r>
            <a:r>
              <a:rPr lang="sr-Latn-BA" sz="2000">
                <a:solidFill>
                  <a:srgbClr val="002060"/>
                </a:solidFill>
              </a:rPr>
              <a:t>русские говорят  когда поздравляют </a:t>
            </a:r>
            <a:r>
              <a:rPr lang="sr-Cyrl-RS" sz="2000" smtClean="0">
                <a:solidFill>
                  <a:srgbClr val="002060"/>
                </a:solidFill>
              </a:rPr>
              <a:t> "С</a:t>
            </a:r>
            <a:r>
              <a:rPr lang="sr-Latn-BA" sz="2000" smtClean="0">
                <a:solidFill>
                  <a:srgbClr val="002060"/>
                </a:solidFill>
              </a:rPr>
              <a:t> </a:t>
            </a:r>
            <a:r>
              <a:rPr lang="sr-Latn-BA" sz="2000">
                <a:solidFill>
                  <a:srgbClr val="002060"/>
                </a:solidFill>
              </a:rPr>
              <a:t>Новым </a:t>
            </a:r>
            <a:r>
              <a:rPr lang="sr-Latn-BA" sz="2000" smtClean="0">
                <a:solidFill>
                  <a:srgbClr val="002060"/>
                </a:solidFill>
              </a:rPr>
              <a:t>годом</a:t>
            </a:r>
            <a:r>
              <a:rPr lang="sr-Cyrl-RS" sz="2000" smtClean="0">
                <a:solidFill>
                  <a:srgbClr val="002060"/>
                </a:solidFill>
              </a:rPr>
              <a:t>".</a:t>
            </a:r>
            <a:endParaRPr lang="sr-Latn-BA" sz="20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Cyrl-RS" sz="20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Вот </a:t>
            </a:r>
            <a:r>
              <a:rPr lang="sr-Latn-BA" sz="2000">
                <a:solidFill>
                  <a:srgbClr val="002060"/>
                </a:solidFill>
              </a:rPr>
              <a:t>что говорят </a:t>
            </a:r>
            <a:r>
              <a:rPr lang="sr-Latn-BA" sz="2000" smtClean="0">
                <a:solidFill>
                  <a:srgbClr val="002060"/>
                </a:solidFill>
              </a:rPr>
              <a:t>русские</a:t>
            </a:r>
            <a:r>
              <a:rPr lang="sr-Cyrl-RS" sz="2000" smtClean="0">
                <a:solidFill>
                  <a:srgbClr val="002060"/>
                </a:solidFill>
              </a:rPr>
              <a:t> :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sr-Cyrl-RS" sz="2000">
                <a:solidFill>
                  <a:srgbClr val="002060"/>
                </a:solidFill>
              </a:rPr>
              <a:t> </a:t>
            </a:r>
            <a:r>
              <a:rPr lang="sr-Cyrl-RS" sz="2000" smtClean="0">
                <a:solidFill>
                  <a:srgbClr val="002060"/>
                </a:solidFill>
              </a:rPr>
              <a:t>             -  </a:t>
            </a:r>
            <a:r>
              <a:rPr lang="sr-Latn-BA" sz="2000" smtClean="0">
                <a:solidFill>
                  <a:srgbClr val="002060"/>
                </a:solidFill>
              </a:rPr>
              <a:t>" </a:t>
            </a:r>
            <a:r>
              <a:rPr lang="sr-Latn-BA" sz="2000">
                <a:solidFill>
                  <a:srgbClr val="002060"/>
                </a:solidFill>
              </a:rPr>
              <a:t>С Новым </a:t>
            </a:r>
            <a:r>
              <a:rPr lang="sr-Latn-BA" sz="2000" smtClean="0">
                <a:solidFill>
                  <a:srgbClr val="002060"/>
                </a:solidFill>
              </a:rPr>
              <a:t>годом</a:t>
            </a:r>
            <a:r>
              <a:rPr lang="sr-Cyrl-RS" sz="2000" smtClean="0">
                <a:solidFill>
                  <a:srgbClr val="002060"/>
                </a:solidFill>
              </a:rPr>
              <a:t>"      </a:t>
            </a:r>
            <a:r>
              <a:rPr lang="sr-Latn-BA" sz="2000" smtClean="0">
                <a:solidFill>
                  <a:srgbClr val="002060"/>
                </a:solidFill>
              </a:rPr>
              <a:t>-</a:t>
            </a:r>
            <a:r>
              <a:rPr lang="sr-Cyrl-RS" sz="2000" smtClean="0">
                <a:solidFill>
                  <a:srgbClr val="002060"/>
                </a:solidFill>
              </a:rPr>
              <a:t>"</a:t>
            </a:r>
            <a:r>
              <a:rPr lang="sr-Latn-BA" sz="2000" smtClean="0">
                <a:solidFill>
                  <a:srgbClr val="002060"/>
                </a:solidFill>
              </a:rPr>
              <a:t>И  </a:t>
            </a:r>
            <a:r>
              <a:rPr lang="sr-Latn-BA" sz="2000">
                <a:solidFill>
                  <a:srgbClr val="002060"/>
                </a:solidFill>
              </a:rPr>
              <a:t>я тебя(Вас)  так же</a:t>
            </a:r>
            <a:r>
              <a:rPr lang="sr-Latn-BA" sz="2000" smtClean="0">
                <a:solidFill>
                  <a:srgbClr val="002060"/>
                </a:solidFill>
              </a:rPr>
              <a:t>!</a:t>
            </a:r>
            <a:r>
              <a:rPr lang="sr-Cyrl-RS" sz="2000" smtClean="0">
                <a:solidFill>
                  <a:srgbClr val="002060"/>
                </a:solidFill>
              </a:rPr>
              <a:t> "</a:t>
            </a:r>
            <a:endParaRPr lang="en-US" sz="20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sr-Cyrl-RS" sz="2000" smtClean="0">
                <a:solidFill>
                  <a:srgbClr val="002060"/>
                </a:solidFill>
              </a:rPr>
              <a:t>              -   " </a:t>
            </a:r>
            <a:r>
              <a:rPr lang="sr-Latn-BA" sz="2000" smtClean="0">
                <a:solidFill>
                  <a:srgbClr val="002060"/>
                </a:solidFill>
              </a:rPr>
              <a:t>С </a:t>
            </a:r>
            <a:r>
              <a:rPr lang="sr-Latn-BA" sz="2000">
                <a:solidFill>
                  <a:srgbClr val="002060"/>
                </a:solidFill>
              </a:rPr>
              <a:t>Новым годом </a:t>
            </a:r>
            <a:r>
              <a:rPr lang="sr-Latn-BA" sz="2000" smtClean="0">
                <a:solidFill>
                  <a:srgbClr val="002060"/>
                </a:solidFill>
              </a:rPr>
              <a:t>и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Рождест</a:t>
            </a:r>
            <a:r>
              <a:rPr lang="sr-Cyrl-RS" sz="2000">
                <a:solidFill>
                  <a:srgbClr val="002060"/>
                </a:solidFill>
              </a:rPr>
              <a:t>в</a:t>
            </a:r>
            <a:r>
              <a:rPr lang="sr-Latn-BA" sz="2000" smtClean="0">
                <a:solidFill>
                  <a:srgbClr val="002060"/>
                </a:solidFill>
              </a:rPr>
              <a:t>ом!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С </a:t>
            </a:r>
            <a:r>
              <a:rPr lang="sr-Latn-BA" sz="2000">
                <a:solidFill>
                  <a:srgbClr val="002060"/>
                </a:solidFill>
              </a:rPr>
              <a:t>Новым 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счастьем!</a:t>
            </a:r>
            <a:r>
              <a:rPr lang="sr-Cyrl-RS" sz="2000" smtClean="0">
                <a:solidFill>
                  <a:srgbClr val="002060"/>
                </a:solidFill>
              </a:rPr>
              <a:t> "</a:t>
            </a:r>
            <a:endParaRPr lang="en-US" sz="20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sr-Cyrl-RS" sz="2000" smtClean="0">
                <a:solidFill>
                  <a:srgbClr val="002060"/>
                </a:solidFill>
              </a:rPr>
              <a:t>               -   "</a:t>
            </a:r>
            <a:r>
              <a:rPr lang="sr-Latn-BA" sz="2000" smtClean="0">
                <a:solidFill>
                  <a:srgbClr val="002060"/>
                </a:solidFill>
              </a:rPr>
              <a:t>Поздравляю(поздравляем)тебя(вас</a:t>
            </a:r>
            <a:r>
              <a:rPr lang="sr-Latn-BA" sz="2000">
                <a:solidFill>
                  <a:srgbClr val="002060"/>
                </a:solidFill>
              </a:rPr>
              <a:t>) с Новым годом</a:t>
            </a:r>
            <a:r>
              <a:rPr lang="sr-Latn-BA" sz="2000" smtClean="0">
                <a:solidFill>
                  <a:srgbClr val="002060"/>
                </a:solidFill>
              </a:rPr>
              <a:t>!</a:t>
            </a:r>
            <a:r>
              <a:rPr lang="sr-Cyrl-RS" sz="2000" smtClean="0">
                <a:solidFill>
                  <a:srgbClr val="002060"/>
                </a:solidFill>
              </a:rPr>
              <a:t> "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00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906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sr-Latn-BA" sz="4400">
                <a:solidFill>
                  <a:srgbClr val="C00000"/>
                </a:solidFill>
              </a:rPr>
              <a:t>На </a:t>
            </a:r>
            <a:r>
              <a:rPr lang="sr-Latn-BA" sz="4400" smtClean="0">
                <a:solidFill>
                  <a:srgbClr val="C00000"/>
                </a:solidFill>
              </a:rPr>
              <a:t> домашнее  задание</a:t>
            </a:r>
            <a:endParaRPr lang="en-US" sz="4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0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1816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>
                <a:solidFill>
                  <a:srgbClr val="002060"/>
                </a:solidFill>
              </a:rPr>
              <a:t>А сейчас </a:t>
            </a:r>
            <a:r>
              <a:rPr lang="sr-Latn-BA" sz="2000" smtClean="0">
                <a:solidFill>
                  <a:srgbClr val="002060"/>
                </a:solidFill>
              </a:rPr>
              <a:t> давайте 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повторить</a:t>
            </a:r>
            <a:r>
              <a:rPr lang="sr-Cyrl-RS" sz="2000" smtClean="0">
                <a:solidFill>
                  <a:srgbClr val="002060"/>
                </a:solidFill>
              </a:rPr>
              <a:t> " </a:t>
            </a:r>
            <a:r>
              <a:rPr lang="sr-Latn-BA" sz="2000" smtClean="0">
                <a:solidFill>
                  <a:srgbClr val="002060"/>
                </a:solidFill>
              </a:rPr>
              <a:t>Как </a:t>
            </a:r>
            <a:r>
              <a:rPr lang="sr-Latn-BA" sz="2000">
                <a:solidFill>
                  <a:srgbClr val="002060"/>
                </a:solidFill>
              </a:rPr>
              <a:t>высказывается принадлежность в 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русском </a:t>
            </a:r>
            <a:r>
              <a:rPr lang="sr-Latn-BA" sz="2000">
                <a:solidFill>
                  <a:srgbClr val="002060"/>
                </a:solidFill>
              </a:rPr>
              <a:t>языке</a:t>
            </a:r>
            <a:r>
              <a:rPr lang="sr-Latn-BA" sz="2000" smtClean="0">
                <a:solidFill>
                  <a:srgbClr val="002060"/>
                </a:solidFill>
              </a:rPr>
              <a:t>,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это </a:t>
            </a:r>
            <a:r>
              <a:rPr lang="sr-Latn-BA" sz="2000">
                <a:solidFill>
                  <a:srgbClr val="002060"/>
                </a:solidFill>
              </a:rPr>
              <a:t>вы </a:t>
            </a:r>
            <a:r>
              <a:rPr lang="sr-Latn-BA" sz="2000" smtClean="0">
                <a:solidFill>
                  <a:srgbClr val="002060"/>
                </a:solidFill>
              </a:rPr>
              <a:t>учили, но </a:t>
            </a:r>
            <a:r>
              <a:rPr lang="sr-Latn-BA" sz="2000">
                <a:solidFill>
                  <a:srgbClr val="002060"/>
                </a:solidFill>
              </a:rPr>
              <a:t>все таки </a:t>
            </a:r>
            <a:r>
              <a:rPr lang="sr-Latn-BA" sz="2000" smtClean="0">
                <a:solidFill>
                  <a:srgbClr val="002060"/>
                </a:solidFill>
              </a:rPr>
              <a:t>ошибаетес</a:t>
            </a:r>
            <a:r>
              <a:rPr lang="sr-Latn-BA" sz="2000">
                <a:solidFill>
                  <a:srgbClr val="002060"/>
                </a:solidFill>
              </a:rPr>
              <a:t>ь</a:t>
            </a:r>
            <a:r>
              <a:rPr lang="sr-Cyrl-RS" sz="2000">
                <a:solidFill>
                  <a:srgbClr val="002060"/>
                </a:solidFill>
              </a:rPr>
              <a:t> </a:t>
            </a:r>
            <a:r>
              <a:rPr lang="sr-Cyrl-RS" sz="2000" smtClean="0">
                <a:solidFill>
                  <a:srgbClr val="002060"/>
                </a:solidFill>
              </a:rPr>
              <a:t>.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>
                <a:solidFill>
                  <a:srgbClr val="002060"/>
                </a:solidFill>
              </a:rPr>
              <a:t>И </a:t>
            </a:r>
            <a:r>
              <a:rPr lang="sr-Latn-BA" sz="2000" smtClean="0">
                <a:solidFill>
                  <a:srgbClr val="002060"/>
                </a:solidFill>
              </a:rPr>
              <a:t>так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,</a:t>
            </a:r>
            <a:r>
              <a:rPr lang="sr-Cyrl-RS" sz="2000" smtClean="0">
                <a:solidFill>
                  <a:srgbClr val="002060"/>
                </a:solidFill>
              </a:rPr>
              <a:t>  </a:t>
            </a:r>
            <a:r>
              <a:rPr lang="sr-Latn-BA" sz="2000" smtClean="0">
                <a:solidFill>
                  <a:srgbClr val="002060"/>
                </a:solidFill>
              </a:rPr>
              <a:t>предлог </a:t>
            </a:r>
            <a:r>
              <a:rPr lang="sr-Latn-BA" sz="2000">
                <a:solidFill>
                  <a:srgbClr val="002060"/>
                </a:solidFill>
              </a:rPr>
              <a:t>- у 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и </a:t>
            </a:r>
            <a:r>
              <a:rPr lang="sr-Cyrl-RS" sz="2000" smtClean="0">
                <a:solidFill>
                  <a:srgbClr val="002060"/>
                </a:solidFill>
              </a:rPr>
              <a:t>  </a:t>
            </a:r>
            <a:r>
              <a:rPr lang="sr-Latn-BA" sz="2000" smtClean="0">
                <a:solidFill>
                  <a:srgbClr val="002060"/>
                </a:solidFill>
              </a:rPr>
              <a:t>личное </a:t>
            </a:r>
            <a:r>
              <a:rPr lang="sr-Latn-BA" sz="2000">
                <a:solidFill>
                  <a:srgbClr val="002060"/>
                </a:solidFill>
              </a:rPr>
              <a:t>местоимение </a:t>
            </a:r>
            <a:r>
              <a:rPr lang="sr-Cyrl-RS" sz="200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Cyrl-R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У </a:t>
            </a:r>
            <a:r>
              <a:rPr lang="sr-Latn-BA" sz="2400">
                <a:solidFill>
                  <a:srgbClr val="002060"/>
                </a:solidFill>
              </a:rPr>
              <a:t>меня.                </a:t>
            </a:r>
            <a:r>
              <a:rPr lang="sr-Cyrl-RS" sz="2400" smtClean="0">
                <a:solidFill>
                  <a:srgbClr val="002060"/>
                </a:solidFill>
              </a:rPr>
              <a:t>           </a:t>
            </a:r>
            <a:r>
              <a:rPr lang="sr-Latn-BA" sz="2400" smtClean="0">
                <a:solidFill>
                  <a:srgbClr val="002060"/>
                </a:solidFill>
              </a:rPr>
              <a:t>Это </a:t>
            </a:r>
            <a:r>
              <a:rPr lang="sr-Latn-BA" sz="2400">
                <a:solidFill>
                  <a:srgbClr val="002060"/>
                </a:solidFill>
              </a:rPr>
              <a:t>моя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У тебя.                </a:t>
            </a:r>
            <a:r>
              <a:rPr lang="sr-Cyrl-RS" sz="2400" smtClean="0">
                <a:solidFill>
                  <a:srgbClr val="002060"/>
                </a:solidFill>
              </a:rPr>
              <a:t>            </a:t>
            </a:r>
            <a:r>
              <a:rPr lang="sr-Latn-BA" sz="2400" smtClean="0">
                <a:solidFill>
                  <a:srgbClr val="002060"/>
                </a:solidFill>
              </a:rPr>
              <a:t>Это </a:t>
            </a:r>
            <a:r>
              <a:rPr lang="sr-Latn-BA" sz="2400">
                <a:solidFill>
                  <a:srgbClr val="002060"/>
                </a:solidFill>
              </a:rPr>
              <a:t>твоя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У него.                 </a:t>
            </a:r>
            <a:r>
              <a:rPr lang="sr-Cyrl-RS" sz="2400" smtClean="0">
                <a:solidFill>
                  <a:srgbClr val="002060"/>
                </a:solidFill>
              </a:rPr>
              <a:t>           </a:t>
            </a:r>
            <a:r>
              <a:rPr lang="sr-Latn-BA" sz="2400" smtClean="0">
                <a:solidFill>
                  <a:srgbClr val="002060"/>
                </a:solidFill>
              </a:rPr>
              <a:t>Это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его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У нее есть </a:t>
            </a:r>
            <a:r>
              <a:rPr lang="sr-Cyrl-RS" sz="2400" smtClean="0">
                <a:solidFill>
                  <a:srgbClr val="002060"/>
                </a:solidFill>
              </a:rPr>
              <a:t>(</a:t>
            </a:r>
            <a:r>
              <a:rPr lang="sr-Latn-BA" sz="2400" smtClean="0">
                <a:solidFill>
                  <a:srgbClr val="002060"/>
                </a:solidFill>
              </a:rPr>
              <a:t>сестра</a:t>
            </a:r>
            <a:r>
              <a:rPr lang="sr-Cyrl-RS" sz="2400" smtClean="0">
                <a:solidFill>
                  <a:srgbClr val="002060"/>
                </a:solidFill>
              </a:rPr>
              <a:t>)</a:t>
            </a:r>
            <a:r>
              <a:rPr lang="sr-Latn-BA" sz="2400" smtClean="0">
                <a:solidFill>
                  <a:srgbClr val="002060"/>
                </a:solidFill>
              </a:rPr>
              <a:t>  </a:t>
            </a:r>
            <a:r>
              <a:rPr lang="sr-Cyrl-RS" sz="2400" smtClean="0">
                <a:solidFill>
                  <a:srgbClr val="002060"/>
                </a:solidFill>
              </a:rPr>
              <a:t>     </a:t>
            </a:r>
            <a:r>
              <a:rPr lang="sr-Latn-BA" sz="2400" smtClean="0">
                <a:solidFill>
                  <a:srgbClr val="002060"/>
                </a:solidFill>
              </a:rPr>
              <a:t>Это </a:t>
            </a:r>
            <a:r>
              <a:rPr lang="sr-Latn-BA" sz="2400">
                <a:solidFill>
                  <a:srgbClr val="002060"/>
                </a:solidFill>
              </a:rPr>
              <a:t>ее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У нас                   </a:t>
            </a:r>
            <a:r>
              <a:rPr lang="sr-Cyrl-RS" sz="2400" smtClean="0">
                <a:solidFill>
                  <a:srgbClr val="002060"/>
                </a:solidFill>
              </a:rPr>
              <a:t>            </a:t>
            </a:r>
            <a:r>
              <a:rPr lang="sr-Latn-BA" sz="2400" smtClean="0">
                <a:solidFill>
                  <a:srgbClr val="002060"/>
                </a:solidFill>
              </a:rPr>
              <a:t>Это наша  </a:t>
            </a:r>
            <a:r>
              <a:rPr lang="sr-Cyrl-RS" sz="2400" smtClean="0">
                <a:solidFill>
                  <a:srgbClr val="002060"/>
                </a:solidFill>
              </a:rPr>
              <a:t>(</a:t>
            </a:r>
            <a:r>
              <a:rPr lang="sr-Latn-BA" sz="2400" smtClean="0">
                <a:solidFill>
                  <a:srgbClr val="002060"/>
                </a:solidFill>
              </a:rPr>
              <a:t> сестра</a:t>
            </a:r>
            <a:r>
              <a:rPr lang="sr-Cyrl-RS" sz="2400" smtClean="0">
                <a:solidFill>
                  <a:srgbClr val="002060"/>
                </a:solidFill>
              </a:rPr>
              <a:t> )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У вас                   </a:t>
            </a:r>
            <a:r>
              <a:rPr lang="sr-Cyrl-RS" sz="2400" smtClean="0">
                <a:solidFill>
                  <a:srgbClr val="002060"/>
                </a:solidFill>
              </a:rPr>
              <a:t>            </a:t>
            </a:r>
            <a:r>
              <a:rPr lang="sr-Latn-BA" sz="2400" smtClean="0">
                <a:solidFill>
                  <a:srgbClr val="002060"/>
                </a:solidFill>
              </a:rPr>
              <a:t>Это </a:t>
            </a:r>
            <a:r>
              <a:rPr lang="sr-Latn-BA" sz="2400">
                <a:solidFill>
                  <a:srgbClr val="002060"/>
                </a:solidFill>
              </a:rPr>
              <a:t>ваша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У них.                 </a:t>
            </a:r>
            <a:r>
              <a:rPr lang="sr-Cyrl-RS" sz="2400" smtClean="0">
                <a:solidFill>
                  <a:srgbClr val="002060"/>
                </a:solidFill>
              </a:rPr>
              <a:t>            </a:t>
            </a:r>
            <a:r>
              <a:rPr lang="sr-Latn-BA" sz="2400" smtClean="0">
                <a:solidFill>
                  <a:srgbClr val="002060"/>
                </a:solidFill>
              </a:rPr>
              <a:t>Это </a:t>
            </a:r>
            <a:r>
              <a:rPr lang="sr-Latn-BA" sz="2400">
                <a:solidFill>
                  <a:srgbClr val="002060"/>
                </a:solidFill>
              </a:rPr>
              <a:t>их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sr-Latn-BA" sz="200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906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sr-Cyrl-RS" sz="4400" smtClean="0">
                <a:solidFill>
                  <a:srgbClr val="C00000"/>
                </a:solidFill>
              </a:rPr>
              <a:t>П</a:t>
            </a:r>
            <a:r>
              <a:rPr lang="sr-Latn-BA" sz="4400" smtClean="0">
                <a:solidFill>
                  <a:srgbClr val="C00000"/>
                </a:solidFill>
              </a:rPr>
              <a:t>овторe</a:t>
            </a:r>
            <a:r>
              <a:rPr lang="sr-Cyrl-RS" sz="4400" smtClean="0">
                <a:solidFill>
                  <a:srgbClr val="C00000"/>
                </a:solidFill>
              </a:rPr>
              <a:t>ние</a:t>
            </a:r>
            <a:endParaRPr lang="en-US" sz="4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7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1054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sr-Latn-BA" sz="2400" smtClean="0">
                <a:solidFill>
                  <a:srgbClr val="002060"/>
                </a:solidFill>
              </a:rPr>
              <a:t>Примеры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в предложениях</a:t>
            </a:r>
            <a:r>
              <a:rPr lang="sr-Cyrl-RS" sz="2400" smtClean="0">
                <a:solidFill>
                  <a:srgbClr val="002060"/>
                </a:solidFill>
              </a:rPr>
              <a:t>:</a:t>
            </a:r>
            <a:endParaRPr lang="en-US" sz="2400">
              <a:solidFill>
                <a:srgbClr val="002060"/>
              </a:solidFill>
            </a:endParaRPr>
          </a:p>
          <a:p>
            <a:pPr marL="7429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r-Latn-BA" sz="1800">
                <a:solidFill>
                  <a:srgbClr val="002060"/>
                </a:solidFill>
              </a:rPr>
              <a:t>У меня </a:t>
            </a:r>
            <a:r>
              <a:rPr lang="sr-Latn-BA" sz="1800" smtClean="0">
                <a:solidFill>
                  <a:srgbClr val="002060"/>
                </a:solidFill>
              </a:rPr>
              <a:t>учебник</a:t>
            </a:r>
            <a:r>
              <a:rPr lang="sr-Cyrl-RS" sz="1800" smtClean="0">
                <a:solidFill>
                  <a:srgbClr val="002060"/>
                </a:solidFill>
              </a:rPr>
              <a:t>.</a:t>
            </a:r>
            <a:endParaRPr lang="en-US" sz="1800">
              <a:solidFill>
                <a:srgbClr val="002060"/>
              </a:solidFill>
            </a:endParaRPr>
          </a:p>
          <a:p>
            <a:pPr marL="7429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r-Latn-BA" sz="1800">
                <a:solidFill>
                  <a:srgbClr val="002060"/>
                </a:solidFill>
              </a:rPr>
              <a:t>У тебя новая </a:t>
            </a:r>
            <a:r>
              <a:rPr lang="sr-Latn-BA" sz="1800" smtClean="0">
                <a:solidFill>
                  <a:srgbClr val="002060"/>
                </a:solidFill>
              </a:rPr>
              <a:t>сумка</a:t>
            </a:r>
            <a:r>
              <a:rPr lang="sr-Cyrl-RS" sz="1800" smtClean="0">
                <a:solidFill>
                  <a:srgbClr val="002060"/>
                </a:solidFill>
              </a:rPr>
              <a:t>.</a:t>
            </a:r>
            <a:endParaRPr lang="en-US" sz="1800">
              <a:solidFill>
                <a:srgbClr val="002060"/>
              </a:solidFill>
            </a:endParaRPr>
          </a:p>
          <a:p>
            <a:pPr marL="7429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r-Latn-BA" sz="1800">
                <a:solidFill>
                  <a:srgbClr val="002060"/>
                </a:solidFill>
              </a:rPr>
              <a:t>У него строгие </a:t>
            </a:r>
            <a:r>
              <a:rPr lang="sr-Latn-BA" sz="1800" smtClean="0">
                <a:solidFill>
                  <a:srgbClr val="002060"/>
                </a:solidFill>
              </a:rPr>
              <a:t>родители</a:t>
            </a:r>
            <a:r>
              <a:rPr lang="sr-Cyrl-RS" sz="1800" smtClean="0">
                <a:solidFill>
                  <a:srgbClr val="002060"/>
                </a:solidFill>
              </a:rPr>
              <a:t>.</a:t>
            </a:r>
            <a:endParaRPr lang="en-US" sz="1800">
              <a:solidFill>
                <a:srgbClr val="002060"/>
              </a:solidFill>
            </a:endParaRPr>
          </a:p>
          <a:p>
            <a:pPr marL="7429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r-Latn-BA" sz="1800">
                <a:solidFill>
                  <a:srgbClr val="002060"/>
                </a:solidFill>
              </a:rPr>
              <a:t>У нее красная </a:t>
            </a:r>
            <a:r>
              <a:rPr lang="sr-Latn-BA" sz="1800" smtClean="0">
                <a:solidFill>
                  <a:srgbClr val="002060"/>
                </a:solidFill>
              </a:rPr>
              <a:t>шапочка</a:t>
            </a:r>
            <a:r>
              <a:rPr lang="sr-Cyrl-RS" sz="1800" smtClean="0">
                <a:solidFill>
                  <a:srgbClr val="002060"/>
                </a:solidFill>
              </a:rPr>
              <a:t>.</a:t>
            </a:r>
            <a:endParaRPr lang="en-US" sz="1800">
              <a:solidFill>
                <a:srgbClr val="002060"/>
              </a:solidFill>
            </a:endParaRPr>
          </a:p>
          <a:p>
            <a:pPr marL="7429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r-Latn-BA" sz="1800">
                <a:solidFill>
                  <a:srgbClr val="002060"/>
                </a:solidFill>
              </a:rPr>
              <a:t>Это мой </a:t>
            </a:r>
            <a:r>
              <a:rPr lang="sr-Latn-BA" sz="1800" smtClean="0">
                <a:solidFill>
                  <a:srgbClr val="002060"/>
                </a:solidFill>
              </a:rPr>
              <a:t>вело</a:t>
            </a:r>
            <a:r>
              <a:rPr lang="sr-Cyrl-RS" sz="1800" smtClean="0">
                <a:solidFill>
                  <a:srgbClr val="002060"/>
                </a:solidFill>
              </a:rPr>
              <a:t>с</a:t>
            </a:r>
            <a:r>
              <a:rPr lang="sr-Latn-BA" sz="1800" smtClean="0">
                <a:solidFill>
                  <a:srgbClr val="002060"/>
                </a:solidFill>
              </a:rPr>
              <a:t>ипед</a:t>
            </a:r>
            <a:r>
              <a:rPr lang="sr-Cyrl-RS" sz="1800" smtClean="0">
                <a:solidFill>
                  <a:srgbClr val="002060"/>
                </a:solidFill>
              </a:rPr>
              <a:t>.    </a:t>
            </a:r>
            <a:r>
              <a:rPr lang="sr-Latn-BA" sz="1800" smtClean="0">
                <a:solidFill>
                  <a:srgbClr val="002060"/>
                </a:solidFill>
              </a:rPr>
              <a:t>-Чей </a:t>
            </a:r>
            <a:r>
              <a:rPr lang="sr-Latn-BA" sz="1800">
                <a:solidFill>
                  <a:srgbClr val="002060"/>
                </a:solidFill>
              </a:rPr>
              <a:t>велосипед</a:t>
            </a:r>
            <a:r>
              <a:rPr lang="sr-Latn-BA" sz="1800" smtClean="0">
                <a:solidFill>
                  <a:srgbClr val="002060"/>
                </a:solidFill>
              </a:rPr>
              <a:t>,?-</a:t>
            </a:r>
            <a:r>
              <a:rPr lang="sr-Cyrl-RS" sz="1800" smtClean="0">
                <a:solidFill>
                  <a:srgbClr val="002060"/>
                </a:solidFill>
              </a:rPr>
              <a:t>М</a:t>
            </a:r>
            <a:r>
              <a:rPr lang="sr-Latn-BA" sz="1800" smtClean="0">
                <a:solidFill>
                  <a:srgbClr val="002060"/>
                </a:solidFill>
              </a:rPr>
              <a:t>ой</a:t>
            </a:r>
            <a:r>
              <a:rPr lang="sr-Cyrl-RS" sz="1800" smtClean="0">
                <a:solidFill>
                  <a:srgbClr val="002060"/>
                </a:solidFill>
              </a:rPr>
              <a:t>.</a:t>
            </a:r>
            <a:endParaRPr lang="en-US" sz="1800">
              <a:solidFill>
                <a:srgbClr val="002060"/>
              </a:solidFill>
            </a:endParaRPr>
          </a:p>
          <a:p>
            <a:pPr marL="7429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sr-Latn-BA" sz="1800">
                <a:solidFill>
                  <a:srgbClr val="002060"/>
                </a:solidFill>
              </a:rPr>
              <a:t>Это моя </a:t>
            </a:r>
            <a:r>
              <a:rPr lang="sr-Latn-BA" sz="1800" smtClean="0">
                <a:solidFill>
                  <a:srgbClr val="002060"/>
                </a:solidFill>
              </a:rPr>
              <a:t>кукла</a:t>
            </a:r>
            <a:r>
              <a:rPr lang="sr-Cyrl-RS" sz="1800" smtClean="0">
                <a:solidFill>
                  <a:srgbClr val="002060"/>
                </a:solidFill>
              </a:rPr>
              <a:t>.   </a:t>
            </a:r>
            <a:r>
              <a:rPr lang="sr-Latn-BA" sz="1800" smtClean="0">
                <a:solidFill>
                  <a:srgbClr val="002060"/>
                </a:solidFill>
              </a:rPr>
              <a:t>-</a:t>
            </a:r>
            <a:r>
              <a:rPr lang="sr-Latn-BA" sz="1800">
                <a:solidFill>
                  <a:srgbClr val="002060"/>
                </a:solidFill>
              </a:rPr>
              <a:t>Чья кукла? -Моя.</a:t>
            </a:r>
            <a:endParaRPr lang="en-US" sz="18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Cyrl-RS" sz="18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На </a:t>
            </a:r>
            <a:r>
              <a:rPr lang="sr-Latn-BA" sz="2000">
                <a:solidFill>
                  <a:srgbClr val="002060"/>
                </a:solidFill>
              </a:rPr>
              <a:t>дворе поздняя осень и скоро можно ожидать первые снежинки</a:t>
            </a:r>
            <a:r>
              <a:rPr lang="sr-Latn-BA" sz="2000" smtClean="0">
                <a:solidFill>
                  <a:srgbClr val="002060"/>
                </a:solidFill>
              </a:rPr>
              <a:t>.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А </a:t>
            </a:r>
            <a:r>
              <a:rPr lang="sr-Latn-BA" sz="2000">
                <a:solidFill>
                  <a:srgbClr val="002060"/>
                </a:solidFill>
              </a:rPr>
              <a:t>сочинениях известного русского поэта Сергея Есенина есть много описаний природы и я вам сегодня буду читать его </a:t>
            </a:r>
            <a:r>
              <a:rPr lang="sr-Latn-BA" sz="2000" smtClean="0">
                <a:solidFill>
                  <a:srgbClr val="002060"/>
                </a:solidFill>
              </a:rPr>
              <a:t>стихи</a:t>
            </a:r>
            <a:r>
              <a:rPr lang="sr-Cyrl-RS" sz="2000" smtClean="0">
                <a:solidFill>
                  <a:srgbClr val="002060"/>
                </a:solidFill>
              </a:rPr>
              <a:t> "</a:t>
            </a:r>
            <a:r>
              <a:rPr lang="sr-Latn-BA" sz="2000" smtClean="0">
                <a:solidFill>
                  <a:srgbClr val="002060"/>
                </a:solidFill>
              </a:rPr>
              <a:t>Белая береза</a:t>
            </a:r>
            <a:r>
              <a:rPr lang="sr-Cyrl-RS" sz="2000" smtClean="0">
                <a:solidFill>
                  <a:srgbClr val="002060"/>
                </a:solidFill>
              </a:rPr>
              <a:t>"</a:t>
            </a:r>
            <a:r>
              <a:rPr lang="sr-Latn-BA" sz="2000" smtClean="0">
                <a:solidFill>
                  <a:srgbClr val="002060"/>
                </a:solidFill>
              </a:rPr>
              <a:t>.</a:t>
            </a:r>
            <a:endParaRPr lang="en-US" sz="20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Latn-BA" sz="20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На </a:t>
            </a:r>
            <a:r>
              <a:rPr lang="sr-Latn-BA" sz="2000">
                <a:solidFill>
                  <a:srgbClr val="002060"/>
                </a:solidFill>
              </a:rPr>
              <a:t>сегодня всё</a:t>
            </a:r>
            <a:r>
              <a:rPr lang="sr-Latn-BA" sz="2000" smtClean="0">
                <a:solidFill>
                  <a:srgbClr val="002060"/>
                </a:solidFill>
              </a:rPr>
              <a:t>.</a:t>
            </a:r>
            <a:r>
              <a:rPr lang="sr-Cyrl-RS" sz="2000" smtClean="0">
                <a:solidFill>
                  <a:srgbClr val="002060"/>
                </a:solidFill>
              </a:rPr>
              <a:t>  </a:t>
            </a:r>
            <a:r>
              <a:rPr lang="sr-Latn-BA" sz="2000" smtClean="0">
                <a:solidFill>
                  <a:srgbClr val="002060"/>
                </a:solidFill>
              </a:rPr>
              <a:t>Dо </a:t>
            </a:r>
            <a:r>
              <a:rPr lang="sr-Latn-BA" sz="2000">
                <a:solidFill>
                  <a:srgbClr val="002060"/>
                </a:solidFill>
              </a:rPr>
              <a:t>свидания.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Latn-BA" sz="200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906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sr-Cyrl-RS" sz="4400" smtClean="0">
                <a:solidFill>
                  <a:srgbClr val="C00000"/>
                </a:solidFill>
              </a:rPr>
              <a:t>П</a:t>
            </a:r>
            <a:r>
              <a:rPr lang="sr-Latn-BA" sz="4400" smtClean="0">
                <a:solidFill>
                  <a:srgbClr val="C00000"/>
                </a:solidFill>
              </a:rPr>
              <a:t>овторe</a:t>
            </a:r>
            <a:r>
              <a:rPr lang="sr-Cyrl-RS" sz="4400" smtClean="0">
                <a:solidFill>
                  <a:srgbClr val="C00000"/>
                </a:solidFill>
              </a:rPr>
              <a:t>ние</a:t>
            </a:r>
            <a:endParaRPr lang="en-US" sz="4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8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810</TotalTime>
  <Words>466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Wingdings</vt:lpstr>
      <vt:lpstr>Wingdings 2</vt:lpstr>
      <vt:lpstr>Paper</vt:lpstr>
      <vt:lpstr>Множественное  число существительных</vt:lpstr>
      <vt:lpstr>Mужской род</vt:lpstr>
      <vt:lpstr> Женский род</vt:lpstr>
      <vt:lpstr>  Средний род</vt:lpstr>
      <vt:lpstr>Примеры в предложениях</vt:lpstr>
      <vt:lpstr>На  домашнее  задание</vt:lpstr>
      <vt:lpstr>Повторeние</vt:lpstr>
      <vt:lpstr>Повторeние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ecc</dc:creator>
  <cp:lastModifiedBy>11. Kristina Mataruga</cp:lastModifiedBy>
  <cp:revision>102</cp:revision>
  <dcterms:created xsi:type="dcterms:W3CDTF">2006-08-16T00:00:00Z</dcterms:created>
  <dcterms:modified xsi:type="dcterms:W3CDTF">2020-11-25T14:42:51Z</dcterms:modified>
</cp:coreProperties>
</file>